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80" r:id="rId3"/>
    <p:sldId id="281" r:id="rId4"/>
    <p:sldId id="283" r:id="rId5"/>
    <p:sldId id="282" r:id="rId6"/>
    <p:sldId id="279" r:id="rId7"/>
    <p:sldId id="28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F022A-FBAF-4ADC-845E-19CD9513D5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D95F9-EADA-4000-A67A-7F1BA4905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06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FFE5-30F5-45F2-8F8B-7B8B990981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24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FFE5-30F5-45F2-8F8B-7B8B990981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7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FFE5-30F5-45F2-8F8B-7B8B990981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5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FFE5-30F5-45F2-8F8B-7B8B990981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65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FFE5-30F5-45F2-8F8B-7B8B990981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02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FFE5-30F5-45F2-8F8B-7B8B990981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1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FFE5-30F5-45F2-8F8B-7B8B9909819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8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38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32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2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02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2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1" y="6529050"/>
            <a:ext cx="9565573" cy="45719"/>
          </a:xfrm>
          <a:prstGeom prst="rect">
            <a:avLst/>
          </a:prstGeom>
          <a:solidFill>
            <a:srgbClr val="13B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 flipV="1">
            <a:off x="11435938" y="6529050"/>
            <a:ext cx="756062" cy="45719"/>
          </a:xfrm>
          <a:prstGeom prst="rect">
            <a:avLst/>
          </a:prstGeom>
          <a:solidFill>
            <a:srgbClr val="13B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1588833" y="6398020"/>
            <a:ext cx="450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fld id="{55E10CCE-02A1-4A34-BDB5-78103699A6B0}" type="slidenum">
              <a:rPr lang="fr-FR" sz="1400" smtClean="0">
                <a:solidFill>
                  <a:srgbClr val="13B4B8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pPr algn="ctr"/>
              <a:t>‹N°›</a:t>
            </a:fld>
            <a:endParaRPr lang="fr-FR" sz="1400" dirty="0">
              <a:solidFill>
                <a:srgbClr val="13B4B8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4069" y="160318"/>
            <a:ext cx="368136" cy="368136"/>
          </a:xfrm>
          <a:prstGeom prst="rect">
            <a:avLst/>
          </a:prstGeom>
          <a:solidFill>
            <a:srgbClr val="E6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633352" y="160318"/>
            <a:ext cx="368136" cy="368136"/>
          </a:xfrm>
          <a:prstGeom prst="rect">
            <a:avLst/>
          </a:prstGeom>
          <a:solidFill>
            <a:srgbClr val="F18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082635" y="160318"/>
            <a:ext cx="368136" cy="368136"/>
          </a:xfrm>
          <a:prstGeom prst="rect">
            <a:avLst/>
          </a:prstGeom>
          <a:solidFill>
            <a:srgbClr val="FA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531918" y="160317"/>
            <a:ext cx="368136" cy="368136"/>
          </a:xfrm>
          <a:prstGeom prst="rect">
            <a:avLst/>
          </a:prstGeom>
          <a:solidFill>
            <a:srgbClr val="3B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7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CE3E9-7190-4E88-B4F9-A1AEA5906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106310" y="233487"/>
            <a:ext cx="1247486" cy="36399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575756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Espace réservé du texte 8"/>
          <p:cNvSpPr>
            <a:spLocks noGrp="1"/>
          </p:cNvSpPr>
          <p:nvPr/>
        </p:nvSpPr>
        <p:spPr>
          <a:xfrm>
            <a:off x="9579992" y="6365237"/>
            <a:ext cx="1773804" cy="37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rgbClr val="5757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03 juin 2021</a:t>
            </a: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592A1B9B-0621-451E-AF49-72F60ECFE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8" y="643196"/>
            <a:ext cx="6900687" cy="5784831"/>
          </a:xfrm>
          <a:prstGeom prst="rect">
            <a:avLst/>
          </a:prstGeom>
        </p:spPr>
      </p:pic>
      <p:pic>
        <p:nvPicPr>
          <p:cNvPr id="8" name="Image 7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888272A-037A-4290-B064-6E7A3EFBE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68" y="1940052"/>
            <a:ext cx="4727448" cy="29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3C38788-383F-4B8F-8D7F-77872A85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-201168"/>
            <a:ext cx="6858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8721838" y="1221996"/>
            <a:ext cx="2768942" cy="1071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TERRITOIRE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et Alimentation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3B4B8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106310" y="233487"/>
            <a:ext cx="1247486" cy="36399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575756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1B8BAA-4A3E-430A-B413-29D2B1210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" y="719854"/>
            <a:ext cx="7240314" cy="562608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FA245F-A960-438F-B3A4-E2CC50278A22}"/>
              </a:ext>
            </a:extLst>
          </p:cNvPr>
          <p:cNvSpPr>
            <a:spLocks noGrp="1"/>
          </p:cNvSpPr>
          <p:nvPr/>
        </p:nvSpPr>
        <p:spPr>
          <a:xfrm>
            <a:off x="9579992" y="6365237"/>
            <a:ext cx="1773804" cy="37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rgbClr val="5757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03 juin 2021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353713-891D-417E-8CF3-888B11D6F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336" y="2293082"/>
            <a:ext cx="2907947" cy="35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E43EF06-2DC2-4BB6-8E84-F6F666E4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9226691" y="830964"/>
            <a:ext cx="2771633" cy="1551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LE PAT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du Pays d’Armagnac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3B4B8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106310" y="233487"/>
            <a:ext cx="1247486" cy="36399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575756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77B6B11-5986-4D3D-929C-71C063202486}"/>
              </a:ext>
            </a:extLst>
          </p:cNvPr>
          <p:cNvSpPr>
            <a:spLocks noGrp="1"/>
          </p:cNvSpPr>
          <p:nvPr/>
        </p:nvSpPr>
        <p:spPr>
          <a:xfrm>
            <a:off x="9579992" y="6365237"/>
            <a:ext cx="1773804" cy="37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rgbClr val="5757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03 juin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DB403E-EFA0-4444-A5CD-10AADB461C91}"/>
              </a:ext>
            </a:extLst>
          </p:cNvPr>
          <p:cNvSpPr txBox="1"/>
          <p:nvPr/>
        </p:nvSpPr>
        <p:spPr>
          <a:xfrm>
            <a:off x="296959" y="952766"/>
            <a:ext cx="8778240" cy="508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u="sng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Produire et manger local </a:t>
            </a:r>
            <a:r>
              <a:rPr lang="fr-FR" sz="2400" u="sng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fr-FR" sz="24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Identifier les acteurs ; Favoriser la production locale sur le territoire ; Solutionner les problèmes de logistique ; capter et préserver la valeur ajoutée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u="sng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Restauration collective :</a:t>
            </a:r>
            <a:r>
              <a:rPr lang="fr-FR" sz="2400" b="1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Accompagner les structures, les conseiller et les aider à se mettre en conformité avec la loi </a:t>
            </a:r>
            <a:r>
              <a:rPr lang="fr-FR" sz="1800" dirty="0" err="1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EGAlim</a:t>
            </a:r>
            <a:r>
              <a:rPr lang="fr-FR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; Former les personnels ; Mettre en réseau et créer des synergies.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u="sng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Volet social et population :</a:t>
            </a:r>
            <a:r>
              <a:rPr lang="fr-FR" sz="2400" b="1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Résorber la fracture alimentaire ; informer et former la population à une alimentation saine et durable ; Améliorer l’offre locale à la population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u="sng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Valoriser et promouvoir le patrimoine alimentaire :</a:t>
            </a:r>
            <a:r>
              <a:rPr lang="fr-FR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Promouvoir les produits et les savoir-faire locaux ; Lier l’alimentation, le tourisme et le tourisme vert.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893A2A6-0200-45BB-BB73-A02AB02F689D}"/>
              </a:ext>
            </a:extLst>
          </p:cNvPr>
          <p:cNvSpPr txBox="1">
            <a:spLocks/>
          </p:cNvSpPr>
          <p:nvPr/>
        </p:nvSpPr>
        <p:spPr>
          <a:xfrm>
            <a:off x="9529675" y="4662273"/>
            <a:ext cx="2277567" cy="11764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PILIERS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3B4B8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18D0D-297A-4F75-A2B7-0820D0570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675" y="2332154"/>
            <a:ext cx="2349700" cy="23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7767" y="233487"/>
            <a:ext cx="8887177" cy="486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Les projets PNA volet B mesure 13 du Plan de relance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3B4B8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106310" y="233487"/>
            <a:ext cx="1247486" cy="36399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575756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77B6B11-5986-4D3D-929C-71C063202486}"/>
              </a:ext>
            </a:extLst>
          </p:cNvPr>
          <p:cNvSpPr>
            <a:spLocks noGrp="1"/>
          </p:cNvSpPr>
          <p:nvPr/>
        </p:nvSpPr>
        <p:spPr>
          <a:xfrm>
            <a:off x="9579992" y="6365237"/>
            <a:ext cx="1773804" cy="37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rgbClr val="5757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03 juin 2021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038940-DAC3-4F9B-83B8-145A63CF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-64008"/>
            <a:ext cx="6858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9EF83E-F789-4190-BD6A-73AC54AC1644}"/>
              </a:ext>
            </a:extLst>
          </p:cNvPr>
          <p:cNvSpPr txBox="1"/>
          <p:nvPr/>
        </p:nvSpPr>
        <p:spPr>
          <a:xfrm>
            <a:off x="3605017" y="5181236"/>
            <a:ext cx="477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780 000 € de demande de subvention « volet B »</a:t>
            </a:r>
          </a:p>
          <a:p>
            <a:pPr algn="ctr"/>
            <a:r>
              <a:rPr lang="fr-FR" dirty="0"/>
              <a:t>370 000 € cofinancements autres dispositifs</a:t>
            </a:r>
          </a:p>
          <a:p>
            <a:pPr algn="ctr"/>
            <a:r>
              <a:rPr lang="fr-FR" dirty="0"/>
              <a:t>680 000 € en autofinancement</a:t>
            </a:r>
          </a:p>
          <a:p>
            <a:pPr algn="ctr"/>
            <a:r>
              <a:rPr lang="fr-FR" dirty="0"/>
              <a:t>Taux de subvention global: 63%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A90EEA-5714-4C28-A9B9-D2C964CF78DE}"/>
              </a:ext>
            </a:extLst>
          </p:cNvPr>
          <p:cNvSpPr txBox="1"/>
          <p:nvPr/>
        </p:nvSpPr>
        <p:spPr>
          <a:xfrm>
            <a:off x="4790689" y="875687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16 PROJETS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24233D-43A3-4DB8-9DCF-02CA96B52193}"/>
              </a:ext>
            </a:extLst>
          </p:cNvPr>
          <p:cNvSpPr txBox="1"/>
          <p:nvPr/>
        </p:nvSpPr>
        <p:spPr>
          <a:xfrm>
            <a:off x="2447056" y="1578183"/>
            <a:ext cx="288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 PROJETS « IMMATERIELS »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59B9AE-2399-43AB-93EF-C1401A62AA23}"/>
              </a:ext>
            </a:extLst>
          </p:cNvPr>
          <p:cNvSpPr txBox="1"/>
          <p:nvPr/>
        </p:nvSpPr>
        <p:spPr>
          <a:xfrm>
            <a:off x="6626984" y="1593716"/>
            <a:ext cx="440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 PROJETS « INVESTISSEMENTS MATERIELS »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FF03E5-66AF-4EE3-90B9-F3A3461691FE}"/>
              </a:ext>
            </a:extLst>
          </p:cNvPr>
          <p:cNvSpPr txBox="1"/>
          <p:nvPr/>
        </p:nvSpPr>
        <p:spPr>
          <a:xfrm>
            <a:off x="778030" y="2179968"/>
            <a:ext cx="1072591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3 THEMATIQUES</a:t>
            </a:r>
          </a:p>
          <a:p>
            <a:pPr algn="ctr"/>
            <a:endParaRPr lang="fr-FR" sz="1100" dirty="0"/>
          </a:p>
          <a:p>
            <a:pPr algn="ctr"/>
            <a:r>
              <a:rPr lang="fr-FR" dirty="0"/>
              <a:t>LA PRODUCTION / TRANSFORAMATION        -        LA LOGISTIQUE        -        LA FORMATION ET LA SENSIBILISATION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C9690E-A295-4934-82A5-1B46CDE50244}"/>
              </a:ext>
            </a:extLst>
          </p:cNvPr>
          <p:cNvSpPr txBox="1"/>
          <p:nvPr/>
        </p:nvSpPr>
        <p:spPr>
          <a:xfrm>
            <a:off x="3316614" y="3213934"/>
            <a:ext cx="53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parité entre porteurs  de projets publics et privés.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718B4C-8896-4ED7-8EA3-B1712BFAEAE8}"/>
              </a:ext>
            </a:extLst>
          </p:cNvPr>
          <p:cNvSpPr txBox="1"/>
          <p:nvPr/>
        </p:nvSpPr>
        <p:spPr>
          <a:xfrm>
            <a:off x="3237767" y="4025453"/>
            <a:ext cx="5806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  <a:latin typeface="Arial MT"/>
                <a:ea typeface="Arial MT"/>
                <a:cs typeface="Arial MT"/>
              </a:rPr>
              <a:t>Un programme d’actions cohérent et transversal répondant aux objectifs du PAT du Pays d’Armagnac</a:t>
            </a:r>
          </a:p>
          <a:p>
            <a:pPr algn="ctr"/>
            <a:r>
              <a:rPr lang="fr-FR" dirty="0">
                <a:latin typeface="Arial MT"/>
              </a:rPr>
              <a:t>et coordonné avec la mesure 14 « cantines scolaires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1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551F86-D353-407E-B973-ABEA43C88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106310" y="233487"/>
            <a:ext cx="1247486" cy="36399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575756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77B6B11-5986-4D3D-929C-71C063202486}"/>
              </a:ext>
            </a:extLst>
          </p:cNvPr>
          <p:cNvSpPr>
            <a:spLocks noGrp="1"/>
          </p:cNvSpPr>
          <p:nvPr/>
        </p:nvSpPr>
        <p:spPr>
          <a:xfrm>
            <a:off x="9579992" y="6365237"/>
            <a:ext cx="1773804" cy="37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rgbClr val="5757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03 juin 2021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ED652B3-C31B-480C-AD98-AA44E5EBD845}"/>
              </a:ext>
            </a:extLst>
          </p:cNvPr>
          <p:cNvSpPr txBox="1">
            <a:spLocks/>
          </p:cNvSpPr>
          <p:nvPr/>
        </p:nvSpPr>
        <p:spPr>
          <a:xfrm>
            <a:off x="306044" y="1612225"/>
            <a:ext cx="11579911" cy="25454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66 établissements de restauration collective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7900 repas par jour, 2 millions de repas par 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41 établissements de restauration scolaire communaux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CEC74C-713A-450F-AF72-05467F84E3BE}"/>
              </a:ext>
            </a:extLst>
          </p:cNvPr>
          <p:cNvSpPr txBox="1">
            <a:spLocks/>
          </p:cNvSpPr>
          <p:nvPr/>
        </p:nvSpPr>
        <p:spPr>
          <a:xfrm>
            <a:off x="4510203" y="562985"/>
            <a:ext cx="5069789" cy="486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RESTAURATION COLLECTIVE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3B4B8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971991-CF03-46D2-918B-07621B941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" y="4720646"/>
            <a:ext cx="1859441" cy="14570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025991-BCDA-4FF9-827B-E0FCFD01B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423" y="4622084"/>
            <a:ext cx="2566638" cy="17253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9D8785-C907-45C1-91D7-B1927C1D7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99" y="4353383"/>
            <a:ext cx="3009285" cy="20118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EADFD7-B3D0-4527-BA79-A3265E429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1310" y="3859477"/>
            <a:ext cx="3344645" cy="26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83" y="0"/>
            <a:ext cx="6858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193776" y="593626"/>
            <a:ext cx="11354948" cy="16971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" panose="020B0806030504020204" pitchFamily="34" charset="0"/>
              </a:rPr>
              <a:t>PROJET ALIMENTAIRE TERRITORIAL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Enjeu: Proposer une alimentation saine et durable, locale, dans les cantines scolaires  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SANTE- EDUCATION- ECONOMIE DU TERRITOIRE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13B4B8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9026" y="2324313"/>
            <a:ext cx="11873948" cy="4028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Offre de service du PETR-Armagnac 2020-2021 aux collectivités: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Identifier les points forts et les freins à l’Alimentation durable locale de chaque restaurant scolaire: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   Audit de site + accompagnement ingénierie financière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Accompagnement des collectivités et des équipes techniques sur le changement de pratiques (loi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Egalim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+ Cycle de formation Alimentation Durable proposé par le CNFPT à destination des équipes techniques (agents de restauration, péri-solaire): 7 ateliers, du 18/11/20 au 29/06/21.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B41D986-BBA8-45F0-9F9F-060F1D229AE0}"/>
              </a:ext>
            </a:extLst>
          </p:cNvPr>
          <p:cNvSpPr/>
          <p:nvPr/>
        </p:nvSpPr>
        <p:spPr>
          <a:xfrm rot="10800000" flipV="1">
            <a:off x="7960156" y="3654712"/>
            <a:ext cx="1232453" cy="551409"/>
          </a:xfrm>
          <a:prstGeom prst="roundRect">
            <a:avLst/>
          </a:prstGeom>
          <a:solidFill>
            <a:srgbClr val="F188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 RELANCE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61F94CA5-5800-4A79-9823-1F6FB039D67B}"/>
              </a:ext>
            </a:extLst>
          </p:cNvPr>
          <p:cNvSpPr>
            <a:spLocks noGrp="1"/>
          </p:cNvSpPr>
          <p:nvPr/>
        </p:nvSpPr>
        <p:spPr>
          <a:xfrm>
            <a:off x="9579992" y="6365237"/>
            <a:ext cx="1773804" cy="37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rgbClr val="5757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03 juin 2021</a:t>
            </a:r>
          </a:p>
        </p:txBody>
      </p:sp>
    </p:spTree>
    <p:extLst>
      <p:ext uri="{BB962C8B-B14F-4D97-AF65-F5344CB8AC3E}">
        <p14:creationId xmlns:p14="http://schemas.microsoft.com/office/powerpoint/2010/main" val="25972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D038940-DAC3-4F9B-83B8-145A63CF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12" y="13401"/>
            <a:ext cx="6858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78609" y="233487"/>
            <a:ext cx="9546336" cy="486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L’accompagnement du PETR-Armagnac sur la mesure 14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13B4B8"/>
              </a:solidFill>
              <a:effectLst/>
              <a:uLnTx/>
              <a:uFillTx/>
              <a:latin typeface="Open Sans Condensed" panose="020B0806030504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106310" y="233487"/>
            <a:ext cx="1247486" cy="36399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575756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F77B6B11-5986-4D3D-929C-71C063202486}"/>
              </a:ext>
            </a:extLst>
          </p:cNvPr>
          <p:cNvSpPr>
            <a:spLocks noGrp="1"/>
          </p:cNvSpPr>
          <p:nvPr/>
        </p:nvSpPr>
        <p:spPr>
          <a:xfrm>
            <a:off x="9579992" y="6365237"/>
            <a:ext cx="1773804" cy="37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rgbClr val="5757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3B4B8"/>
                </a:solidFill>
                <a:effectLst/>
                <a:uLnTx/>
                <a:uFillTx/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03 juin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A6AA8F-A1FA-4EC9-B1A5-6A5AF9EF5378}"/>
              </a:ext>
            </a:extLst>
          </p:cNvPr>
          <p:cNvSpPr txBox="1"/>
          <p:nvPr/>
        </p:nvSpPr>
        <p:spPr>
          <a:xfrm>
            <a:off x="3649853" y="1164349"/>
            <a:ext cx="3701034" cy="38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communes ayant au moins une école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4AB000E-F4FA-4EA5-9762-7584CC327E0B}"/>
              </a:ext>
            </a:extLst>
          </p:cNvPr>
          <p:cNvSpPr txBox="1"/>
          <p:nvPr/>
        </p:nvSpPr>
        <p:spPr>
          <a:xfrm>
            <a:off x="7417436" y="1166095"/>
            <a:ext cx="2075687" cy="38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cantines scolaires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DE3503-A9EC-4D94-8274-AEF0B6F5C98B}"/>
              </a:ext>
            </a:extLst>
          </p:cNvPr>
          <p:cNvSpPr txBox="1"/>
          <p:nvPr/>
        </p:nvSpPr>
        <p:spPr>
          <a:xfrm>
            <a:off x="1402398" y="1695907"/>
            <a:ext cx="6179058" cy="38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communes éligibles fraction cible DSR / mesure 14 Plan de Relance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CC5C161-8B55-4B88-9E25-85DE89F157F4}"/>
              </a:ext>
            </a:extLst>
          </p:cNvPr>
          <p:cNvSpPr txBox="1"/>
          <p:nvPr/>
        </p:nvSpPr>
        <p:spPr>
          <a:xfrm>
            <a:off x="1402398" y="2250930"/>
            <a:ext cx="5821362" cy="80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dossiers déposés mesure 14 (</a:t>
            </a: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63 682 € 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subvention demandée)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cours / à venir (environ </a:t>
            </a: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20 000 €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6012E42-E987-46E7-A8F4-AA016C92167A}"/>
              </a:ext>
            </a:extLst>
          </p:cNvPr>
          <p:cNvSpPr txBox="1"/>
          <p:nvPr/>
        </p:nvSpPr>
        <p:spPr>
          <a:xfrm>
            <a:off x="1444688" y="3756842"/>
            <a:ext cx="6309424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dossiers</a:t>
            </a: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9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déposés concernent des investissements </a:t>
            </a: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matériels 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34B28C1-4021-48F5-AD03-588B76BD7B0B}"/>
              </a:ext>
            </a:extLst>
          </p:cNvPr>
          <p:cNvSpPr txBox="1"/>
          <p:nvPr/>
        </p:nvSpPr>
        <p:spPr>
          <a:xfrm>
            <a:off x="1444688" y="3227030"/>
            <a:ext cx="7306119" cy="3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9/9, 100% </a:t>
            </a:r>
            <a:r>
              <a:rPr lang="fr-FR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communes déposant un dossier ont une restauration scolaire en </a:t>
            </a:r>
            <a:r>
              <a:rPr lang="fr-FR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4E58206-BED3-4F7A-B79F-314562D211FC}"/>
              </a:ext>
            </a:extLst>
          </p:cNvPr>
          <p:cNvSpPr txBox="1"/>
          <p:nvPr/>
        </p:nvSpPr>
        <p:spPr>
          <a:xfrm>
            <a:off x="883916" y="4676242"/>
            <a:ext cx="10469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L’accompagnement a nécessité la mise en place d’un dispositif « lourd »: information; rdv et réunions élus/agents; audits et visites sur sites; devis et suivis prestataires; montage et suivi des dossiers;</a:t>
            </a:r>
          </a:p>
          <a:p>
            <a:pPr algn="just"/>
            <a:r>
              <a:rPr lang="fr-FR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 moyenne, 2 déplacements minimum par dossier sur la commune demandeuse,</a:t>
            </a:r>
          </a:p>
          <a:p>
            <a:pPr algn="just"/>
            <a:r>
              <a:rPr lang="fr-FR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 ou 6 pour les dossiers les plus complexes.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0147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881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531</Words>
  <Application>Microsoft Office PowerPoint</Application>
  <PresentationFormat>Grand écran</PresentationFormat>
  <Paragraphs>71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Arial MT</vt:lpstr>
      <vt:lpstr>Arial Narrow</vt:lpstr>
      <vt:lpstr>Calibri</vt:lpstr>
      <vt:lpstr>Open Sans Condensed</vt:lpstr>
      <vt:lpstr>Open Sans Condensed Light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Hugo Dereymez</dc:creator>
  <cp:lastModifiedBy>Hugo Dereymez</cp:lastModifiedBy>
  <cp:revision>19</cp:revision>
  <dcterms:created xsi:type="dcterms:W3CDTF">2021-05-30T12:56:01Z</dcterms:created>
  <dcterms:modified xsi:type="dcterms:W3CDTF">2021-06-02T09:05:20Z</dcterms:modified>
</cp:coreProperties>
</file>