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326" r:id="rId2"/>
    <p:sldId id="331" r:id="rId3"/>
    <p:sldId id="336" r:id="rId4"/>
    <p:sldId id="338" r:id="rId5"/>
    <p:sldId id="339" r:id="rId6"/>
    <p:sldId id="340" r:id="rId7"/>
    <p:sldId id="346" r:id="rId8"/>
    <p:sldId id="348" r:id="rId9"/>
    <p:sldId id="341" r:id="rId10"/>
    <p:sldId id="342" r:id="rId11"/>
    <p:sldId id="347" r:id="rId12"/>
    <p:sldId id="332" r:id="rId13"/>
    <p:sldId id="333" r:id="rId14"/>
    <p:sldId id="344" r:id="rId15"/>
    <p:sldId id="345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6"/>
            <p14:sldId id="338"/>
            <p14:sldId id="339"/>
            <p14:sldId id="340"/>
            <p14:sldId id="346"/>
            <p14:sldId id="348"/>
            <p14:sldId id="341"/>
            <p14:sldId id="342"/>
            <p14:sldId id="347"/>
            <p14:sldId id="332"/>
            <p14:sldId id="33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26" y="1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FH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26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NO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0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FH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76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FH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8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NO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7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NO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07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NO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25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FH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C86A01-B1FD-4030-B974-916491879804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38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20/02/2023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A71D61-6A6B-054F-AAE8-A8A85C82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00"/>
            <a:ext cx="3472032" cy="31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0DBFEE88-8871-4A4E-B8D6-E1541C01D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000"/>
            <a:ext cx="1723861" cy="15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176ADA7-ED94-2C4D-AEFD-A8F236FE5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606745" cy="559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Gouvernance au niveau </a:t>
            </a:r>
            <a:r>
              <a:rPr lang="fr-FR" dirty="0" smtClean="0"/>
              <a:t>régional : propositions</a:t>
            </a:r>
            <a:endParaRPr dirty="0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/>
          </a:p>
        </p:txBody>
      </p:sp>
      <p:sp>
        <p:nvSpPr>
          <p:cNvPr id="9" name="Rectangle avec coin arrondi 9"/>
          <p:cNvSpPr/>
          <p:nvPr/>
        </p:nvSpPr>
        <p:spPr bwMode="auto">
          <a:xfrm rot="16199998">
            <a:off x="2472551" y="998791"/>
            <a:ext cx="1399418" cy="2961160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vert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/>
              <a:t>Démarche collective et globale </a:t>
            </a:r>
            <a:r>
              <a:rPr lang="fr-FR" dirty="0" smtClean="0"/>
              <a:t>en inter-service</a:t>
            </a:r>
            <a:endParaRPr dirty="0"/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0" name="Rectangle avec coin arrondi 10"/>
          <p:cNvSpPr/>
          <p:nvPr/>
        </p:nvSpPr>
        <p:spPr bwMode="auto">
          <a:xfrm>
            <a:off x="4652840" y="1779662"/>
            <a:ext cx="2961160" cy="1399418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/>
              <a:t>Pilotée par un </a:t>
            </a:r>
            <a:r>
              <a:rPr lang="fr-FR" dirty="0" smtClean="0"/>
              <a:t>COPIL</a:t>
            </a:r>
            <a:r>
              <a:rPr lang="fr-FR" sz="1800" dirty="0" smtClean="0"/>
              <a:t> régional EPA</a:t>
            </a:r>
            <a:endParaRPr dirty="0"/>
          </a:p>
        </p:txBody>
      </p:sp>
      <p:sp>
        <p:nvSpPr>
          <p:cNvPr id="11" name="Rectangle avec coin arrondi 11"/>
          <p:cNvSpPr/>
          <p:nvPr/>
        </p:nvSpPr>
        <p:spPr bwMode="auto">
          <a:xfrm rot="10800000">
            <a:off x="1691680" y="3189261"/>
            <a:ext cx="2961160" cy="1399418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/>
              <a:t>Validée </a:t>
            </a:r>
            <a:r>
              <a:rPr lang="fr-FR" sz="1800" dirty="0"/>
              <a:t>en </a:t>
            </a:r>
            <a:r>
              <a:rPr lang="fr-FR" sz="1800" dirty="0" smtClean="0"/>
              <a:t>COREAMR</a:t>
            </a:r>
            <a:endParaRPr dirty="0"/>
          </a:p>
        </p:txBody>
      </p:sp>
      <p:sp>
        <p:nvSpPr>
          <p:cNvPr id="12" name="Rectangle avec coin arrondi 12"/>
          <p:cNvSpPr/>
          <p:nvPr/>
        </p:nvSpPr>
        <p:spPr bwMode="auto">
          <a:xfrm rot="5400000">
            <a:off x="5433711" y="2398209"/>
            <a:ext cx="1399418" cy="2961160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vert270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/>
              <a:t>Discutée </a:t>
            </a:r>
            <a:r>
              <a:rPr lang="fr-FR" dirty="0" smtClean="0"/>
              <a:t>avec les partenaires professionnels et institutionnels</a:t>
            </a:r>
            <a:endParaRPr dirty="0"/>
          </a:p>
        </p:txBody>
      </p:sp>
      <p:sp>
        <p:nvSpPr>
          <p:cNvPr id="13" name="Rectangle à coins arrondis 13"/>
          <p:cNvSpPr/>
          <p:nvPr/>
        </p:nvSpPr>
        <p:spPr bwMode="auto">
          <a:xfrm>
            <a:off x="3652594" y="2758663"/>
            <a:ext cx="2000488" cy="749191"/>
          </a:xfrm>
          <a:prstGeom prst="roundRect">
            <a:avLst>
              <a:gd name="adj" fmla="val 16667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>PREPA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Occitanie </a:t>
            </a:r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>(sept 2023)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1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771550"/>
            <a:ext cx="8424000" cy="720000"/>
          </a:xfrm>
        </p:spPr>
        <p:txBody>
          <a:bodyPr/>
          <a:lstStyle/>
          <a:p>
            <a:r>
              <a:rPr lang="fr-FR" sz="2000" dirty="0" smtClean="0"/>
              <a:t>EPA2 à la croisée des missions des services de la DRAAF</a:t>
            </a: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99892" y="1357823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SRFD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527884" y="3210890"/>
            <a:ext cx="1656184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EPA2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3568" y="1357823"/>
            <a:ext cx="1584176" cy="49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SRAL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1560" y="2211710"/>
            <a:ext cx="1656184" cy="48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SRAA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27584" y="3075846"/>
            <a:ext cx="1512168" cy="50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SRFAM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652120" y="1491550"/>
            <a:ext cx="1368152" cy="50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SERFOB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971260" y="2281205"/>
            <a:ext cx="212913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Référent EAU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6084168" y="3327854"/>
            <a:ext cx="2304256" cy="95151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Référent changement climatique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4716016" y="1995686"/>
            <a:ext cx="86409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339752" y="1635646"/>
            <a:ext cx="1512168" cy="16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7" idx="2"/>
            <a:endCxn id="12" idx="3"/>
          </p:cNvCxnSpPr>
          <p:nvPr/>
        </p:nvCxnSpPr>
        <p:spPr>
          <a:xfrm flipH="1" flipV="1">
            <a:off x="2267744" y="2453449"/>
            <a:ext cx="1260140" cy="93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7" idx="2"/>
            <a:endCxn id="13" idx="3"/>
          </p:cNvCxnSpPr>
          <p:nvPr/>
        </p:nvCxnSpPr>
        <p:spPr>
          <a:xfrm flipH="1" flipV="1">
            <a:off x="2339752" y="3327854"/>
            <a:ext cx="1188132" cy="63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7" idx="6"/>
          </p:cNvCxnSpPr>
          <p:nvPr/>
        </p:nvCxnSpPr>
        <p:spPr>
          <a:xfrm flipV="1">
            <a:off x="5184068" y="2562818"/>
            <a:ext cx="792088" cy="828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7" idx="6"/>
            <a:endCxn id="16" idx="2"/>
          </p:cNvCxnSpPr>
          <p:nvPr/>
        </p:nvCxnSpPr>
        <p:spPr>
          <a:xfrm>
            <a:off x="5184068" y="3390910"/>
            <a:ext cx="900100" cy="41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2699792" y="2113947"/>
            <a:ext cx="900100" cy="421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/>
              <a:t>Ecophyto</a:t>
            </a:r>
            <a:endParaRPr lang="fr-FR" sz="1000" dirty="0" smtClean="0"/>
          </a:p>
          <a:p>
            <a:pPr algn="ctr"/>
            <a:r>
              <a:rPr lang="fr-FR" sz="1000" dirty="0" err="1" smtClean="0"/>
              <a:t>Ecoantibio</a:t>
            </a:r>
            <a:endParaRPr lang="fr-FR" sz="1000" dirty="0" smtClean="0"/>
          </a:p>
          <a:p>
            <a:pPr algn="ctr"/>
            <a:r>
              <a:rPr lang="fr-FR" sz="1000" dirty="0" smtClean="0"/>
              <a:t>PAT</a:t>
            </a:r>
            <a:endParaRPr lang="fr-FR" sz="1000" dirty="0"/>
          </a:p>
        </p:txBody>
      </p:sp>
      <p:sp>
        <p:nvSpPr>
          <p:cNvPr id="34" name="Flèche vers le bas 33"/>
          <p:cNvSpPr/>
          <p:nvPr/>
        </p:nvSpPr>
        <p:spPr>
          <a:xfrm>
            <a:off x="4211960" y="1789871"/>
            <a:ext cx="216024" cy="1429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4572000" y="2239931"/>
            <a:ext cx="1152128" cy="455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Agroforesterie</a:t>
            </a:r>
            <a:endParaRPr lang="fr-FR" sz="1000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5292080" y="2931790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PPP</a:t>
            </a:r>
          </a:p>
          <a:p>
            <a:pPr algn="ctr"/>
            <a:r>
              <a:rPr lang="fr-FR" sz="900" dirty="0" smtClean="0"/>
              <a:t>Irrigation</a:t>
            </a:r>
            <a:endParaRPr lang="fr-FR" sz="9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599898" y="3270063"/>
            <a:ext cx="771721" cy="1203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Mesures </a:t>
            </a:r>
            <a:r>
              <a:rPr lang="fr-FR" sz="1000" dirty="0" err="1" smtClean="0"/>
              <a:t>co</a:t>
            </a:r>
            <a:r>
              <a:rPr lang="fr-FR" sz="1000" dirty="0" smtClean="0"/>
              <a:t> « plantons des haies »</a:t>
            </a:r>
            <a:endParaRPr lang="fr-FR" sz="1000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2339752" y="2695188"/>
            <a:ext cx="1008112" cy="380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PIA4</a:t>
            </a:r>
          </a:p>
          <a:p>
            <a:pPr algn="ctr"/>
            <a:r>
              <a:rPr lang="fr-FR" sz="1000" dirty="0" smtClean="0"/>
              <a:t>France 2030</a:t>
            </a:r>
            <a:endParaRPr lang="fr-FR" sz="1000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4822742" y="3579862"/>
            <a:ext cx="1008112" cy="48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4 pour 1000</a:t>
            </a:r>
          </a:p>
          <a:p>
            <a:pPr algn="ctr"/>
            <a:r>
              <a:rPr lang="fr-FR" sz="1000" dirty="0" smtClean="0"/>
              <a:t>Diagnostics Carbone</a:t>
            </a:r>
            <a:endParaRPr lang="fr-FR" sz="1000" dirty="0"/>
          </a:p>
        </p:txBody>
      </p:sp>
      <p:sp>
        <p:nvSpPr>
          <p:cNvPr id="8" name="Rectangle 7"/>
          <p:cNvSpPr/>
          <p:nvPr/>
        </p:nvSpPr>
        <p:spPr>
          <a:xfrm>
            <a:off x="4283968" y="4279364"/>
            <a:ext cx="1368152" cy="38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SRISET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7" idx="4"/>
          </p:cNvCxnSpPr>
          <p:nvPr/>
        </p:nvCxnSpPr>
        <p:spPr>
          <a:xfrm>
            <a:off x="4355976" y="3570930"/>
            <a:ext cx="360040" cy="70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732945" y="3626175"/>
            <a:ext cx="839055" cy="962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Notes de conjoncture</a:t>
            </a:r>
          </a:p>
          <a:p>
            <a:pPr algn="ctr"/>
            <a:r>
              <a:rPr lang="fr-FR" sz="1000" dirty="0" smtClean="0"/>
              <a:t>Cartographies</a:t>
            </a:r>
            <a:endParaRPr lang="fr-FR" sz="10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411760" y="1203598"/>
            <a:ext cx="9598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3371619" y="1635646"/>
            <a:ext cx="624317" cy="1575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3563888" y="2562818"/>
            <a:ext cx="755616" cy="294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Valorisation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32882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2" y="955478"/>
            <a:ext cx="8745170" cy="333421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907704" y="1851670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312000" y="2067694"/>
            <a:ext cx="3238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644008" y="1851670"/>
            <a:ext cx="14401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724128" y="2067694"/>
            <a:ext cx="36004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380312" y="1923678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691680" y="3435846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312000" y="2931790"/>
            <a:ext cx="46791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427984" y="2859782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724128" y="2787774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948264" y="2931790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4035"/>
            <a:ext cx="1832698" cy="103192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971600" y="3441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Articulation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3954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3" y="1123748"/>
            <a:ext cx="8478433" cy="289600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619672" y="1923678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203848" y="2211710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03848" y="2931790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644008" y="177966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88024" y="3003798"/>
            <a:ext cx="14401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868144" y="1779662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940152" y="2787774"/>
            <a:ext cx="32384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619672" y="3219822"/>
            <a:ext cx="21602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8340"/>
            <a:ext cx="1544666" cy="8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>
          <a:xfrm>
            <a:off x="251521" y="1671750"/>
            <a:ext cx="1944216" cy="720000"/>
          </a:xfrm>
        </p:spPr>
        <p:txBody>
          <a:bodyPr/>
          <a:lstStyle/>
          <a:p>
            <a:pPr>
              <a:defRPr/>
            </a:pPr>
            <a:r>
              <a:rPr lang="fr-FR"/>
              <a:t>Indicateurs de suivi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14</a:t>
            </a:fld>
            <a:endParaRPr lang="fr-FR"/>
          </a:p>
        </p:txBody>
      </p:sp>
      <p:sp>
        <p:nvSpPr>
          <p:cNvPr id="8" name="Arc plein 8"/>
          <p:cNvSpPr/>
          <p:nvPr/>
        </p:nvSpPr>
        <p:spPr bwMode="auto">
          <a:xfrm>
            <a:off x="-3038032" y="-828161"/>
            <a:ext cx="6439823" cy="6439823"/>
          </a:xfrm>
          <a:prstGeom prst="blockArc">
            <a:avLst>
              <a:gd name="adj1" fmla="val 18900000"/>
              <a:gd name="adj2" fmla="val 2700000"/>
              <a:gd name="adj3" fmla="val 335"/>
            </a:avLst>
          </a:prstGeom>
          <a:noFill/>
          <a:ln w="25400" cap="flat" cmpd="sng" algn="ctr">
            <a:solidFill>
              <a:schemeClr val="accent1">
                <a:tint val="99000"/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" name="Rectangle 9"/>
          <p:cNvSpPr/>
          <p:nvPr/>
        </p:nvSpPr>
        <p:spPr bwMode="auto">
          <a:xfrm>
            <a:off x="3033743" y="267495"/>
            <a:ext cx="3299349" cy="1404256"/>
          </a:xfrm>
          <a:prstGeom prst="rect">
            <a:avLst/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59381" tIns="45720" rIns="45720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Indicateurs nationaux</a:t>
            </a:r>
            <a:endParaRPr sz="1400" dirty="0"/>
          </a:p>
          <a:p>
            <a:pPr marL="171450" lvl="1" indent="-171450" defTabSz="711200">
              <a:lnSpc>
                <a:spcPct val="90000"/>
              </a:lnSpc>
              <a:buChar char="••"/>
              <a:defRPr/>
            </a:pPr>
            <a:r>
              <a:rPr lang="fr-FR" sz="1400" dirty="0"/>
              <a:t>NS 2020-327</a:t>
            </a:r>
            <a:endParaRPr sz="1400" dirty="0"/>
          </a:p>
          <a:p>
            <a:pPr marL="171450" lvl="1" indent="-171450" defTabSz="711200">
              <a:lnSpc>
                <a:spcPct val="90000"/>
              </a:lnSpc>
              <a:buChar char="••"/>
              <a:defRPr/>
            </a:pPr>
            <a:r>
              <a:rPr lang="fr-FR" sz="1400" dirty="0"/>
              <a:t>NS 2021-286</a:t>
            </a:r>
            <a:endParaRPr sz="1400" dirty="0"/>
          </a:p>
          <a:p>
            <a:pPr marL="171450" lvl="1" indent="-171450" defTabSz="711200">
              <a:lnSpc>
                <a:spcPct val="90000"/>
              </a:lnSpc>
              <a:buFontTx/>
              <a:buChar char="••"/>
              <a:defRPr/>
            </a:pPr>
            <a:r>
              <a:rPr lang="fr-FR" sz="1400" dirty="0"/>
              <a:t>Enquête sphinx (T0) : </a:t>
            </a:r>
            <a:r>
              <a:rPr lang="fr-FR" sz="1000" dirty="0">
                <a:solidFill>
                  <a:schemeClr val="bg1">
                    <a:lumMod val="95000"/>
                  </a:schemeClr>
                </a:solidFill>
                <a:ea typeface="Marianne"/>
                <a:cs typeface="Marianne"/>
              </a:rPr>
              <a:t>https://eduter.sphinx.educagri.fr/SurveyServer/s/DGER/EPA2/questionnaire.htm</a:t>
            </a:r>
            <a:endParaRPr lang="fr-FR" sz="1400" dirty="0"/>
          </a:p>
          <a:p>
            <a:pPr marL="171450" lvl="1" indent="-171450" defTabSz="711200">
              <a:lnSpc>
                <a:spcPct val="90000"/>
              </a:lnSpc>
              <a:buChar char="••"/>
              <a:defRPr/>
            </a:pPr>
            <a:endParaRPr dirty="0"/>
          </a:p>
        </p:txBody>
      </p:sp>
      <p:sp>
        <p:nvSpPr>
          <p:cNvPr id="10" name="Ellipse 10"/>
          <p:cNvSpPr/>
          <p:nvPr/>
        </p:nvSpPr>
        <p:spPr bwMode="auto">
          <a:xfrm>
            <a:off x="2435806" y="358762"/>
            <a:ext cx="1195875" cy="1195875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Rectangle 11"/>
          <p:cNvSpPr/>
          <p:nvPr/>
        </p:nvSpPr>
        <p:spPr bwMode="auto">
          <a:xfrm>
            <a:off x="3310000" y="1763018"/>
            <a:ext cx="2990696" cy="1317937"/>
          </a:xfrm>
          <a:prstGeom prst="rect">
            <a:avLst/>
          </a:prstGeom>
          <a:solidFill>
            <a:schemeClr val="accent1">
              <a:shade val="80000"/>
              <a:hueOff val="-320602"/>
              <a:satOff val="-46323"/>
              <a:lumOff val="22877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59381" tIns="45720" rIns="45720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/>
              <a:t>Indicateurs </a:t>
            </a:r>
            <a:r>
              <a:rPr lang="fr-FR" sz="1800" dirty="0" smtClean="0"/>
              <a:t>régionaux :</a:t>
            </a:r>
          </a:p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A définir / </a:t>
            </a:r>
            <a:r>
              <a:rPr lang="fr-FR" dirty="0" smtClean="0">
                <a:solidFill>
                  <a:srgbClr val="FFFF00"/>
                </a:solidFill>
              </a:rPr>
              <a:t>enjeux portés par la DRAAF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2" name="Ellipse 12"/>
          <p:cNvSpPr/>
          <p:nvPr/>
        </p:nvSpPr>
        <p:spPr bwMode="auto">
          <a:xfrm>
            <a:off x="2783566" y="1793812"/>
            <a:ext cx="1195875" cy="1195875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accent1">
                <a:shade val="80000"/>
                <a:hueOff val="-320602"/>
                <a:satOff val="-46323"/>
                <a:lumOff val="22877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Rectangle 13"/>
          <p:cNvSpPr/>
          <p:nvPr/>
        </p:nvSpPr>
        <p:spPr bwMode="auto">
          <a:xfrm>
            <a:off x="3033744" y="3348450"/>
            <a:ext cx="3338458" cy="956700"/>
          </a:xfrm>
          <a:prstGeom prst="rect">
            <a:avLst/>
          </a:prstGeom>
          <a:solidFill>
            <a:schemeClr val="accent1">
              <a:shade val="80000"/>
              <a:hueOff val="-641203"/>
              <a:satOff val="-92647"/>
              <a:lumOff val="45754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759381" tIns="45720" rIns="45720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Indicateurs locaux</a:t>
            </a:r>
            <a:endParaRPr/>
          </a:p>
          <a:p>
            <a:pPr marL="171450" lvl="1" indent="-171450" algn="l" defTabSz="711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fr-FR" sz="1600"/>
              <a:t>Au choix des établissements</a:t>
            </a:r>
            <a:endParaRPr/>
          </a:p>
        </p:txBody>
      </p:sp>
      <p:sp>
        <p:nvSpPr>
          <p:cNvPr id="14" name="Ellipse 14"/>
          <p:cNvSpPr/>
          <p:nvPr/>
        </p:nvSpPr>
        <p:spPr bwMode="auto">
          <a:xfrm>
            <a:off x="2435806" y="3228862"/>
            <a:ext cx="1195875" cy="1195875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accent1">
                <a:shade val="80000"/>
                <a:hueOff val="-641203"/>
                <a:satOff val="-92647"/>
                <a:lumOff val="45754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47441"/>
              </p:ext>
            </p:extLst>
          </p:nvPr>
        </p:nvGraphicFramePr>
        <p:xfrm>
          <a:off x="6691344" y="267490"/>
          <a:ext cx="2345152" cy="2414664"/>
        </p:xfrm>
        <a:graphic>
          <a:graphicData uri="http://schemas.openxmlformats.org/drawingml/2006/table">
            <a:tbl>
              <a:tblPr/>
              <a:tblGrid>
                <a:gridCol w="2345152">
                  <a:extLst>
                    <a:ext uri="{9D8B030D-6E8A-4147-A177-3AD203B41FA5}">
                      <a16:colId xmlns:a16="http://schemas.microsoft.com/office/drawing/2014/main" val="3019074395"/>
                    </a:ext>
                  </a:extLst>
                </a:gridCol>
              </a:tblGrid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badges numériques 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186266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d'apprenants "engagement citoyen"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13456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Etablissement engagé dans une démarche écoresponsable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755739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apprenants engagés dans sciences participatives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875080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appels à projets portés par DGER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241778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référentiels intégrant AE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39605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d'agents ayant suivi une formation AE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555823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démarches pédago experimentales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096708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fiches Pollen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104547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existence d'un diagnostic systéme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438878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 moins un atelier en AB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62941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ha SAU en AB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4290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ha SAU HVE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29777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ha SAU en SIQO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953236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: certification AB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18583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 /AT </a:t>
                      </a:r>
                      <a:r>
                        <a:rPr lang="fr-FR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approvisionnant </a:t>
                      </a:r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cantine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206541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Quantité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06889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groupes /classes impliqués dans TAE de l'EA/AT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69143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partenariats formalisés avec le territoire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427905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63232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demi-journées TAE/partenaires et gd public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24582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 de pdts de qualité utilisés en restauco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609192"/>
                  </a:ext>
                </a:extLst>
              </a:tr>
              <a:tr h="6040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AB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454933"/>
                  </a:ext>
                </a:extLst>
              </a:tr>
              <a:tr h="1061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démarches engagées pour atteindre les objectifs de la loi </a:t>
                      </a:r>
                      <a:r>
                        <a:rPr lang="fr-FR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EGALIM </a:t>
                      </a:r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fr-FR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restauration</a:t>
                      </a:r>
                      <a:r>
                        <a:rPr lang="fr-FR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collective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321790"/>
                  </a:ext>
                </a:extLst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>
          <a:xfrm>
            <a:off x="6372202" y="843558"/>
            <a:ext cx="21602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Valorisation</a:t>
            </a:r>
            <a:endParaRPr dirty="0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15</a:t>
            </a:fld>
            <a:endParaRPr lang="fr-FR"/>
          </a:p>
        </p:txBody>
      </p:sp>
      <p:grpSp>
        <p:nvGrpSpPr>
          <p:cNvPr id="8" name="Diagramme 15"/>
          <p:cNvGrpSpPr/>
          <p:nvPr/>
        </p:nvGrpSpPr>
        <p:grpSpPr bwMode="auto">
          <a:xfrm>
            <a:off x="844247" y="1727144"/>
            <a:ext cx="7826911" cy="2625315"/>
            <a:chOff x="5297" y="1099610"/>
            <a:chExt cx="7826911" cy="2625315"/>
          </a:xfrm>
        </p:grpSpPr>
        <p:sp>
          <p:nvSpPr>
            <p:cNvPr id="9" name="Rectangle avec coins arrondis du même côté 9"/>
            <p:cNvSpPr/>
            <p:nvPr/>
          </p:nvSpPr>
          <p:spPr bwMode="auto">
            <a:xfrm>
              <a:off x="5297" y="1099610"/>
              <a:ext cx="2287927" cy="214075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320" tIns="60960" rIns="20320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 err="1" smtClean="0"/>
                <a:t>Bulepa</a:t>
              </a:r>
              <a:endParaRPr sz="1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/>
                <a:t>Newsletter EPA 2</a:t>
              </a:r>
              <a:endParaRPr sz="1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u="sng" dirty="0"/>
                <a:t>Adt.educagri.fr</a:t>
              </a:r>
              <a:endParaRPr sz="1400" u="sng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u="sng" dirty="0"/>
                <a:t>Pollen.educagri.fr</a:t>
              </a:r>
              <a:endParaRPr sz="1400" u="sng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u="sng" dirty="0"/>
                <a:t>Edd.educagri.fr</a:t>
              </a:r>
              <a:endParaRPr sz="1400" u="sng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/>
                <a:t>Instagram, </a:t>
              </a:r>
              <a:r>
                <a:rPr lang="fr-FR" sz="1400" dirty="0" smtClean="0"/>
                <a:t>autres 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 smtClean="0"/>
                <a:t>Site internet DRAAF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 smtClean="0"/>
                <a:t>Printemps des </a:t>
              </a:r>
              <a:r>
                <a:rPr lang="fr-FR" sz="1600" dirty="0" smtClean="0"/>
                <a:t>transitions</a:t>
              </a:r>
              <a:endParaRPr dirty="0"/>
            </a:p>
          </p:txBody>
        </p:sp>
        <p:sp>
          <p:nvSpPr>
            <p:cNvPr id="10" name="Rectangle 10"/>
            <p:cNvSpPr/>
            <p:nvPr/>
          </p:nvSpPr>
          <p:spPr bwMode="auto">
            <a:xfrm>
              <a:off x="5297" y="3240359"/>
              <a:ext cx="2287927" cy="484565"/>
            </a:xfrm>
            <a:prstGeom prst="rect">
              <a:avLst/>
            </a:prstGeom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National</a:t>
              </a:r>
              <a:endParaRPr dirty="0"/>
            </a:p>
          </p:txBody>
        </p:sp>
        <p:sp>
          <p:nvSpPr>
            <p:cNvPr id="11" name="Ellipse 11"/>
            <p:cNvSpPr/>
            <p:nvPr/>
          </p:nvSpPr>
          <p:spPr bwMode="auto">
            <a:xfrm>
              <a:off x="1681235" y="2924151"/>
              <a:ext cx="800774" cy="800774"/>
            </a:xfrm>
            <a:prstGeom prst="ellipse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tangle avec coins arrondis du même côté 12"/>
            <p:cNvSpPr/>
            <p:nvPr/>
          </p:nvSpPr>
          <p:spPr bwMode="auto">
            <a:xfrm>
              <a:off x="2680396" y="1099610"/>
              <a:ext cx="2287927" cy="1707889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-320602"/>
                  <a:satOff val="-46323"/>
                  <a:lumOff val="22877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320" tIns="60960" rIns="20320" bIns="20320" numCol="1" spcCol="1270" anchor="t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defRPr/>
              </a:pPr>
              <a:r>
                <a:rPr lang="fr-FR" sz="1400" dirty="0" smtClean="0"/>
                <a:t>GIP Transition</a:t>
              </a: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defRPr/>
              </a:pPr>
              <a:r>
                <a:rPr lang="fr-FR" sz="1400" dirty="0" err="1" smtClean="0"/>
                <a:t>Padlet</a:t>
              </a:r>
              <a:r>
                <a:rPr lang="fr-FR" sz="1400" dirty="0" smtClean="0"/>
                <a:t> </a:t>
              </a: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defRPr/>
              </a:pPr>
              <a:r>
                <a:rPr lang="fr-FR" sz="1400" dirty="0" smtClean="0"/>
                <a:t>RESANA </a:t>
              </a: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defRPr/>
              </a:pPr>
              <a:r>
                <a:rPr lang="fr-FR" sz="1400" dirty="0" smtClean="0"/>
                <a:t>Séminaires (ex: </a:t>
              </a:r>
              <a:r>
                <a:rPr lang="fr-FR" sz="1400" dirty="0" err="1" smtClean="0"/>
                <a:t>TAArGET</a:t>
              </a:r>
              <a:r>
                <a:rPr lang="fr-FR" sz="1400" dirty="0" smtClean="0"/>
                <a:t>)</a:t>
              </a: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defRPr/>
              </a:pPr>
              <a:r>
                <a:rPr lang="fr-FR" sz="1400" dirty="0" smtClean="0"/>
                <a:t>Evénement DRAAF </a:t>
              </a:r>
              <a:r>
                <a:rPr lang="fr-FR" sz="1400" dirty="0" smtClean="0"/>
                <a:t>/TAE</a:t>
              </a:r>
              <a:endParaRPr sz="1400" dirty="0"/>
            </a:p>
          </p:txBody>
        </p:sp>
        <p:sp>
          <p:nvSpPr>
            <p:cNvPr id="13" name="Rectangle 13"/>
            <p:cNvSpPr/>
            <p:nvPr/>
          </p:nvSpPr>
          <p:spPr bwMode="auto">
            <a:xfrm>
              <a:off x="2680396" y="2807499"/>
              <a:ext cx="2287927" cy="917426"/>
            </a:xfrm>
            <a:prstGeom prst="rect">
              <a:avLst/>
            </a:prstGeom>
            <a:solidFill>
              <a:schemeClr val="accent1">
                <a:shade val="80000"/>
                <a:hueOff val="-320602"/>
                <a:satOff val="-46323"/>
                <a:lumOff val="22877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-320602"/>
                  <a:satOff val="-46323"/>
                  <a:lumOff val="22877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/>
                <a:t>Régional</a:t>
              </a:r>
              <a:endParaRPr/>
            </a:p>
          </p:txBody>
        </p:sp>
        <p:sp>
          <p:nvSpPr>
            <p:cNvPr id="14" name="Ellipse 14"/>
            <p:cNvSpPr/>
            <p:nvPr/>
          </p:nvSpPr>
          <p:spPr bwMode="auto">
            <a:xfrm>
              <a:off x="4356334" y="2924151"/>
              <a:ext cx="800774" cy="800774"/>
            </a:xfrm>
            <a:prstGeom prst="ellipse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Rectangle avec coins arrondis du même côté 15"/>
            <p:cNvSpPr/>
            <p:nvPr/>
          </p:nvSpPr>
          <p:spPr bwMode="auto">
            <a:xfrm>
              <a:off x="5355496" y="1099610"/>
              <a:ext cx="2287927" cy="1707889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-641203"/>
                  <a:satOff val="-92647"/>
                  <a:lumOff val="45754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320" tIns="60960" rIns="20320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 smtClean="0"/>
                <a:t>Evénements </a:t>
              </a:r>
              <a:r>
                <a:rPr lang="fr-FR" sz="1400" dirty="0"/>
                <a:t>locaux</a:t>
              </a:r>
              <a:endParaRPr sz="1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/>
                <a:t>Presse locale</a:t>
              </a:r>
              <a:endParaRPr sz="1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/>
                <a:t>Bulletin interne EPL</a:t>
              </a:r>
              <a:endParaRPr sz="1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/>
                <a:t>Site internet EPL</a:t>
              </a:r>
              <a:endParaRPr sz="1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/>
                <a:t>Réseaux </a:t>
              </a:r>
              <a:r>
                <a:rPr lang="fr-FR" sz="1400" dirty="0" smtClean="0"/>
                <a:t>sociaux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400" dirty="0" smtClean="0"/>
                <a:t>Printemps des transitions</a:t>
              </a:r>
              <a:endParaRPr sz="1400" dirty="0"/>
            </a:p>
          </p:txBody>
        </p:sp>
        <p:sp>
          <p:nvSpPr>
            <p:cNvPr id="16" name="Rectangle 16"/>
            <p:cNvSpPr/>
            <p:nvPr/>
          </p:nvSpPr>
          <p:spPr bwMode="auto">
            <a:xfrm>
              <a:off x="5355496" y="2807499"/>
              <a:ext cx="2287927" cy="917426"/>
            </a:xfrm>
            <a:prstGeom prst="rect">
              <a:avLst/>
            </a:prstGeom>
            <a:solidFill>
              <a:schemeClr val="accent1">
                <a:shade val="80000"/>
                <a:hueOff val="-641203"/>
                <a:satOff val="-92647"/>
                <a:lumOff val="45754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-641203"/>
                  <a:satOff val="-92647"/>
                  <a:lumOff val="45754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/>
                <a:t>Local</a:t>
              </a:r>
              <a:endParaRPr/>
            </a:p>
          </p:txBody>
        </p:sp>
        <p:sp>
          <p:nvSpPr>
            <p:cNvPr id="17" name="Ellipse 17"/>
            <p:cNvSpPr/>
            <p:nvPr/>
          </p:nvSpPr>
          <p:spPr bwMode="auto">
            <a:xfrm>
              <a:off x="7031434" y="2924151"/>
              <a:ext cx="800774" cy="800774"/>
            </a:xfrm>
            <a:prstGeom prst="ellipse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2308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sz="2000" dirty="0" smtClean="0"/>
              <a:t>Présentation du plan </a:t>
            </a:r>
          </a:p>
          <a:p>
            <a:pPr algn="ctr"/>
            <a:r>
              <a:rPr lang="fr-FR" sz="2000" dirty="0" smtClean="0"/>
              <a:t>« Enseigner à produire Autrement pour les </a:t>
            </a:r>
            <a:r>
              <a:rPr lang="fr-FR" sz="2000" dirty="0" err="1" smtClean="0"/>
              <a:t>transitionS</a:t>
            </a:r>
            <a:r>
              <a:rPr lang="fr-FR" sz="2000" dirty="0" smtClean="0"/>
              <a:t> et l’</a:t>
            </a:r>
            <a:r>
              <a:rPr lang="fr-FR" sz="2000" dirty="0" err="1" smtClean="0"/>
              <a:t>Agroecologie</a:t>
            </a:r>
            <a:r>
              <a:rPr lang="fr-FR" sz="2000" dirty="0" smtClean="0"/>
              <a:t> » </a:t>
            </a:r>
          </a:p>
          <a:p>
            <a:pPr algn="ctr"/>
            <a:r>
              <a:rPr lang="fr-FR" sz="2000" dirty="0" smtClean="0"/>
              <a:t>dit EPA2</a:t>
            </a:r>
          </a:p>
          <a:p>
            <a:pPr algn="ctr"/>
            <a:endParaRPr lang="fr-FR" sz="2000" dirty="0"/>
          </a:p>
          <a:p>
            <a:pPr algn="ctr"/>
            <a:r>
              <a:rPr lang="fr-FR" sz="1800" dirty="0" err="1" smtClean="0"/>
              <a:t>Declinaison</a:t>
            </a:r>
            <a:r>
              <a:rPr lang="fr-FR" sz="1800" dirty="0" smtClean="0"/>
              <a:t> Occitanie</a:t>
            </a:r>
            <a:endParaRPr lang="fr-FR" sz="18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20/02/2023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Contexte d’EPA 2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DRAAF Occitanie</a:t>
            </a:r>
            <a:endParaRPr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grpSp>
        <p:nvGrpSpPr>
          <p:cNvPr id="8" name="Espace réservé du contenu 14"/>
          <p:cNvGrpSpPr/>
          <p:nvPr/>
        </p:nvGrpSpPr>
        <p:grpSpPr bwMode="auto">
          <a:xfrm>
            <a:off x="360363" y="1347614"/>
            <a:ext cx="8423275" cy="2592288"/>
            <a:chOff x="0" y="0"/>
            <a:chExt cx="8423275" cy="2592288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417041"/>
              <a:ext cx="8423275" cy="2165625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653739" tIns="1041400" rIns="653739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800"/>
                <a:t>Plan EPA, 2014-2018 : avancées encourageantes et bilan positif</a:t>
              </a:r>
              <a:br>
                <a:rPr lang="fr-FR" sz="1800"/>
              </a:br>
              <a:endParaRPr lang="fr-FR" sz="1800"/>
            </a:p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fr-FR" sz="1800"/>
                <a:t>Plan EPA 2 : amplifier la dynamique pour l’ensemble des établissements techniques et du supérieur, publics et privés</a:t>
              </a:r>
              <a:endParaRPr/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421163" y="9621"/>
              <a:ext cx="5896292" cy="11454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22866" tIns="0" rIns="222866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Loi d’avenir pour l’agriculture :</a:t>
              </a:r>
              <a:br>
                <a:rPr lang="fr-FR" sz="1800"/>
              </a:br>
              <a:r>
                <a:rPr lang="fr-FR" sz="1800"/>
                <a:t>projet agro-écologique pour la France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48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"/>
    </mc:Choice>
    <mc:Fallback xmlns="">
      <p:transition advTm="1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Contexte d’EPA 2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grpSp>
        <p:nvGrpSpPr>
          <p:cNvPr id="8" name="Espace réservé du contenu 5"/>
          <p:cNvGrpSpPr/>
          <p:nvPr/>
        </p:nvGrpSpPr>
        <p:grpSpPr bwMode="auto">
          <a:xfrm>
            <a:off x="360360" y="1621416"/>
            <a:ext cx="8423274" cy="3138678"/>
            <a:chOff x="0" y="0"/>
            <a:chExt cx="8423274" cy="3138678"/>
          </a:xfrm>
        </p:grpSpPr>
        <p:sp>
          <p:nvSpPr>
            <p:cNvPr id="9" name="Rectangle 9"/>
            <p:cNvSpPr/>
            <p:nvPr/>
          </p:nvSpPr>
          <p:spPr bwMode="auto">
            <a:xfrm>
              <a:off x="0" y="1894651"/>
              <a:ext cx="8423275" cy="1244026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Ces transitions nécessitent des transformations majeures</a:t>
              </a:r>
              <a:endParaRPr/>
            </a:p>
            <a:p>
              <a:pPr lvl="0" algn="ctr" defTabSz="8001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des cadres de pensées, des modes d’acquisition des savoirs et des pratiques</a:t>
              </a:r>
              <a:endParaRPr/>
            </a:p>
          </p:txBody>
        </p:sp>
        <p:sp>
          <p:nvSpPr>
            <p:cNvPr id="10" name="Rectangle avec flèche vers le haut 10"/>
            <p:cNvSpPr/>
            <p:nvPr/>
          </p:nvSpPr>
          <p:spPr bwMode="auto">
            <a:xfrm rot="10800000">
              <a:off x="0" y="0"/>
              <a:ext cx="8423275" cy="191331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Objectif d’EPA 2 : relever le défi de transformations profondes</a:t>
              </a:r>
              <a:endParaRPr/>
            </a:p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sp>
          <p:nvSpPr>
            <p:cNvPr id="11" name="Rectangle 11"/>
            <p:cNvSpPr/>
            <p:nvPr/>
          </p:nvSpPr>
          <p:spPr bwMode="auto">
            <a:xfrm>
              <a:off x="4111" y="671572"/>
              <a:ext cx="1402508" cy="572080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00"/>
                <a:t>Des systèmes de production agricole</a:t>
              </a:r>
              <a:endParaRPr/>
            </a:p>
          </p:txBody>
        </p:sp>
        <p:sp>
          <p:nvSpPr>
            <p:cNvPr id="12" name="Rectangle 12"/>
            <p:cNvSpPr/>
            <p:nvPr/>
          </p:nvSpPr>
          <p:spPr bwMode="auto">
            <a:xfrm>
              <a:off x="1406620" y="671572"/>
              <a:ext cx="1463941" cy="572079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99567" tIns="17779" rIns="99567" bIns="17779" numCol="1" spcCol="1268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00"/>
                <a:t>De la transformation</a:t>
              </a:r>
              <a:endParaRPr sz="1300"/>
            </a:p>
          </p:txBody>
        </p:sp>
        <p:sp>
          <p:nvSpPr>
            <p:cNvPr id="13" name="Rectangle 13"/>
            <p:cNvSpPr/>
            <p:nvPr/>
          </p:nvSpPr>
          <p:spPr bwMode="auto">
            <a:xfrm>
              <a:off x="2809128" y="671572"/>
              <a:ext cx="1402508" cy="572080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Des modes de distribution</a:t>
              </a:r>
              <a:endParaRPr/>
            </a:p>
          </p:txBody>
        </p:sp>
        <p:sp>
          <p:nvSpPr>
            <p:cNvPr id="14" name="Rectangle 14"/>
            <p:cNvSpPr/>
            <p:nvPr/>
          </p:nvSpPr>
          <p:spPr bwMode="auto">
            <a:xfrm>
              <a:off x="4106052" y="671572"/>
              <a:ext cx="1508092" cy="572079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99567" tIns="17779" rIns="99567" bIns="17779" numCol="1" spcCol="1268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00"/>
                <a:t>Des modes de consommation</a:t>
              </a:r>
              <a:endParaRPr sz="1300"/>
            </a:p>
          </p:txBody>
        </p:sp>
        <p:sp>
          <p:nvSpPr>
            <p:cNvPr id="15" name="Rectangle 15"/>
            <p:cNvSpPr/>
            <p:nvPr/>
          </p:nvSpPr>
          <p:spPr bwMode="auto">
            <a:xfrm>
              <a:off x="5614144" y="671572"/>
              <a:ext cx="1402508" cy="572080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Des systèmes alimentaires</a:t>
              </a:r>
              <a:endParaRPr/>
            </a:p>
          </p:txBody>
        </p:sp>
        <p:sp>
          <p:nvSpPr>
            <p:cNvPr id="16" name="Rectangle 16"/>
            <p:cNvSpPr/>
            <p:nvPr/>
          </p:nvSpPr>
          <p:spPr bwMode="auto">
            <a:xfrm>
              <a:off x="7016652" y="670614"/>
              <a:ext cx="1402508" cy="572080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00"/>
                <a:t>Des systèmes d’interaction entre acteurs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48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731"/>
    </mc:Choice>
    <mc:Fallback xmlns="" xmlns:m="http://schemas.openxmlformats.org/officeDocument/2006/math" xmlns:w="http://schemas.openxmlformats.org/wordprocessingml/2006/main">
      <p:transition advClick="1" advTm="357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>
          <a:xfrm>
            <a:off x="359999" y="900000"/>
            <a:ext cx="2051761" cy="720000"/>
          </a:xfrm>
        </p:spPr>
        <p:txBody>
          <a:bodyPr/>
          <a:lstStyle/>
          <a:p>
            <a:pPr>
              <a:defRPr/>
            </a:pPr>
            <a:r>
              <a:rPr lang="fr-FR"/>
              <a:t>Un plan</a:t>
            </a:r>
            <a:br>
              <a:rPr lang="fr-FR"/>
            </a:br>
            <a:r>
              <a:rPr lang="fr-FR"/>
              <a:t>en 4 axes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grpSp>
        <p:nvGrpSpPr>
          <p:cNvPr id="8" name="Diagramme 4"/>
          <p:cNvGrpSpPr/>
          <p:nvPr/>
        </p:nvGrpSpPr>
        <p:grpSpPr bwMode="auto">
          <a:xfrm>
            <a:off x="1681152" y="414613"/>
            <a:ext cx="7071964" cy="4170253"/>
            <a:chOff x="0" y="0"/>
            <a:chExt cx="7071964" cy="4170253"/>
          </a:xfrm>
        </p:grpSpPr>
        <p:sp>
          <p:nvSpPr>
            <p:cNvPr id="9" name="Pentagone 8"/>
            <p:cNvSpPr/>
            <p:nvPr/>
          </p:nvSpPr>
          <p:spPr bwMode="auto">
            <a:xfrm rot="10800000">
              <a:off x="488044" y="0"/>
              <a:ext cx="6583920" cy="851850"/>
            </a:xfrm>
            <a:prstGeom prst="homePlate">
              <a:avLst>
                <a:gd name="adj" fmla="val 50000"/>
              </a:avLst>
            </a:prstGeom>
            <a:solidFill>
              <a:srgbClr val="00B050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10800000" spcFirstLastPara="0" vert="horz" wrap="square" lIns="375643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Axe 1 – Encourager la parole et l’initiative des apprenants sur les questions des transitions et de l’agro-écologie</a:t>
              </a:r>
              <a:endParaRPr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6901" y="0"/>
              <a:ext cx="851850" cy="851850"/>
            </a:xfrm>
            <a:prstGeom prst="ellipse">
              <a:avLst/>
            </a:prstGeom>
            <a:blipFill>
              <a:blip r:embed="rId3"/>
              <a:srcRect l="15277" r="15277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Pentagone 10"/>
            <p:cNvSpPr/>
            <p:nvPr/>
          </p:nvSpPr>
          <p:spPr bwMode="auto">
            <a:xfrm rot="10800000">
              <a:off x="488044" y="1106134"/>
              <a:ext cx="6583920" cy="85185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10800000" spcFirstLastPara="0" vert="horz" wrap="square" lIns="375643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Axe 2 – Mobiliser la communauté éducative pour enseigner l’agro-écologie</a:t>
              </a:r>
              <a:endParaRPr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0" y="1106134"/>
              <a:ext cx="851850" cy="851850"/>
            </a:xfrm>
            <a:prstGeom prst="ellipse">
              <a:avLst/>
            </a:prstGeom>
            <a:blipFill>
              <a:blip r:embed="rId4"/>
              <a:srcRect l="16216" r="16216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Pentagone 12"/>
            <p:cNvSpPr/>
            <p:nvPr/>
          </p:nvSpPr>
          <p:spPr bwMode="auto">
            <a:xfrm rot="10800000">
              <a:off x="488044" y="2212268"/>
              <a:ext cx="6583920" cy="851850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spcFirstLastPara="0" vert="horz" wrap="square" lIns="375643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Axe 3 – Amplifier la mobilisation des exploitations et des AT comme supports d’apprentissage, de démonstration et d’expérimentation</a:t>
              </a:r>
              <a:endParaRPr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6901" y="2212268"/>
              <a:ext cx="851850" cy="851850"/>
            </a:xfrm>
            <a:prstGeom prst="ellipse">
              <a:avLst/>
            </a:prstGeom>
            <a:blipFill>
              <a:blip r:embed="rId5"/>
              <a:srcRect l="15277" r="15277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Pentagone 14"/>
            <p:cNvSpPr/>
            <p:nvPr/>
          </p:nvSpPr>
          <p:spPr bwMode="auto">
            <a:xfrm rot="10800000">
              <a:off x="488044" y="3318403"/>
              <a:ext cx="6583920" cy="851850"/>
            </a:xfrm>
            <a:prstGeom prst="homePlate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spcFirstLastPara="0" vert="horz" wrap="square" lIns="375643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Axe 4 – Développer l’animation dans les territoires et l’essaimage des pratiques innovantes</a:t>
              </a:r>
              <a:endParaRPr/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0" y="3318403"/>
              <a:ext cx="851850" cy="851850"/>
            </a:xfrm>
            <a:prstGeom prst="ellipse">
              <a:avLst/>
            </a:prstGeom>
            <a:blipFill>
              <a:blip r:embed="rId6"/>
              <a:srcRect l="17105" r="17105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40510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69"/>
    </mc:Choice>
    <mc:Fallback xmlns="" xmlns:m="http://schemas.openxmlformats.org/officeDocument/2006/math" xmlns:w="http://schemas.openxmlformats.org/wordprocessingml/2006/main">
      <p:transition advClick="1" advTm="20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Un plan en 16 actions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8" name="Rectangle 1"/>
          <p:cNvSpPr/>
          <p:nvPr/>
        </p:nvSpPr>
        <p:spPr bwMode="auto">
          <a:xfrm>
            <a:off x="5563037" y="698160"/>
            <a:ext cx="3401451" cy="20738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200">
                <a:solidFill>
                  <a:schemeClr val="bg1"/>
                </a:solidFill>
              </a:rPr>
              <a:t>2.1 – Intégrer les enjeux des transitions et de l’agro-écologie dans les projets d’établissement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75000"/>
                  </a:schemeClr>
                </a:solidFill>
              </a:rPr>
              <a:t>2.2 – Poursuivre la rénovation des référentiels</a:t>
            </a:r>
            <a:endParaRPr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1200">
                <a:solidFill>
                  <a:schemeClr val="bg1"/>
                </a:solidFill>
              </a:rPr>
              <a:t>2.3 – Accompagner et former les équipes éducatives et pédagogiques aux référentiels rénovés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/>
                </a:solidFill>
              </a:rPr>
              <a:t>2.4 – Mettre en place une plate-forme de ressources pédagogiques accessible à tous les acteurs de l’enseignement agricole</a:t>
            </a:r>
            <a:endParaRPr/>
          </a:p>
        </p:txBody>
      </p:sp>
      <p:sp>
        <p:nvSpPr>
          <p:cNvPr id="9" name="Rectangle 2"/>
          <p:cNvSpPr/>
          <p:nvPr/>
        </p:nvSpPr>
        <p:spPr bwMode="auto">
          <a:xfrm>
            <a:off x="258250" y="1491630"/>
            <a:ext cx="5033830" cy="1280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1.1 – Préparer les jeunes à débattre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1.2 – Soutenir la dynamique du réseau des écoresponsables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1.3 – Développer la participation active des apprenants dans la construction et la conduite de projets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1.4 – Reconnaître et valoriser toutes les compétences des apprenants liées aux transitions</a:t>
            </a:r>
            <a:endParaRPr/>
          </a:p>
        </p:txBody>
      </p:sp>
      <p:sp>
        <p:nvSpPr>
          <p:cNvPr id="10" name="Rectangle 8"/>
          <p:cNvSpPr/>
          <p:nvPr/>
        </p:nvSpPr>
        <p:spPr bwMode="auto">
          <a:xfrm>
            <a:off x="251520" y="3003798"/>
            <a:ext cx="5040560" cy="16561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3.1 – Elaborer et déployer une approche diagnostique harmonisée des exploitations agricoles et ateliers technologiques de l’enseignement agricole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3.2 - Mobiliser les exploitations et ateliers de l’enseignement agricole autour d’objectifs collectifs et suivre leurs progrès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3.3 – Participer à des projets d’expérimentation et démonstration multi-sites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3.4 - Repérer et impliquer des exploitations innovantes sur le territoire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9"/>
          <p:cNvSpPr/>
          <p:nvPr/>
        </p:nvSpPr>
        <p:spPr bwMode="auto">
          <a:xfrm>
            <a:off x="5563036" y="3003798"/>
            <a:ext cx="3401452" cy="16560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4.1 – Renforcer et développer les partenariats territoriaux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4.2 – Rendre visible et accessible la TAE mise en œuvre dans les établissements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</a:rPr>
              <a:t>4.3 – Incarner les objectifs de la loi EGALIM en matière de restauration collective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4.4 – Structurer des partenariats thématiques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3"/>
    </mc:Choice>
    <mc:Fallback xmlns="" xmlns:m="http://schemas.openxmlformats.org/officeDocument/2006/math" xmlns:w="http://schemas.openxmlformats.org/wordprocessingml/2006/main">
      <p:transition advClick="1" advTm="12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EPA2 en Occitanie en chiffres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9998" y="1707654"/>
            <a:ext cx="8424000" cy="2702346"/>
          </a:xfrm>
        </p:spPr>
        <p:txBody>
          <a:bodyPr/>
          <a:lstStyle/>
          <a:p>
            <a:r>
              <a:rPr lang="fr-FR" dirty="0" smtClean="0"/>
              <a:t>11 PLEPA validés pour les EPLEFPA à ce  jour et 6 pour le privé (non obligatoire) =&gt; 21 prévus en mars 2023 pour les EPLEFPA</a:t>
            </a:r>
          </a:p>
          <a:p>
            <a:r>
              <a:rPr lang="fr-FR" b="1" u="sng" dirty="0" smtClean="0"/>
              <a:t>GIEE </a:t>
            </a:r>
            <a:r>
              <a:rPr lang="fr-FR" dirty="0" smtClean="0"/>
              <a:t>: </a:t>
            </a:r>
            <a:endParaRPr lang="fr-FR" dirty="0"/>
          </a:p>
          <a:p>
            <a:r>
              <a:rPr lang="fr-FR" dirty="0" smtClean="0"/>
              <a:t>de 2014 à 2017 : 28 GIEE sont constitués avec la participation d’établissements agricoles sur 101 reconnus sur la période (27,7%)</a:t>
            </a:r>
          </a:p>
          <a:p>
            <a:r>
              <a:rPr lang="fr-FR" dirty="0" smtClean="0"/>
              <a:t>2018 à 2021 : 14 sur 59 reconnus (23,7%)</a:t>
            </a:r>
          </a:p>
          <a:p>
            <a:r>
              <a:rPr lang="fr-FR" dirty="0" smtClean="0"/>
              <a:t>2022 : Sur 18 GIEE reconnus, 6 associent des établissements agricoles  : 4 EPL, 1 établissement privé et 1 plateforme technologique (33,3%)</a:t>
            </a:r>
          </a:p>
          <a:p>
            <a:endParaRPr lang="fr-FR" dirty="0"/>
          </a:p>
          <a:p>
            <a:r>
              <a:rPr lang="fr-FR" b="1" u="sng" dirty="0" smtClean="0"/>
              <a:t>PAT</a:t>
            </a:r>
            <a:r>
              <a:rPr lang="fr-FR" dirty="0" smtClean="0"/>
              <a:t> : 14 établissements participent à des PAT dont 11 EPL sur 51 labellisés au printemps 2022 soit 27,5%</a:t>
            </a:r>
          </a:p>
          <a:p>
            <a:r>
              <a:rPr lang="fr-FR" b="1" u="sng" dirty="0" smtClean="0"/>
              <a:t>AB</a:t>
            </a:r>
            <a:r>
              <a:rPr lang="fr-FR" dirty="0" smtClean="0"/>
              <a:t> : 15 EA concernées / 25 (60 % des EA ont au minimum un atelier </a:t>
            </a:r>
            <a:r>
              <a:rPr lang="fr-FR" dirty="0"/>
              <a:t>AB) et 3 ateliers agro-alimentaires certifiés (/3</a:t>
            </a:r>
            <a:r>
              <a:rPr lang="fr-FR" dirty="0" smtClean="0"/>
              <a:t>)</a:t>
            </a:r>
          </a:p>
          <a:p>
            <a:r>
              <a:rPr lang="fr-FR" dirty="0" smtClean="0"/>
              <a:t>590 ha en 2021 / 15 EA ( + min 100 ha en conversion 2022)</a:t>
            </a:r>
          </a:p>
          <a:p>
            <a:endParaRPr lang="fr-FR" dirty="0"/>
          </a:p>
          <a:p>
            <a:r>
              <a:rPr lang="fr-FR" b="1" u="sng" dirty="0" smtClean="0"/>
              <a:t>RMT</a:t>
            </a:r>
            <a:r>
              <a:rPr lang="fr-FR" dirty="0" smtClean="0"/>
              <a:t> : 4 RMT en fonctionnement (Champs et territoires, CLIMA-Adaptation des exploitations agricoles au changement climatique, </a:t>
            </a:r>
            <a:r>
              <a:rPr lang="fr-FR" dirty="0" err="1" smtClean="0"/>
              <a:t>GAFAd</a:t>
            </a:r>
            <a:r>
              <a:rPr lang="fr-FR" dirty="0" smtClean="0"/>
              <a:t>-Gestion Agro-écologique de la </a:t>
            </a:r>
            <a:r>
              <a:rPr lang="fr-FR" dirty="0"/>
              <a:t>F</a:t>
            </a:r>
            <a:r>
              <a:rPr lang="fr-FR" dirty="0" smtClean="0"/>
              <a:t>lore adventice, SDMAA-Sciences des données et modélisation de l’agriculture et de l’agro-alimentaire) en 2022</a:t>
            </a:r>
          </a:p>
        </p:txBody>
      </p:sp>
    </p:spTree>
    <p:extLst>
      <p:ext uri="{BB962C8B-B14F-4D97-AF65-F5344CB8AC3E}">
        <p14:creationId xmlns:p14="http://schemas.microsoft.com/office/powerpoint/2010/main" val="307766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EPA2 en Occitanie en chiffres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b="1" u="sng" dirty="0" err="1" smtClean="0"/>
              <a:t>Ecophyto</a:t>
            </a:r>
            <a:r>
              <a:rPr lang="fr-FR" b="1" u="sng" dirty="0" smtClean="0"/>
              <a:t> TER </a:t>
            </a:r>
            <a:r>
              <a:rPr lang="fr-FR" dirty="0" smtClean="0"/>
              <a:t>: 7 établissements impliqués dans e-</a:t>
            </a:r>
            <a:r>
              <a:rPr lang="fr-FR" dirty="0" err="1" smtClean="0"/>
              <a:t>TAArGET</a:t>
            </a:r>
            <a:endParaRPr lang="fr-FR" dirty="0" smtClean="0"/>
          </a:p>
          <a:p>
            <a:endParaRPr lang="fr-FR" dirty="0"/>
          </a:p>
          <a:p>
            <a:r>
              <a:rPr lang="fr-FR" b="1" u="sng" dirty="0" smtClean="0"/>
              <a:t>CASDAR TAE + </a:t>
            </a:r>
            <a:r>
              <a:rPr lang="fr-FR" dirty="0" smtClean="0"/>
              <a:t>(2019-2020) : </a:t>
            </a:r>
          </a:p>
          <a:p>
            <a:r>
              <a:rPr lang="fr-FR" dirty="0" err="1" smtClean="0"/>
              <a:t>AutoMo</a:t>
            </a:r>
            <a:r>
              <a:rPr lang="fr-FR" dirty="0" smtClean="0"/>
              <a:t> (Autonomie des fermes maraîchères biologiques en matières organiques- APABA12 </a:t>
            </a:r>
            <a:r>
              <a:rPr lang="fr-FR" dirty="0"/>
              <a:t>avec établissements </a:t>
            </a:r>
            <a:r>
              <a:rPr lang="fr-FR" dirty="0" smtClean="0"/>
              <a:t>Aveyron)</a:t>
            </a:r>
          </a:p>
          <a:p>
            <a:r>
              <a:rPr lang="fr-FR" dirty="0" err="1" smtClean="0"/>
              <a:t>Locabio</a:t>
            </a:r>
            <a:r>
              <a:rPr lang="fr-FR" dirty="0" smtClean="0"/>
              <a:t> : EPL 82 (</a:t>
            </a:r>
            <a:r>
              <a:rPr lang="fr-FR" dirty="0"/>
              <a:t>Soutenir la transition agro-écologique par l'innovation et le renforcement de l'approvisionnement de proximité à la restauration </a:t>
            </a:r>
            <a:r>
              <a:rPr lang="fr-FR" dirty="0" smtClean="0"/>
              <a:t>collective)</a:t>
            </a:r>
          </a:p>
          <a:p>
            <a:r>
              <a:rPr lang="fr-FR" dirty="0" err="1" smtClean="0"/>
              <a:t>Prodistribio</a:t>
            </a:r>
            <a:r>
              <a:rPr lang="fr-FR" dirty="0" smtClean="0"/>
              <a:t> : EPL Ondes (accompagner la production et la commercialisation de légumes bio en demi-gros et développer une offre de formation et d’accompagnement en vue de l’émergence d’une filière locale)</a:t>
            </a:r>
          </a:p>
          <a:p>
            <a:r>
              <a:rPr lang="fr-FR" dirty="0" err="1" smtClean="0"/>
              <a:t>Narb’eau</a:t>
            </a:r>
            <a:r>
              <a:rPr lang="fr-FR" dirty="0" smtClean="0"/>
              <a:t> : EPL Carcassonne (</a:t>
            </a:r>
            <a:r>
              <a:rPr lang="fr-FR" dirty="0"/>
              <a:t>Favoriser l’adaptation au changement climatique de l’agriculture du territoire du </a:t>
            </a:r>
            <a:r>
              <a:rPr lang="fr-FR" dirty="0" smtClean="0"/>
              <a:t>Narbonnais)</a:t>
            </a:r>
          </a:p>
          <a:p>
            <a:r>
              <a:rPr lang="fr-FR" dirty="0" err="1" smtClean="0"/>
              <a:t>Glyphos’EPA</a:t>
            </a:r>
            <a:r>
              <a:rPr lang="fr-FR" dirty="0" smtClean="0"/>
              <a:t> : Rodez, Moissac, Riscle (sortie du Glyphosate)</a:t>
            </a:r>
            <a:r>
              <a:rPr lang="fr-FR" dirty="0"/>
              <a:t> </a:t>
            </a:r>
            <a:r>
              <a:rPr lang="fr-FR" dirty="0" smtClean="0"/>
              <a:t>,les </a:t>
            </a:r>
            <a:r>
              <a:rPr lang="fr-FR" dirty="0"/>
              <a:t>22 autres EA en sont sorties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5185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Gouvernance au niveau local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17/02/2022</a:t>
            </a:r>
            <a:endParaRPr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DRAAF Occitanie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auto">
          <a:xfrm>
            <a:off x="359999" y="1419622"/>
            <a:ext cx="7272808" cy="2921308"/>
          </a:xfrm>
        </p:spPr>
        <p:txBody>
          <a:bodyPr/>
          <a:lstStyle/>
          <a:p>
            <a:pPr>
              <a:defRPr/>
            </a:pPr>
            <a:r>
              <a:rPr lang="fr-FR" sz="1800" b="1" u="sng"/>
              <a:t>Attendu :</a:t>
            </a:r>
            <a:r>
              <a:rPr lang="fr-FR" sz="1800" b="1"/>
              <a:t> </a:t>
            </a:r>
            <a:r>
              <a:rPr lang="fr-FR" sz="1800"/>
              <a:t>Un projet local EPA dans chaque établissement (PLEPA)</a:t>
            </a:r>
            <a:endParaRPr/>
          </a:p>
        </p:txBody>
      </p:sp>
      <p:sp>
        <p:nvSpPr>
          <p:cNvPr id="9" name="Rectangle avec coin arrondi 9"/>
          <p:cNvSpPr/>
          <p:nvPr/>
        </p:nvSpPr>
        <p:spPr bwMode="auto">
          <a:xfrm rot="16199998">
            <a:off x="2472551" y="998791"/>
            <a:ext cx="1399418" cy="2961160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vert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Démarche collective et globale d’établissement</a:t>
            </a:r>
            <a:endParaRPr/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avec coin arrondi 10"/>
          <p:cNvSpPr/>
          <p:nvPr/>
        </p:nvSpPr>
        <p:spPr bwMode="auto">
          <a:xfrm>
            <a:off x="4652840" y="1779662"/>
            <a:ext cx="2961160" cy="1399418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/>
              <a:t>Pilotée par un </a:t>
            </a:r>
            <a:r>
              <a:rPr lang="fr-FR" dirty="0" smtClean="0"/>
              <a:t>COPIL</a:t>
            </a:r>
            <a:r>
              <a:rPr lang="fr-FR" sz="1800" dirty="0" smtClean="0"/>
              <a:t> </a:t>
            </a:r>
            <a:r>
              <a:rPr lang="fr-FR" sz="1800" dirty="0"/>
              <a:t>EPA 2 en interne</a:t>
            </a:r>
            <a:endParaRPr dirty="0"/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1" name="Rectangle avec coin arrondi 11"/>
          <p:cNvSpPr/>
          <p:nvPr/>
        </p:nvSpPr>
        <p:spPr bwMode="auto">
          <a:xfrm rot="10800000">
            <a:off x="1691680" y="3179080"/>
            <a:ext cx="2961160" cy="1399418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/>
              <a:t>Validée en </a:t>
            </a:r>
            <a:r>
              <a:rPr lang="fr-FR" sz="1800" dirty="0" smtClean="0"/>
              <a:t>CA au plus tard en mars 2023</a:t>
            </a:r>
            <a:endParaRPr dirty="0"/>
          </a:p>
        </p:txBody>
      </p:sp>
      <p:sp>
        <p:nvSpPr>
          <p:cNvPr id="12" name="Rectangle avec coin arrondi 12"/>
          <p:cNvSpPr/>
          <p:nvPr/>
        </p:nvSpPr>
        <p:spPr bwMode="auto">
          <a:xfrm rot="5400000">
            <a:off x="5433711" y="2398209"/>
            <a:ext cx="1399418" cy="2961160"/>
          </a:xfrm>
          <a:prstGeom prst="round1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vert270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Discutée en CEF ou dans une autre instance</a:t>
            </a:r>
            <a:endParaRPr/>
          </a:p>
        </p:txBody>
      </p:sp>
      <p:sp>
        <p:nvSpPr>
          <p:cNvPr id="13" name="Rectangle à coins arrondis 13"/>
          <p:cNvSpPr/>
          <p:nvPr/>
        </p:nvSpPr>
        <p:spPr bwMode="auto">
          <a:xfrm>
            <a:off x="3652594" y="2715767"/>
            <a:ext cx="2000488" cy="883730"/>
          </a:xfrm>
          <a:prstGeom prst="roundRect">
            <a:avLst>
              <a:gd name="adj" fmla="val 16667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PLEPA</a:t>
            </a:r>
            <a:br>
              <a:rPr lang="fr-FR" sz="1600" dirty="0"/>
            </a:br>
            <a:r>
              <a:rPr lang="fr-FR" sz="1600" dirty="0"/>
              <a:t>Annexe du projet </a:t>
            </a:r>
            <a:r>
              <a:rPr lang="fr-FR" sz="1600" dirty="0" smtClean="0"/>
              <a:t>d’établissement</a:t>
            </a:r>
          </a:p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1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6FE6AF8C-096A-A741-ABA1-BE07CE5C9EE0}" vid="{7D7EC3AB-C1A9-FF48-962D-81C1E514475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ppt_MAA_marianne_cle42ea7a</Template>
  <TotalTime>653</TotalTime>
  <Words>1162</Words>
  <Application>Microsoft Office PowerPoint</Application>
  <PresentationFormat>Affichage à l'écran (16:9)</PresentationFormat>
  <Paragraphs>225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Contexte d’EPA 2</vt:lpstr>
      <vt:lpstr>Contexte d’EPA 2</vt:lpstr>
      <vt:lpstr>Un plan en 4 axes</vt:lpstr>
      <vt:lpstr>Un plan en 16 actions</vt:lpstr>
      <vt:lpstr>EPA2 en Occitanie en chiffres</vt:lpstr>
      <vt:lpstr>EPA2 en Occitanie en chiffres</vt:lpstr>
      <vt:lpstr>Gouvernance au niveau local</vt:lpstr>
      <vt:lpstr>Gouvernance au niveau régional : propositions</vt:lpstr>
      <vt:lpstr>EPA2 à la croisée des missions des services de la DRAAF</vt:lpstr>
      <vt:lpstr>Présentation PowerPoint</vt:lpstr>
      <vt:lpstr>Présentation PowerPoint</vt:lpstr>
      <vt:lpstr>Indicateurs de suivi</vt:lpstr>
      <vt:lpstr>Valorisation</vt:lpstr>
    </vt:vector>
  </TitlesOfParts>
  <Manager>Client</Manager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Utilisateur Windows</dc:creator>
  <cp:lastModifiedBy>Utilisateur Windows</cp:lastModifiedBy>
  <cp:revision>37</cp:revision>
  <dcterms:created xsi:type="dcterms:W3CDTF">2020-09-23T07:27:34Z</dcterms:created>
  <dcterms:modified xsi:type="dcterms:W3CDTF">2023-05-15T13:47:52Z</dcterms:modified>
</cp:coreProperties>
</file>