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870" r:id="rId2"/>
  </p:sldMasterIdLst>
  <p:notesMasterIdLst>
    <p:notesMasterId r:id="rId10"/>
  </p:notesMasterIdLst>
  <p:sldIdLst>
    <p:sldId id="328" r:id="rId3"/>
    <p:sldId id="329" r:id="rId4"/>
    <p:sldId id="331" r:id="rId5"/>
    <p:sldId id="332" r:id="rId6"/>
    <p:sldId id="333" r:id="rId7"/>
    <p:sldId id="334" r:id="rId8"/>
    <p:sldId id="330" r:id="rId9"/>
  </p:sldIdLst>
  <p:sldSz cx="10691813" cy="7559675"/>
  <p:notesSz cx="6858000" cy="9144000"/>
  <p:defaultTextStyle>
    <a:defPPr>
      <a:defRPr lang="fr-FR"/>
    </a:defPPr>
    <a:lvl1pPr marL="0" algn="l" defTabSz="1390528" rtl="0" eaLnBrk="1" latinLnBrk="0" hangingPunct="1">
      <a:defRPr sz="2737" kern="1200">
        <a:solidFill>
          <a:schemeClr val="tx1"/>
        </a:solidFill>
        <a:latin typeface="+mn-lt"/>
        <a:ea typeface="+mn-ea"/>
        <a:cs typeface="+mn-cs"/>
      </a:defRPr>
    </a:lvl1pPr>
    <a:lvl2pPr marL="695264" algn="l" defTabSz="1390528" rtl="0" eaLnBrk="1" latinLnBrk="0" hangingPunct="1">
      <a:defRPr sz="2737" kern="1200">
        <a:solidFill>
          <a:schemeClr val="tx1"/>
        </a:solidFill>
        <a:latin typeface="+mn-lt"/>
        <a:ea typeface="+mn-ea"/>
        <a:cs typeface="+mn-cs"/>
      </a:defRPr>
    </a:lvl2pPr>
    <a:lvl3pPr marL="1390528" algn="l" defTabSz="1390528" rtl="0" eaLnBrk="1" latinLnBrk="0" hangingPunct="1">
      <a:defRPr sz="2737" kern="1200">
        <a:solidFill>
          <a:schemeClr val="tx1"/>
        </a:solidFill>
        <a:latin typeface="+mn-lt"/>
        <a:ea typeface="+mn-ea"/>
        <a:cs typeface="+mn-cs"/>
      </a:defRPr>
    </a:lvl3pPr>
    <a:lvl4pPr marL="2085792" algn="l" defTabSz="1390528" rtl="0" eaLnBrk="1" latinLnBrk="0" hangingPunct="1">
      <a:defRPr sz="2737" kern="1200">
        <a:solidFill>
          <a:schemeClr val="tx1"/>
        </a:solidFill>
        <a:latin typeface="+mn-lt"/>
        <a:ea typeface="+mn-ea"/>
        <a:cs typeface="+mn-cs"/>
      </a:defRPr>
    </a:lvl4pPr>
    <a:lvl5pPr marL="2781056" algn="l" defTabSz="1390528" rtl="0" eaLnBrk="1" latinLnBrk="0" hangingPunct="1">
      <a:defRPr sz="2737" kern="1200">
        <a:solidFill>
          <a:schemeClr val="tx1"/>
        </a:solidFill>
        <a:latin typeface="+mn-lt"/>
        <a:ea typeface="+mn-ea"/>
        <a:cs typeface="+mn-cs"/>
      </a:defRPr>
    </a:lvl5pPr>
    <a:lvl6pPr marL="3476320" algn="l" defTabSz="1390528" rtl="0" eaLnBrk="1" latinLnBrk="0" hangingPunct="1">
      <a:defRPr sz="2737" kern="1200">
        <a:solidFill>
          <a:schemeClr val="tx1"/>
        </a:solidFill>
        <a:latin typeface="+mn-lt"/>
        <a:ea typeface="+mn-ea"/>
        <a:cs typeface="+mn-cs"/>
      </a:defRPr>
    </a:lvl6pPr>
    <a:lvl7pPr marL="4171584" algn="l" defTabSz="1390528" rtl="0" eaLnBrk="1" latinLnBrk="0" hangingPunct="1">
      <a:defRPr sz="2737" kern="1200">
        <a:solidFill>
          <a:schemeClr val="tx1"/>
        </a:solidFill>
        <a:latin typeface="+mn-lt"/>
        <a:ea typeface="+mn-ea"/>
        <a:cs typeface="+mn-cs"/>
      </a:defRPr>
    </a:lvl7pPr>
    <a:lvl8pPr marL="4866848" algn="l" defTabSz="1390528" rtl="0" eaLnBrk="1" latinLnBrk="0" hangingPunct="1">
      <a:defRPr sz="2737" kern="1200">
        <a:solidFill>
          <a:schemeClr val="tx1"/>
        </a:solidFill>
        <a:latin typeface="+mn-lt"/>
        <a:ea typeface="+mn-ea"/>
        <a:cs typeface="+mn-cs"/>
      </a:defRPr>
    </a:lvl8pPr>
    <a:lvl9pPr marL="5562112" algn="l" defTabSz="1390528" rtl="0" eaLnBrk="1" latinLnBrk="0" hangingPunct="1">
      <a:defRPr sz="2737"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28"/>
            <p14:sldId id="329"/>
            <p14:sldId id="331"/>
            <p14:sldId id="332"/>
            <p14:sldId id="333"/>
            <p14:sldId id="334"/>
            <p14:sldId id="330"/>
          </p14:sldIdLst>
        </p14:section>
      </p14:sectionLst>
    </p:ext>
    <p:ext uri="{EFAFB233-063F-42B5-8137-9DF3F51BA10A}">
      <p15:sldGuideLst xmlns:p15="http://schemas.microsoft.com/office/powerpoint/2012/main">
        <p15:guide id="1" orient="horz" pos="2381" userDrawn="1">
          <p15:clr>
            <a:srgbClr val="A4A3A4"/>
          </p15:clr>
        </p15:guide>
        <p15:guide id="2" orient="horz" pos="281" userDrawn="1">
          <p15:clr>
            <a:srgbClr val="A4A3A4"/>
          </p15:clr>
        </p15:guide>
        <p15:guide id="3" orient="horz" pos="1255" userDrawn="1">
          <p15:clr>
            <a:srgbClr val="A4A3A4"/>
          </p15:clr>
        </p15:guide>
        <p15:guide id="4" orient="horz" pos="1207" userDrawn="1">
          <p15:clr>
            <a:srgbClr val="A4A3A4"/>
          </p15:clr>
        </p15:guide>
        <p15:guide id="5" orient="horz" pos="4481" userDrawn="1">
          <p15:clr>
            <a:srgbClr val="A4A3A4"/>
          </p15:clr>
        </p15:guide>
        <p15:guide id="6" orient="horz" pos="4631" userDrawn="1">
          <p15:clr>
            <a:srgbClr val="A4A3A4"/>
          </p15:clr>
        </p15:guide>
        <p15:guide id="7" pos="3368" userDrawn="1">
          <p15:clr>
            <a:srgbClr val="A4A3A4"/>
          </p15:clr>
        </p15:guide>
        <p15:guide id="8" pos="557" userDrawn="1">
          <p15:clr>
            <a:srgbClr val="A4A3A4"/>
          </p15:clr>
        </p15:guide>
        <p15:guide id="9" pos="6072" userDrawn="1">
          <p15:clr>
            <a:srgbClr val="A4A3A4"/>
          </p15:clr>
        </p15:guide>
        <p15:guide id="10" pos="639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6404" autoAdjust="0"/>
  </p:normalViewPr>
  <p:slideViewPr>
    <p:cSldViewPr showGuides="1">
      <p:cViewPr varScale="1">
        <p:scale>
          <a:sx n="58" d="100"/>
          <a:sy n="58" d="100"/>
        </p:scale>
        <p:origin x="84" y="186"/>
      </p:cViewPr>
      <p:guideLst>
        <p:guide orient="horz" pos="2381"/>
        <p:guide orient="horz" pos="281"/>
        <p:guide orient="horz" pos="1255"/>
        <p:guide orient="horz" pos="1207"/>
        <p:guide orient="horz" pos="4481"/>
        <p:guide orient="horz" pos="4631"/>
        <p:guide pos="3368"/>
        <p:guide pos="557"/>
        <p:guide pos="6072"/>
        <p:guide pos="63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509B0-8EDA-4642-87A6-F5F5D4BA265F}" type="doc">
      <dgm:prSet loTypeId="urn:microsoft.com/office/officeart/2005/8/layout/cycle8" loCatId="cycle" qsTypeId="urn:microsoft.com/office/officeart/2005/8/quickstyle/simple1" qsCatId="simple" csTypeId="urn:microsoft.com/office/officeart/2005/8/colors/colorful1" csCatId="colorful" phldr="1"/>
      <dgm:spPr/>
    </dgm:pt>
    <dgm:pt modelId="{2CA72D29-4B2E-4732-879A-4C5171E2FD11}">
      <dgm:prSet phldrT="[Texte]" custT="1"/>
      <dgm:spPr/>
      <dgm:t>
        <a:bodyPr/>
        <a:lstStyle/>
        <a:p>
          <a:r>
            <a:rPr lang="fr-FR" sz="1400" dirty="0" smtClean="0">
              <a:latin typeface="Arial Black" panose="020B0A04020102020204" pitchFamily="34" charset="0"/>
            </a:rPr>
            <a:t>Production</a:t>
          </a:r>
          <a:endParaRPr lang="fr-FR" sz="1400" dirty="0">
            <a:latin typeface="Arial Black" panose="020B0A04020102020204" pitchFamily="34" charset="0"/>
          </a:endParaRPr>
        </a:p>
      </dgm:t>
    </dgm:pt>
    <dgm:pt modelId="{857EBD45-5D61-4481-80DE-2C2B7EFFEC16}" type="parTrans" cxnId="{CAA78F18-4106-47BA-8F81-FE7EA2E750ED}">
      <dgm:prSet/>
      <dgm:spPr/>
      <dgm:t>
        <a:bodyPr/>
        <a:lstStyle/>
        <a:p>
          <a:endParaRPr lang="fr-FR"/>
        </a:p>
      </dgm:t>
    </dgm:pt>
    <dgm:pt modelId="{20BFF1BB-ACAE-403D-AFBC-BDE4310F3907}" type="sibTrans" cxnId="{CAA78F18-4106-47BA-8F81-FE7EA2E750ED}">
      <dgm:prSet/>
      <dgm:spPr/>
      <dgm:t>
        <a:bodyPr/>
        <a:lstStyle/>
        <a:p>
          <a:endParaRPr lang="fr-FR"/>
        </a:p>
      </dgm:t>
    </dgm:pt>
    <dgm:pt modelId="{74CBCB77-D707-416A-B14F-4B8F5B43FE1A}">
      <dgm:prSet phldrT="[Texte]" custT="1"/>
      <dgm:spPr/>
      <dgm:t>
        <a:bodyPr/>
        <a:lstStyle/>
        <a:p>
          <a:r>
            <a:rPr lang="fr-FR" sz="1400" dirty="0" smtClean="0">
              <a:latin typeface="Arial Black" panose="020B0A04020102020204" pitchFamily="34" charset="0"/>
            </a:rPr>
            <a:t>Transformation</a:t>
          </a:r>
          <a:endParaRPr lang="fr-FR" sz="1400" dirty="0">
            <a:latin typeface="Arial Black" panose="020B0A04020102020204" pitchFamily="34" charset="0"/>
          </a:endParaRPr>
        </a:p>
      </dgm:t>
    </dgm:pt>
    <dgm:pt modelId="{F518D9D3-B7ED-4F9D-846A-9A0828373B51}" type="parTrans" cxnId="{EEEA9B86-8408-4EC3-B6B0-2A3CE1A127A2}">
      <dgm:prSet/>
      <dgm:spPr/>
      <dgm:t>
        <a:bodyPr/>
        <a:lstStyle/>
        <a:p>
          <a:endParaRPr lang="fr-FR"/>
        </a:p>
      </dgm:t>
    </dgm:pt>
    <dgm:pt modelId="{A01D159B-9281-4CF0-8919-6A740D301F0B}" type="sibTrans" cxnId="{EEEA9B86-8408-4EC3-B6B0-2A3CE1A127A2}">
      <dgm:prSet/>
      <dgm:spPr/>
      <dgm:t>
        <a:bodyPr/>
        <a:lstStyle/>
        <a:p>
          <a:endParaRPr lang="fr-FR"/>
        </a:p>
      </dgm:t>
    </dgm:pt>
    <dgm:pt modelId="{425F0563-27CC-46C5-AF66-389E6B0D140C}">
      <dgm:prSet phldrT="[Texte]" custT="1"/>
      <dgm:spPr/>
      <dgm:t>
        <a:bodyPr/>
        <a:lstStyle/>
        <a:p>
          <a:r>
            <a:rPr lang="fr-FR" sz="1400" dirty="0" smtClean="0">
              <a:latin typeface="Arial Black" panose="020B0A04020102020204" pitchFamily="34" charset="0"/>
            </a:rPr>
            <a:t>Commercialisation</a:t>
          </a:r>
          <a:endParaRPr lang="fr-FR" sz="1400" dirty="0">
            <a:latin typeface="Arial Black" panose="020B0A04020102020204" pitchFamily="34" charset="0"/>
          </a:endParaRPr>
        </a:p>
      </dgm:t>
    </dgm:pt>
    <dgm:pt modelId="{F8280286-84BD-4924-8060-1BAAE37216AC}" type="parTrans" cxnId="{6713F6F1-A12C-42B2-BC3A-DC38A6E9EE8C}">
      <dgm:prSet/>
      <dgm:spPr/>
      <dgm:t>
        <a:bodyPr/>
        <a:lstStyle/>
        <a:p>
          <a:endParaRPr lang="fr-FR"/>
        </a:p>
      </dgm:t>
    </dgm:pt>
    <dgm:pt modelId="{627866A4-4AF6-48DB-8411-751325BD533D}" type="sibTrans" cxnId="{6713F6F1-A12C-42B2-BC3A-DC38A6E9EE8C}">
      <dgm:prSet/>
      <dgm:spPr/>
      <dgm:t>
        <a:bodyPr/>
        <a:lstStyle/>
        <a:p>
          <a:endParaRPr lang="fr-FR"/>
        </a:p>
      </dgm:t>
    </dgm:pt>
    <dgm:pt modelId="{72474D76-A8BF-45A3-AF2E-996CF8B94587}">
      <dgm:prSet phldrT="[Texte]" custT="1"/>
      <dgm:spPr/>
      <dgm:t>
        <a:bodyPr/>
        <a:lstStyle/>
        <a:p>
          <a:r>
            <a:rPr lang="fr-FR" sz="1400" dirty="0" smtClean="0">
              <a:latin typeface="Arial Black" panose="020B0A04020102020204" pitchFamily="34" charset="0"/>
            </a:rPr>
            <a:t>Education Sensibilisation/culture et </a:t>
          </a:r>
          <a:r>
            <a:rPr lang="fr-FR" sz="1400" dirty="0" err="1" smtClean="0">
              <a:latin typeface="Arial Black" panose="020B0A04020102020204" pitchFamily="34" charset="0"/>
            </a:rPr>
            <a:t>coopinter</a:t>
          </a:r>
          <a:endParaRPr lang="fr-FR" sz="1400" dirty="0">
            <a:latin typeface="Arial Black" panose="020B0A04020102020204" pitchFamily="34" charset="0"/>
          </a:endParaRPr>
        </a:p>
      </dgm:t>
    </dgm:pt>
    <dgm:pt modelId="{B5EB7DAF-7EF4-45FF-9872-C2393F898078}" type="parTrans" cxnId="{FFC6FFEC-D148-4397-B738-377A4E1EE80E}">
      <dgm:prSet/>
      <dgm:spPr/>
      <dgm:t>
        <a:bodyPr/>
        <a:lstStyle/>
        <a:p>
          <a:endParaRPr lang="fr-FR"/>
        </a:p>
      </dgm:t>
    </dgm:pt>
    <dgm:pt modelId="{F21CAE03-9C38-4CA1-895A-CF75530912EA}" type="sibTrans" cxnId="{FFC6FFEC-D148-4397-B738-377A4E1EE80E}">
      <dgm:prSet/>
      <dgm:spPr/>
      <dgm:t>
        <a:bodyPr/>
        <a:lstStyle/>
        <a:p>
          <a:endParaRPr lang="fr-FR"/>
        </a:p>
      </dgm:t>
    </dgm:pt>
    <dgm:pt modelId="{CD4D22F9-B519-4EF8-9C26-C78CC3128503}">
      <dgm:prSet phldrT="[Texte]" custT="1"/>
      <dgm:spPr/>
      <dgm:t>
        <a:bodyPr/>
        <a:lstStyle/>
        <a:p>
          <a:r>
            <a:rPr lang="fr-FR" sz="1400" dirty="0" smtClean="0">
              <a:latin typeface="Arial Black" panose="020B0A04020102020204" pitchFamily="34" charset="0"/>
            </a:rPr>
            <a:t>Santé du </a:t>
          </a:r>
          <a:r>
            <a:rPr lang="fr-FR" sz="1400" dirty="0" err="1" smtClean="0">
              <a:latin typeface="Arial Black" panose="020B0A04020102020204" pitchFamily="34" charset="0"/>
            </a:rPr>
            <a:t>consomm’acteur</a:t>
          </a:r>
          <a:endParaRPr lang="fr-FR" sz="1400" dirty="0">
            <a:latin typeface="Arial Black" panose="020B0A04020102020204" pitchFamily="34" charset="0"/>
          </a:endParaRPr>
        </a:p>
      </dgm:t>
    </dgm:pt>
    <dgm:pt modelId="{6FAE6D22-3DC3-4749-B269-C88874761A3A}" type="parTrans" cxnId="{0F9036B3-78AE-41B1-B366-BE9C0371768F}">
      <dgm:prSet/>
      <dgm:spPr/>
      <dgm:t>
        <a:bodyPr/>
        <a:lstStyle/>
        <a:p>
          <a:endParaRPr lang="fr-FR"/>
        </a:p>
      </dgm:t>
    </dgm:pt>
    <dgm:pt modelId="{451C6496-62EB-4DEE-B274-44CBBD8AEF35}" type="sibTrans" cxnId="{0F9036B3-78AE-41B1-B366-BE9C0371768F}">
      <dgm:prSet/>
      <dgm:spPr/>
      <dgm:t>
        <a:bodyPr/>
        <a:lstStyle/>
        <a:p>
          <a:endParaRPr lang="fr-FR"/>
        </a:p>
      </dgm:t>
    </dgm:pt>
    <dgm:pt modelId="{18DC6A8E-1E82-4E1D-90FB-8C39FDABC433}" type="pres">
      <dgm:prSet presAssocID="{092509B0-8EDA-4642-87A6-F5F5D4BA265F}" presName="compositeShape" presStyleCnt="0">
        <dgm:presLayoutVars>
          <dgm:chMax val="7"/>
          <dgm:dir/>
          <dgm:resizeHandles val="exact"/>
        </dgm:presLayoutVars>
      </dgm:prSet>
      <dgm:spPr/>
    </dgm:pt>
    <dgm:pt modelId="{2CFF6B96-D750-4CDA-868A-186A609BD108}" type="pres">
      <dgm:prSet presAssocID="{092509B0-8EDA-4642-87A6-F5F5D4BA265F}" presName="wedge1" presStyleLbl="node1" presStyleIdx="0" presStyleCnt="5"/>
      <dgm:spPr/>
      <dgm:t>
        <a:bodyPr/>
        <a:lstStyle/>
        <a:p>
          <a:endParaRPr lang="fr-FR"/>
        </a:p>
      </dgm:t>
    </dgm:pt>
    <dgm:pt modelId="{E6169AA2-8CF1-4674-A855-73184D8E17D3}" type="pres">
      <dgm:prSet presAssocID="{092509B0-8EDA-4642-87A6-F5F5D4BA265F}" presName="dummy1a" presStyleCnt="0"/>
      <dgm:spPr/>
    </dgm:pt>
    <dgm:pt modelId="{0E108D87-AFA7-40FE-8FDE-5CA972A090A8}" type="pres">
      <dgm:prSet presAssocID="{092509B0-8EDA-4642-87A6-F5F5D4BA265F}" presName="dummy1b" presStyleCnt="0"/>
      <dgm:spPr/>
    </dgm:pt>
    <dgm:pt modelId="{8AEDB070-4D74-4B14-8182-80D639085A43}" type="pres">
      <dgm:prSet presAssocID="{092509B0-8EDA-4642-87A6-F5F5D4BA265F}" presName="wedge1Tx" presStyleLbl="node1" presStyleIdx="0" presStyleCnt="5">
        <dgm:presLayoutVars>
          <dgm:chMax val="0"/>
          <dgm:chPref val="0"/>
          <dgm:bulletEnabled val="1"/>
        </dgm:presLayoutVars>
      </dgm:prSet>
      <dgm:spPr/>
      <dgm:t>
        <a:bodyPr/>
        <a:lstStyle/>
        <a:p>
          <a:endParaRPr lang="fr-FR"/>
        </a:p>
      </dgm:t>
    </dgm:pt>
    <dgm:pt modelId="{254FC931-150E-424D-BBCE-4283034CA5F3}" type="pres">
      <dgm:prSet presAssocID="{092509B0-8EDA-4642-87A6-F5F5D4BA265F}" presName="wedge2" presStyleLbl="node1" presStyleIdx="1" presStyleCnt="5"/>
      <dgm:spPr/>
      <dgm:t>
        <a:bodyPr/>
        <a:lstStyle/>
        <a:p>
          <a:endParaRPr lang="fr-FR"/>
        </a:p>
      </dgm:t>
    </dgm:pt>
    <dgm:pt modelId="{99B76B84-50E3-40AD-8B24-CF32970895D2}" type="pres">
      <dgm:prSet presAssocID="{092509B0-8EDA-4642-87A6-F5F5D4BA265F}" presName="dummy2a" presStyleCnt="0"/>
      <dgm:spPr/>
    </dgm:pt>
    <dgm:pt modelId="{CEC935FD-C46C-4499-BF12-6961F1D14490}" type="pres">
      <dgm:prSet presAssocID="{092509B0-8EDA-4642-87A6-F5F5D4BA265F}" presName="dummy2b" presStyleCnt="0"/>
      <dgm:spPr/>
    </dgm:pt>
    <dgm:pt modelId="{7BFDDF74-6F57-4833-9949-03AB5F1968D0}" type="pres">
      <dgm:prSet presAssocID="{092509B0-8EDA-4642-87A6-F5F5D4BA265F}" presName="wedge2Tx" presStyleLbl="node1" presStyleIdx="1" presStyleCnt="5">
        <dgm:presLayoutVars>
          <dgm:chMax val="0"/>
          <dgm:chPref val="0"/>
          <dgm:bulletEnabled val="1"/>
        </dgm:presLayoutVars>
      </dgm:prSet>
      <dgm:spPr/>
      <dgm:t>
        <a:bodyPr/>
        <a:lstStyle/>
        <a:p>
          <a:endParaRPr lang="fr-FR"/>
        </a:p>
      </dgm:t>
    </dgm:pt>
    <dgm:pt modelId="{55E0B153-6C0F-4DC2-A3BA-0AC8639EA1AE}" type="pres">
      <dgm:prSet presAssocID="{092509B0-8EDA-4642-87A6-F5F5D4BA265F}" presName="wedge3" presStyleLbl="node1" presStyleIdx="2" presStyleCnt="5"/>
      <dgm:spPr/>
      <dgm:t>
        <a:bodyPr/>
        <a:lstStyle/>
        <a:p>
          <a:endParaRPr lang="fr-FR"/>
        </a:p>
      </dgm:t>
    </dgm:pt>
    <dgm:pt modelId="{3493D3B7-57C4-4613-96B9-F5F0A4AB411E}" type="pres">
      <dgm:prSet presAssocID="{092509B0-8EDA-4642-87A6-F5F5D4BA265F}" presName="dummy3a" presStyleCnt="0"/>
      <dgm:spPr/>
    </dgm:pt>
    <dgm:pt modelId="{1B6A200D-EAC1-44C2-A264-9714AFE5507F}" type="pres">
      <dgm:prSet presAssocID="{092509B0-8EDA-4642-87A6-F5F5D4BA265F}" presName="dummy3b" presStyleCnt="0"/>
      <dgm:spPr/>
    </dgm:pt>
    <dgm:pt modelId="{E0E75A99-0173-4844-90DB-2394F2620F2B}" type="pres">
      <dgm:prSet presAssocID="{092509B0-8EDA-4642-87A6-F5F5D4BA265F}" presName="wedge3Tx" presStyleLbl="node1" presStyleIdx="2" presStyleCnt="5">
        <dgm:presLayoutVars>
          <dgm:chMax val="0"/>
          <dgm:chPref val="0"/>
          <dgm:bulletEnabled val="1"/>
        </dgm:presLayoutVars>
      </dgm:prSet>
      <dgm:spPr/>
      <dgm:t>
        <a:bodyPr/>
        <a:lstStyle/>
        <a:p>
          <a:endParaRPr lang="fr-FR"/>
        </a:p>
      </dgm:t>
    </dgm:pt>
    <dgm:pt modelId="{C4DE03F3-7C11-4074-9F60-6EDE2FD456F0}" type="pres">
      <dgm:prSet presAssocID="{092509B0-8EDA-4642-87A6-F5F5D4BA265F}" presName="wedge4" presStyleLbl="node1" presStyleIdx="3" presStyleCnt="5"/>
      <dgm:spPr/>
      <dgm:t>
        <a:bodyPr/>
        <a:lstStyle/>
        <a:p>
          <a:endParaRPr lang="fr-FR"/>
        </a:p>
      </dgm:t>
    </dgm:pt>
    <dgm:pt modelId="{F0A7219C-DFB3-4D45-A80B-329B97A0E8DF}" type="pres">
      <dgm:prSet presAssocID="{092509B0-8EDA-4642-87A6-F5F5D4BA265F}" presName="dummy4a" presStyleCnt="0"/>
      <dgm:spPr/>
    </dgm:pt>
    <dgm:pt modelId="{D9C7B99F-E16E-4F67-AC88-F8229A8E1787}" type="pres">
      <dgm:prSet presAssocID="{092509B0-8EDA-4642-87A6-F5F5D4BA265F}" presName="dummy4b" presStyleCnt="0"/>
      <dgm:spPr/>
    </dgm:pt>
    <dgm:pt modelId="{5A9C1276-7FE3-44E7-B2B2-CEFE6D8DDFFD}" type="pres">
      <dgm:prSet presAssocID="{092509B0-8EDA-4642-87A6-F5F5D4BA265F}" presName="wedge4Tx" presStyleLbl="node1" presStyleIdx="3" presStyleCnt="5">
        <dgm:presLayoutVars>
          <dgm:chMax val="0"/>
          <dgm:chPref val="0"/>
          <dgm:bulletEnabled val="1"/>
        </dgm:presLayoutVars>
      </dgm:prSet>
      <dgm:spPr/>
      <dgm:t>
        <a:bodyPr/>
        <a:lstStyle/>
        <a:p>
          <a:endParaRPr lang="fr-FR"/>
        </a:p>
      </dgm:t>
    </dgm:pt>
    <dgm:pt modelId="{FECDAC2E-D8FF-4E15-91CC-D6EA688AC224}" type="pres">
      <dgm:prSet presAssocID="{092509B0-8EDA-4642-87A6-F5F5D4BA265F}" presName="wedge5" presStyleLbl="node1" presStyleIdx="4" presStyleCnt="5" custLinFactNeighborX="-757" custLinFactNeighborY="-1649"/>
      <dgm:spPr/>
      <dgm:t>
        <a:bodyPr/>
        <a:lstStyle/>
        <a:p>
          <a:endParaRPr lang="fr-FR"/>
        </a:p>
      </dgm:t>
    </dgm:pt>
    <dgm:pt modelId="{1C6D76D3-5938-47C0-A5CD-D4DE789F11E1}" type="pres">
      <dgm:prSet presAssocID="{092509B0-8EDA-4642-87A6-F5F5D4BA265F}" presName="dummy5a" presStyleCnt="0"/>
      <dgm:spPr/>
    </dgm:pt>
    <dgm:pt modelId="{EA83ACE0-20F1-4F3F-A47C-15D1081C17A8}" type="pres">
      <dgm:prSet presAssocID="{092509B0-8EDA-4642-87A6-F5F5D4BA265F}" presName="dummy5b" presStyleCnt="0"/>
      <dgm:spPr/>
    </dgm:pt>
    <dgm:pt modelId="{DDC51663-9F58-4C03-A38B-5D4FB84785BC}" type="pres">
      <dgm:prSet presAssocID="{092509B0-8EDA-4642-87A6-F5F5D4BA265F}" presName="wedge5Tx" presStyleLbl="node1" presStyleIdx="4" presStyleCnt="5">
        <dgm:presLayoutVars>
          <dgm:chMax val="0"/>
          <dgm:chPref val="0"/>
          <dgm:bulletEnabled val="1"/>
        </dgm:presLayoutVars>
      </dgm:prSet>
      <dgm:spPr/>
      <dgm:t>
        <a:bodyPr/>
        <a:lstStyle/>
        <a:p>
          <a:endParaRPr lang="fr-FR"/>
        </a:p>
      </dgm:t>
    </dgm:pt>
    <dgm:pt modelId="{4D53A31B-7A87-44A0-9394-F6037A33A497}" type="pres">
      <dgm:prSet presAssocID="{20BFF1BB-ACAE-403D-AFBC-BDE4310F3907}" presName="arrowWedge1" presStyleLbl="fgSibTrans2D1" presStyleIdx="0" presStyleCnt="5"/>
      <dgm:spPr/>
    </dgm:pt>
    <dgm:pt modelId="{20388A45-1D8A-48C4-A308-94E9D0D5A854}" type="pres">
      <dgm:prSet presAssocID="{A01D159B-9281-4CF0-8919-6A740D301F0B}" presName="arrowWedge2" presStyleLbl="fgSibTrans2D1" presStyleIdx="1" presStyleCnt="5"/>
      <dgm:spPr/>
    </dgm:pt>
    <dgm:pt modelId="{3BEE2B57-2481-4581-BFBA-BCE2E6AB38BA}" type="pres">
      <dgm:prSet presAssocID="{627866A4-4AF6-48DB-8411-751325BD533D}" presName="arrowWedge3" presStyleLbl="fgSibTrans2D1" presStyleIdx="2" presStyleCnt="5"/>
      <dgm:spPr/>
    </dgm:pt>
    <dgm:pt modelId="{F60C476E-9521-4FB4-BF21-2497B256CB74}" type="pres">
      <dgm:prSet presAssocID="{F21CAE03-9C38-4CA1-895A-CF75530912EA}" presName="arrowWedge4" presStyleLbl="fgSibTrans2D1" presStyleIdx="3" presStyleCnt="5"/>
      <dgm:spPr/>
    </dgm:pt>
    <dgm:pt modelId="{F64CA8BC-64D2-4465-B711-3F1A52B73BDA}" type="pres">
      <dgm:prSet presAssocID="{451C6496-62EB-4DEE-B274-44CBBD8AEF35}" presName="arrowWedge5" presStyleLbl="fgSibTrans2D1" presStyleIdx="4" presStyleCnt="5"/>
      <dgm:spPr/>
    </dgm:pt>
  </dgm:ptLst>
  <dgm:cxnLst>
    <dgm:cxn modelId="{CAA78F18-4106-47BA-8F81-FE7EA2E750ED}" srcId="{092509B0-8EDA-4642-87A6-F5F5D4BA265F}" destId="{2CA72D29-4B2E-4732-879A-4C5171E2FD11}" srcOrd="0" destOrd="0" parTransId="{857EBD45-5D61-4481-80DE-2C2B7EFFEC16}" sibTransId="{20BFF1BB-ACAE-403D-AFBC-BDE4310F3907}"/>
    <dgm:cxn modelId="{FE38BA6E-7BE0-4962-A7E8-A87986406E72}" type="presOf" srcId="{425F0563-27CC-46C5-AF66-389E6B0D140C}" destId="{55E0B153-6C0F-4DC2-A3BA-0AC8639EA1AE}" srcOrd="0" destOrd="0" presId="urn:microsoft.com/office/officeart/2005/8/layout/cycle8"/>
    <dgm:cxn modelId="{EEEA9B86-8408-4EC3-B6B0-2A3CE1A127A2}" srcId="{092509B0-8EDA-4642-87A6-F5F5D4BA265F}" destId="{74CBCB77-D707-416A-B14F-4B8F5B43FE1A}" srcOrd="1" destOrd="0" parTransId="{F518D9D3-B7ED-4F9D-846A-9A0828373B51}" sibTransId="{A01D159B-9281-4CF0-8919-6A740D301F0B}"/>
    <dgm:cxn modelId="{888BBDC1-B6F7-45FC-A0CD-06AFBB7DA7FB}" type="presOf" srcId="{425F0563-27CC-46C5-AF66-389E6B0D140C}" destId="{E0E75A99-0173-4844-90DB-2394F2620F2B}" srcOrd="1" destOrd="0" presId="urn:microsoft.com/office/officeart/2005/8/layout/cycle8"/>
    <dgm:cxn modelId="{6E49CE20-B440-486C-880E-923E46AD1209}" type="presOf" srcId="{72474D76-A8BF-45A3-AF2E-996CF8B94587}" destId="{5A9C1276-7FE3-44E7-B2B2-CEFE6D8DDFFD}" srcOrd="1" destOrd="0" presId="urn:microsoft.com/office/officeart/2005/8/layout/cycle8"/>
    <dgm:cxn modelId="{C3A119CF-D680-4A97-B54D-AFEEEF16EEE0}" type="presOf" srcId="{72474D76-A8BF-45A3-AF2E-996CF8B94587}" destId="{C4DE03F3-7C11-4074-9F60-6EDE2FD456F0}" srcOrd="0" destOrd="0" presId="urn:microsoft.com/office/officeart/2005/8/layout/cycle8"/>
    <dgm:cxn modelId="{6713F6F1-A12C-42B2-BC3A-DC38A6E9EE8C}" srcId="{092509B0-8EDA-4642-87A6-F5F5D4BA265F}" destId="{425F0563-27CC-46C5-AF66-389E6B0D140C}" srcOrd="2" destOrd="0" parTransId="{F8280286-84BD-4924-8060-1BAAE37216AC}" sibTransId="{627866A4-4AF6-48DB-8411-751325BD533D}"/>
    <dgm:cxn modelId="{F216866F-2673-4FB2-A7B2-A1B230934119}" type="presOf" srcId="{092509B0-8EDA-4642-87A6-F5F5D4BA265F}" destId="{18DC6A8E-1E82-4E1D-90FB-8C39FDABC433}" srcOrd="0" destOrd="0" presId="urn:microsoft.com/office/officeart/2005/8/layout/cycle8"/>
    <dgm:cxn modelId="{FFC6FFEC-D148-4397-B738-377A4E1EE80E}" srcId="{092509B0-8EDA-4642-87A6-F5F5D4BA265F}" destId="{72474D76-A8BF-45A3-AF2E-996CF8B94587}" srcOrd="3" destOrd="0" parTransId="{B5EB7DAF-7EF4-45FF-9872-C2393F898078}" sibTransId="{F21CAE03-9C38-4CA1-895A-CF75530912EA}"/>
    <dgm:cxn modelId="{0F9036B3-78AE-41B1-B366-BE9C0371768F}" srcId="{092509B0-8EDA-4642-87A6-F5F5D4BA265F}" destId="{CD4D22F9-B519-4EF8-9C26-C78CC3128503}" srcOrd="4" destOrd="0" parTransId="{6FAE6D22-3DC3-4749-B269-C88874761A3A}" sibTransId="{451C6496-62EB-4DEE-B274-44CBBD8AEF35}"/>
    <dgm:cxn modelId="{1741A3AA-DA8D-4646-A047-BDC546CC55D5}" type="presOf" srcId="{2CA72D29-4B2E-4732-879A-4C5171E2FD11}" destId="{8AEDB070-4D74-4B14-8182-80D639085A43}" srcOrd="1" destOrd="0" presId="urn:microsoft.com/office/officeart/2005/8/layout/cycle8"/>
    <dgm:cxn modelId="{6752DDE4-ED47-4A11-AEDC-E63F8C8C812B}" type="presOf" srcId="{CD4D22F9-B519-4EF8-9C26-C78CC3128503}" destId="{FECDAC2E-D8FF-4E15-91CC-D6EA688AC224}" srcOrd="0" destOrd="0" presId="urn:microsoft.com/office/officeart/2005/8/layout/cycle8"/>
    <dgm:cxn modelId="{DC2719E0-9F92-47D4-B49F-969751E0BCBD}" type="presOf" srcId="{74CBCB77-D707-416A-B14F-4B8F5B43FE1A}" destId="{7BFDDF74-6F57-4833-9949-03AB5F1968D0}" srcOrd="1" destOrd="0" presId="urn:microsoft.com/office/officeart/2005/8/layout/cycle8"/>
    <dgm:cxn modelId="{2328605A-FACF-4892-8E34-7C74E79F0E87}" type="presOf" srcId="{CD4D22F9-B519-4EF8-9C26-C78CC3128503}" destId="{DDC51663-9F58-4C03-A38B-5D4FB84785BC}" srcOrd="1" destOrd="0" presId="urn:microsoft.com/office/officeart/2005/8/layout/cycle8"/>
    <dgm:cxn modelId="{D0B55269-0177-4078-B09B-B321F290DD9D}" type="presOf" srcId="{74CBCB77-D707-416A-B14F-4B8F5B43FE1A}" destId="{254FC931-150E-424D-BBCE-4283034CA5F3}" srcOrd="0" destOrd="0" presId="urn:microsoft.com/office/officeart/2005/8/layout/cycle8"/>
    <dgm:cxn modelId="{444970A2-9FA9-4172-B352-471048F0C434}" type="presOf" srcId="{2CA72D29-4B2E-4732-879A-4C5171E2FD11}" destId="{2CFF6B96-D750-4CDA-868A-186A609BD108}" srcOrd="0" destOrd="0" presId="urn:microsoft.com/office/officeart/2005/8/layout/cycle8"/>
    <dgm:cxn modelId="{B873B395-11E2-4C3D-8C11-1E28D125FCF1}" type="presParOf" srcId="{18DC6A8E-1E82-4E1D-90FB-8C39FDABC433}" destId="{2CFF6B96-D750-4CDA-868A-186A609BD108}" srcOrd="0" destOrd="0" presId="urn:microsoft.com/office/officeart/2005/8/layout/cycle8"/>
    <dgm:cxn modelId="{A197B80D-B030-4357-99B1-556750FD7A3D}" type="presParOf" srcId="{18DC6A8E-1E82-4E1D-90FB-8C39FDABC433}" destId="{E6169AA2-8CF1-4674-A855-73184D8E17D3}" srcOrd="1" destOrd="0" presId="urn:microsoft.com/office/officeart/2005/8/layout/cycle8"/>
    <dgm:cxn modelId="{2D50E8F0-CFB8-429E-8823-BE6C24909E8F}" type="presParOf" srcId="{18DC6A8E-1E82-4E1D-90FB-8C39FDABC433}" destId="{0E108D87-AFA7-40FE-8FDE-5CA972A090A8}" srcOrd="2" destOrd="0" presId="urn:microsoft.com/office/officeart/2005/8/layout/cycle8"/>
    <dgm:cxn modelId="{8A27A9ED-8059-46A5-BB6D-899690B8A912}" type="presParOf" srcId="{18DC6A8E-1E82-4E1D-90FB-8C39FDABC433}" destId="{8AEDB070-4D74-4B14-8182-80D639085A43}" srcOrd="3" destOrd="0" presId="urn:microsoft.com/office/officeart/2005/8/layout/cycle8"/>
    <dgm:cxn modelId="{3D221F68-EB24-4426-9A36-FDC75D44586F}" type="presParOf" srcId="{18DC6A8E-1E82-4E1D-90FB-8C39FDABC433}" destId="{254FC931-150E-424D-BBCE-4283034CA5F3}" srcOrd="4" destOrd="0" presId="urn:microsoft.com/office/officeart/2005/8/layout/cycle8"/>
    <dgm:cxn modelId="{3C877EA0-E689-4CD0-8703-E6F57B4449B3}" type="presParOf" srcId="{18DC6A8E-1E82-4E1D-90FB-8C39FDABC433}" destId="{99B76B84-50E3-40AD-8B24-CF32970895D2}" srcOrd="5" destOrd="0" presId="urn:microsoft.com/office/officeart/2005/8/layout/cycle8"/>
    <dgm:cxn modelId="{A638C447-93F6-4298-B8C5-428127730018}" type="presParOf" srcId="{18DC6A8E-1E82-4E1D-90FB-8C39FDABC433}" destId="{CEC935FD-C46C-4499-BF12-6961F1D14490}" srcOrd="6" destOrd="0" presId="urn:microsoft.com/office/officeart/2005/8/layout/cycle8"/>
    <dgm:cxn modelId="{73EE8F06-9F1A-480F-B987-B22047C4F0B5}" type="presParOf" srcId="{18DC6A8E-1E82-4E1D-90FB-8C39FDABC433}" destId="{7BFDDF74-6F57-4833-9949-03AB5F1968D0}" srcOrd="7" destOrd="0" presId="urn:microsoft.com/office/officeart/2005/8/layout/cycle8"/>
    <dgm:cxn modelId="{5DEE71A2-98B8-4E1C-9855-CC2E6172ED7F}" type="presParOf" srcId="{18DC6A8E-1E82-4E1D-90FB-8C39FDABC433}" destId="{55E0B153-6C0F-4DC2-A3BA-0AC8639EA1AE}" srcOrd="8" destOrd="0" presId="urn:microsoft.com/office/officeart/2005/8/layout/cycle8"/>
    <dgm:cxn modelId="{D9EC126E-C1D2-4784-BB96-49582DDECD07}" type="presParOf" srcId="{18DC6A8E-1E82-4E1D-90FB-8C39FDABC433}" destId="{3493D3B7-57C4-4613-96B9-F5F0A4AB411E}" srcOrd="9" destOrd="0" presId="urn:microsoft.com/office/officeart/2005/8/layout/cycle8"/>
    <dgm:cxn modelId="{965375A6-8FDB-44EE-9C70-2212119AD29B}" type="presParOf" srcId="{18DC6A8E-1E82-4E1D-90FB-8C39FDABC433}" destId="{1B6A200D-EAC1-44C2-A264-9714AFE5507F}" srcOrd="10" destOrd="0" presId="urn:microsoft.com/office/officeart/2005/8/layout/cycle8"/>
    <dgm:cxn modelId="{411435D7-B6ED-4F47-A037-8F366CC27836}" type="presParOf" srcId="{18DC6A8E-1E82-4E1D-90FB-8C39FDABC433}" destId="{E0E75A99-0173-4844-90DB-2394F2620F2B}" srcOrd="11" destOrd="0" presId="urn:microsoft.com/office/officeart/2005/8/layout/cycle8"/>
    <dgm:cxn modelId="{E5C27EC7-BB6F-4D2B-ADD4-A4D32F96351F}" type="presParOf" srcId="{18DC6A8E-1E82-4E1D-90FB-8C39FDABC433}" destId="{C4DE03F3-7C11-4074-9F60-6EDE2FD456F0}" srcOrd="12" destOrd="0" presId="urn:microsoft.com/office/officeart/2005/8/layout/cycle8"/>
    <dgm:cxn modelId="{A64FB077-A74D-4A77-B95D-B427C8116F14}" type="presParOf" srcId="{18DC6A8E-1E82-4E1D-90FB-8C39FDABC433}" destId="{F0A7219C-DFB3-4D45-A80B-329B97A0E8DF}" srcOrd="13" destOrd="0" presId="urn:microsoft.com/office/officeart/2005/8/layout/cycle8"/>
    <dgm:cxn modelId="{72AD91FA-0F24-4178-B33F-575437FBA751}" type="presParOf" srcId="{18DC6A8E-1E82-4E1D-90FB-8C39FDABC433}" destId="{D9C7B99F-E16E-4F67-AC88-F8229A8E1787}" srcOrd="14" destOrd="0" presId="urn:microsoft.com/office/officeart/2005/8/layout/cycle8"/>
    <dgm:cxn modelId="{A76023DB-5360-4C8B-97AA-283F9FE0BDF5}" type="presParOf" srcId="{18DC6A8E-1E82-4E1D-90FB-8C39FDABC433}" destId="{5A9C1276-7FE3-44E7-B2B2-CEFE6D8DDFFD}" srcOrd="15" destOrd="0" presId="urn:microsoft.com/office/officeart/2005/8/layout/cycle8"/>
    <dgm:cxn modelId="{88937FC2-60CB-4081-A3CF-8A195EBE8860}" type="presParOf" srcId="{18DC6A8E-1E82-4E1D-90FB-8C39FDABC433}" destId="{FECDAC2E-D8FF-4E15-91CC-D6EA688AC224}" srcOrd="16" destOrd="0" presId="urn:microsoft.com/office/officeart/2005/8/layout/cycle8"/>
    <dgm:cxn modelId="{E2A4206D-C9E8-4EE0-8347-E921BA1135D6}" type="presParOf" srcId="{18DC6A8E-1E82-4E1D-90FB-8C39FDABC433}" destId="{1C6D76D3-5938-47C0-A5CD-D4DE789F11E1}" srcOrd="17" destOrd="0" presId="urn:microsoft.com/office/officeart/2005/8/layout/cycle8"/>
    <dgm:cxn modelId="{B0F07F8C-DA41-465C-8D9D-ACAD8435CE1D}" type="presParOf" srcId="{18DC6A8E-1E82-4E1D-90FB-8C39FDABC433}" destId="{EA83ACE0-20F1-4F3F-A47C-15D1081C17A8}" srcOrd="18" destOrd="0" presId="urn:microsoft.com/office/officeart/2005/8/layout/cycle8"/>
    <dgm:cxn modelId="{F497C7BD-BDE7-4221-AA1B-778924A5E2DC}" type="presParOf" srcId="{18DC6A8E-1E82-4E1D-90FB-8C39FDABC433}" destId="{DDC51663-9F58-4C03-A38B-5D4FB84785BC}" srcOrd="19" destOrd="0" presId="urn:microsoft.com/office/officeart/2005/8/layout/cycle8"/>
    <dgm:cxn modelId="{3CC1A41E-A951-4FC7-8E2F-DECFAE209736}" type="presParOf" srcId="{18DC6A8E-1E82-4E1D-90FB-8C39FDABC433}" destId="{4D53A31B-7A87-44A0-9394-F6037A33A497}" srcOrd="20" destOrd="0" presId="urn:microsoft.com/office/officeart/2005/8/layout/cycle8"/>
    <dgm:cxn modelId="{0BED2BC5-43CF-4E59-9A2B-6D1465BE5506}" type="presParOf" srcId="{18DC6A8E-1E82-4E1D-90FB-8C39FDABC433}" destId="{20388A45-1D8A-48C4-A308-94E9D0D5A854}" srcOrd="21" destOrd="0" presId="urn:microsoft.com/office/officeart/2005/8/layout/cycle8"/>
    <dgm:cxn modelId="{6E1C0919-485B-418C-943A-A77F6B260E41}" type="presParOf" srcId="{18DC6A8E-1E82-4E1D-90FB-8C39FDABC433}" destId="{3BEE2B57-2481-4581-BFBA-BCE2E6AB38BA}" srcOrd="22" destOrd="0" presId="urn:microsoft.com/office/officeart/2005/8/layout/cycle8"/>
    <dgm:cxn modelId="{17209ABA-66BD-4876-B76D-5A014AE0A02B}" type="presParOf" srcId="{18DC6A8E-1E82-4E1D-90FB-8C39FDABC433}" destId="{F60C476E-9521-4FB4-BF21-2497B256CB74}" srcOrd="23" destOrd="0" presId="urn:microsoft.com/office/officeart/2005/8/layout/cycle8"/>
    <dgm:cxn modelId="{0CB1DCF7-964E-434E-B6AF-C50217340EB1}" type="presParOf" srcId="{18DC6A8E-1E82-4E1D-90FB-8C39FDABC433}" destId="{F64CA8BC-64D2-4465-B711-3F1A52B73BDA}"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F6B96-D750-4CDA-868A-186A609BD108}">
      <dsp:nvSpPr>
        <dsp:cNvPr id="0" name=""/>
        <dsp:cNvSpPr/>
      </dsp:nvSpPr>
      <dsp:spPr>
        <a:xfrm>
          <a:off x="2133752" y="391654"/>
          <a:ext cx="5314865" cy="5314865"/>
        </a:xfrm>
        <a:prstGeom prst="pie">
          <a:avLst>
            <a:gd name="adj1" fmla="val 16200000"/>
            <a:gd name="adj2" fmla="val 20520000"/>
          </a:avLst>
        </a:prstGeom>
        <a:solidFill>
          <a:schemeClr val="accent2">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latin typeface="Arial Black" panose="020B0A04020102020204" pitchFamily="34" charset="0"/>
            </a:rPr>
            <a:t>Production</a:t>
          </a:r>
          <a:endParaRPr lang="fr-FR" sz="1400" kern="1200" dirty="0">
            <a:latin typeface="Arial Black" panose="020B0A04020102020204" pitchFamily="34" charset="0"/>
          </a:endParaRPr>
        </a:p>
      </dsp:txBody>
      <dsp:txXfrm>
        <a:off x="4906340" y="1285058"/>
        <a:ext cx="1708349" cy="1138899"/>
      </dsp:txXfrm>
    </dsp:sp>
    <dsp:sp modelId="{254FC931-150E-424D-BBCE-4283034CA5F3}">
      <dsp:nvSpPr>
        <dsp:cNvPr id="0" name=""/>
        <dsp:cNvSpPr/>
      </dsp:nvSpPr>
      <dsp:spPr>
        <a:xfrm>
          <a:off x="2179308" y="533384"/>
          <a:ext cx="5314865" cy="5314865"/>
        </a:xfrm>
        <a:prstGeom prst="pie">
          <a:avLst>
            <a:gd name="adj1" fmla="val 20520000"/>
            <a:gd name="adj2" fmla="val 3240000"/>
          </a:avLst>
        </a:prstGeom>
        <a:solidFill>
          <a:schemeClr val="accent3">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latin typeface="Arial Black" panose="020B0A04020102020204" pitchFamily="34" charset="0"/>
            </a:rPr>
            <a:t>Transformation</a:t>
          </a:r>
          <a:endParaRPr lang="fr-FR" sz="1400" kern="1200" dirty="0">
            <a:latin typeface="Arial Black" panose="020B0A04020102020204" pitchFamily="34" charset="0"/>
          </a:endParaRPr>
        </a:p>
      </dsp:txBody>
      <dsp:txXfrm>
        <a:off x="5602334" y="2961772"/>
        <a:ext cx="1581805" cy="1265444"/>
      </dsp:txXfrm>
    </dsp:sp>
    <dsp:sp modelId="{55E0B153-6C0F-4DC2-A3BA-0AC8639EA1AE}">
      <dsp:nvSpPr>
        <dsp:cNvPr id="0" name=""/>
        <dsp:cNvSpPr/>
      </dsp:nvSpPr>
      <dsp:spPr>
        <a:xfrm>
          <a:off x="2059091" y="620700"/>
          <a:ext cx="5314865" cy="5314865"/>
        </a:xfrm>
        <a:prstGeom prst="pie">
          <a:avLst>
            <a:gd name="adj1" fmla="val 3240000"/>
            <a:gd name="adj2" fmla="val 7560000"/>
          </a:avLst>
        </a:prstGeom>
        <a:solidFill>
          <a:schemeClr val="accent4">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latin typeface="Arial Black" panose="020B0A04020102020204" pitchFamily="34" charset="0"/>
            </a:rPr>
            <a:t>Commercialisation</a:t>
          </a:r>
          <a:endParaRPr lang="fr-FR" sz="1400" kern="1200" dirty="0">
            <a:latin typeface="Arial Black" panose="020B0A04020102020204" pitchFamily="34" charset="0"/>
          </a:endParaRPr>
        </a:p>
      </dsp:txBody>
      <dsp:txXfrm>
        <a:off x="3957257" y="4353760"/>
        <a:ext cx="1518533" cy="1391988"/>
      </dsp:txXfrm>
    </dsp:sp>
    <dsp:sp modelId="{C4DE03F3-7C11-4074-9F60-6EDE2FD456F0}">
      <dsp:nvSpPr>
        <dsp:cNvPr id="0" name=""/>
        <dsp:cNvSpPr/>
      </dsp:nvSpPr>
      <dsp:spPr>
        <a:xfrm>
          <a:off x="1938873" y="533384"/>
          <a:ext cx="5314865" cy="5314865"/>
        </a:xfrm>
        <a:prstGeom prst="pie">
          <a:avLst>
            <a:gd name="adj1" fmla="val 7560000"/>
            <a:gd name="adj2" fmla="val 11880000"/>
          </a:avLst>
        </a:prstGeom>
        <a:solidFill>
          <a:schemeClr val="accent5">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latin typeface="Arial Black" panose="020B0A04020102020204" pitchFamily="34" charset="0"/>
            </a:rPr>
            <a:t>Education Sensibilisation/culture et </a:t>
          </a:r>
          <a:r>
            <a:rPr lang="fr-FR" sz="1400" kern="1200" dirty="0" err="1" smtClean="0">
              <a:latin typeface="Arial Black" panose="020B0A04020102020204" pitchFamily="34" charset="0"/>
            </a:rPr>
            <a:t>coopinter</a:t>
          </a:r>
          <a:endParaRPr lang="fr-FR" sz="1400" kern="1200" dirty="0">
            <a:latin typeface="Arial Black" panose="020B0A04020102020204" pitchFamily="34" charset="0"/>
          </a:endParaRPr>
        </a:p>
      </dsp:txBody>
      <dsp:txXfrm>
        <a:off x="2248907" y="2961772"/>
        <a:ext cx="1581805" cy="1265444"/>
      </dsp:txXfrm>
    </dsp:sp>
    <dsp:sp modelId="{FECDAC2E-D8FF-4E15-91CC-D6EA688AC224}">
      <dsp:nvSpPr>
        <dsp:cNvPr id="0" name=""/>
        <dsp:cNvSpPr/>
      </dsp:nvSpPr>
      <dsp:spPr>
        <a:xfrm>
          <a:off x="1944196" y="304012"/>
          <a:ext cx="5314865" cy="5314865"/>
        </a:xfrm>
        <a:prstGeom prst="pie">
          <a:avLst>
            <a:gd name="adj1" fmla="val 11880000"/>
            <a:gd name="adj2" fmla="val 16200000"/>
          </a:avLst>
        </a:prstGeom>
        <a:solidFill>
          <a:schemeClr val="accent6">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latin typeface="Arial Black" panose="020B0A04020102020204" pitchFamily="34" charset="0"/>
            </a:rPr>
            <a:t>Santé du </a:t>
          </a:r>
          <a:r>
            <a:rPr lang="fr-FR" sz="1400" kern="1200" dirty="0" err="1" smtClean="0">
              <a:latin typeface="Arial Black" panose="020B0A04020102020204" pitchFamily="34" charset="0"/>
            </a:rPr>
            <a:t>consomm’acteur</a:t>
          </a:r>
          <a:endParaRPr lang="fr-FR" sz="1400" kern="1200" dirty="0">
            <a:latin typeface="Arial Black" panose="020B0A04020102020204" pitchFamily="34" charset="0"/>
          </a:endParaRPr>
        </a:p>
      </dsp:txBody>
      <dsp:txXfrm>
        <a:off x="2778124" y="1197416"/>
        <a:ext cx="1708349" cy="1138899"/>
      </dsp:txXfrm>
    </dsp:sp>
    <dsp:sp modelId="{4D53A31B-7A87-44A0-9394-F6037A33A497}">
      <dsp:nvSpPr>
        <dsp:cNvPr id="0" name=""/>
        <dsp:cNvSpPr/>
      </dsp:nvSpPr>
      <dsp:spPr>
        <a:xfrm>
          <a:off x="1804486" y="62639"/>
          <a:ext cx="5972896" cy="5972896"/>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388A45-1D8A-48C4-A308-94E9D0D5A854}">
      <dsp:nvSpPr>
        <dsp:cNvPr id="0" name=""/>
        <dsp:cNvSpPr/>
      </dsp:nvSpPr>
      <dsp:spPr>
        <a:xfrm>
          <a:off x="1850660" y="204322"/>
          <a:ext cx="5972896" cy="5972896"/>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EE2B57-2481-4581-BFBA-BCE2E6AB38BA}">
      <dsp:nvSpPr>
        <dsp:cNvPr id="0" name=""/>
        <dsp:cNvSpPr/>
      </dsp:nvSpPr>
      <dsp:spPr>
        <a:xfrm>
          <a:off x="1730075" y="291905"/>
          <a:ext cx="5972896" cy="5972896"/>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0C476E-9521-4FB4-BF21-2497B256CB74}">
      <dsp:nvSpPr>
        <dsp:cNvPr id="0" name=""/>
        <dsp:cNvSpPr/>
      </dsp:nvSpPr>
      <dsp:spPr>
        <a:xfrm>
          <a:off x="1609491" y="204322"/>
          <a:ext cx="5972896" cy="5972896"/>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4CA8BC-64D2-4465-B711-3F1A52B73BDA}">
      <dsp:nvSpPr>
        <dsp:cNvPr id="0" name=""/>
        <dsp:cNvSpPr/>
      </dsp:nvSpPr>
      <dsp:spPr>
        <a:xfrm>
          <a:off x="1615431" y="-25002"/>
          <a:ext cx="5972896" cy="5972896"/>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10/04/2024</a:t>
            </a:fld>
            <a:endParaRPr lang="fr-FR" dirty="0"/>
          </a:p>
        </p:txBody>
      </p:sp>
      <p:sp>
        <p:nvSpPr>
          <p:cNvPr id="4" name="Espace réservé de l'image des diapositives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1390528" rtl="0" eaLnBrk="1" latinLnBrk="0" hangingPunct="1">
      <a:defRPr sz="1825" kern="1200">
        <a:solidFill>
          <a:schemeClr val="tx1"/>
        </a:solidFill>
        <a:latin typeface="Arial" pitchFamily="34" charset="0"/>
        <a:ea typeface="+mn-ea"/>
        <a:cs typeface="+mn-cs"/>
      </a:defRPr>
    </a:lvl1pPr>
    <a:lvl2pPr marL="695264" algn="l" defTabSz="1390528" rtl="0" eaLnBrk="1" latinLnBrk="0" hangingPunct="1">
      <a:defRPr sz="1825" kern="1200">
        <a:solidFill>
          <a:schemeClr val="tx1"/>
        </a:solidFill>
        <a:latin typeface="Arial" pitchFamily="34" charset="0"/>
        <a:ea typeface="+mn-ea"/>
        <a:cs typeface="+mn-cs"/>
      </a:defRPr>
    </a:lvl2pPr>
    <a:lvl3pPr marL="1390528" algn="l" defTabSz="1390528" rtl="0" eaLnBrk="1" latinLnBrk="0" hangingPunct="1">
      <a:defRPr sz="1825" kern="1200">
        <a:solidFill>
          <a:schemeClr val="tx1"/>
        </a:solidFill>
        <a:latin typeface="Arial" pitchFamily="34" charset="0"/>
        <a:ea typeface="+mn-ea"/>
        <a:cs typeface="+mn-cs"/>
      </a:defRPr>
    </a:lvl3pPr>
    <a:lvl4pPr marL="2085792" algn="l" defTabSz="1390528" rtl="0" eaLnBrk="1" latinLnBrk="0" hangingPunct="1">
      <a:defRPr sz="1825" kern="1200">
        <a:solidFill>
          <a:schemeClr val="tx1"/>
        </a:solidFill>
        <a:latin typeface="Arial" pitchFamily="34" charset="0"/>
        <a:ea typeface="+mn-ea"/>
        <a:cs typeface="+mn-cs"/>
      </a:defRPr>
    </a:lvl4pPr>
    <a:lvl5pPr marL="2781056" algn="l" defTabSz="1390528" rtl="0" eaLnBrk="1" latinLnBrk="0" hangingPunct="1">
      <a:defRPr sz="1825" kern="1200">
        <a:solidFill>
          <a:schemeClr val="tx1"/>
        </a:solidFill>
        <a:latin typeface="Arial" pitchFamily="34" charset="0"/>
        <a:ea typeface="+mn-ea"/>
        <a:cs typeface="+mn-cs"/>
      </a:defRPr>
    </a:lvl5pPr>
    <a:lvl6pPr marL="3476320" algn="l" defTabSz="1390528" rtl="0" eaLnBrk="1" latinLnBrk="0" hangingPunct="1">
      <a:defRPr sz="1825" kern="1200">
        <a:solidFill>
          <a:schemeClr val="tx1"/>
        </a:solidFill>
        <a:latin typeface="+mn-lt"/>
        <a:ea typeface="+mn-ea"/>
        <a:cs typeface="+mn-cs"/>
      </a:defRPr>
    </a:lvl6pPr>
    <a:lvl7pPr marL="4171584" algn="l" defTabSz="1390528" rtl="0" eaLnBrk="1" latinLnBrk="0" hangingPunct="1">
      <a:defRPr sz="1825" kern="1200">
        <a:solidFill>
          <a:schemeClr val="tx1"/>
        </a:solidFill>
        <a:latin typeface="+mn-lt"/>
        <a:ea typeface="+mn-ea"/>
        <a:cs typeface="+mn-cs"/>
      </a:defRPr>
    </a:lvl7pPr>
    <a:lvl8pPr marL="4866848" algn="l" defTabSz="1390528" rtl="0" eaLnBrk="1" latinLnBrk="0" hangingPunct="1">
      <a:defRPr sz="1825" kern="1200">
        <a:solidFill>
          <a:schemeClr val="tx1"/>
        </a:solidFill>
        <a:latin typeface="+mn-lt"/>
        <a:ea typeface="+mn-ea"/>
        <a:cs typeface="+mn-cs"/>
      </a:defRPr>
    </a:lvl8pPr>
    <a:lvl9pPr marL="5562112" algn="l" defTabSz="1390528" rtl="0" eaLnBrk="1" latinLnBrk="0" hangingPunct="1">
      <a:defRPr sz="182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7295119"/>
            <a:ext cx="210469" cy="264556"/>
          </a:xfrm>
          <a:ln>
            <a:solidFill>
              <a:schemeClr val="tx1">
                <a:alpha val="0"/>
              </a:schemeClr>
            </a:solidFill>
          </a:ln>
        </p:spPr>
        <p:txBody>
          <a:bodyPr/>
          <a:lstStyle>
            <a:lvl1pPr>
              <a:defRPr sz="100">
                <a:solidFill>
                  <a:schemeClr val="tx1">
                    <a:alpha val="0"/>
                  </a:schemeClr>
                </a:solidFill>
              </a:defRPr>
            </a:lvl1pPr>
          </a:lstStyle>
          <a:p>
            <a:r>
              <a:rPr lang="fr-FR" smtClean="0"/>
              <a:t>13/04/2022</a:t>
            </a:r>
            <a:endParaRPr lang="fr-FR" dirty="0"/>
          </a:p>
        </p:txBody>
      </p:sp>
      <p:sp>
        <p:nvSpPr>
          <p:cNvPr id="5" name="Espace réservé du pied de page 4"/>
          <p:cNvSpPr>
            <a:spLocks noGrp="1"/>
          </p:cNvSpPr>
          <p:nvPr>
            <p:ph type="ftr" sz="quarter" idx="11"/>
          </p:nvPr>
        </p:nvSpPr>
        <p:spPr bwMode="gray">
          <a:xfrm>
            <a:off x="841875" y="5761281"/>
            <a:ext cx="3788438" cy="1322778"/>
          </a:xfrm>
        </p:spPr>
        <p:txBody>
          <a:bodyPr anchor="b" anchorCtr="0"/>
          <a:lstStyle>
            <a:lvl1pPr>
              <a:defRPr sz="1150"/>
            </a:lvl1pPr>
          </a:lstStyle>
          <a:p>
            <a:r>
              <a:rPr lang="fr-FR" smtClean="0"/>
              <a:t>Direction régionale de l'alimentation, de l'agriculture et de la forêt Occitanie</a:t>
            </a:r>
            <a:endParaRPr lang="fr-FR" dirty="0"/>
          </a:p>
        </p:txBody>
      </p:sp>
      <p:sp>
        <p:nvSpPr>
          <p:cNvPr id="6" name="Espace réservé du numéro de diapositive 5"/>
          <p:cNvSpPr>
            <a:spLocks noGrp="1"/>
          </p:cNvSpPr>
          <p:nvPr>
            <p:ph type="sldNum" sz="quarter" idx="12"/>
          </p:nvPr>
        </p:nvSpPr>
        <p:spPr bwMode="gray">
          <a:xfrm>
            <a:off x="0" y="7295119"/>
            <a:ext cx="210469" cy="264556"/>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10469" cy="264556"/>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22A71D61-6A6B-054F-AAE8-A8A85C8249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489" y="264558"/>
            <a:ext cx="4059746" cy="470198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3690" y="4955787"/>
            <a:ext cx="7664415" cy="1679928"/>
          </a:xfrm>
        </p:spPr>
        <p:txBody>
          <a:bodyPr>
            <a:normAutofit/>
          </a:bodyPr>
          <a:lstStyle>
            <a:lvl1pPr>
              <a:defRPr sz="3527"/>
            </a:lvl1pPr>
          </a:lstStyle>
          <a:p>
            <a:r>
              <a:rPr lang="fr-FR" smtClean="0"/>
              <a:t>Modifiez le style du titre</a:t>
            </a:r>
            <a:endParaRPr lang="en-US" dirty="0"/>
          </a:p>
        </p:txBody>
      </p:sp>
      <p:sp>
        <p:nvSpPr>
          <p:cNvPr id="3" name="Text Placeholder 2"/>
          <p:cNvSpPr>
            <a:spLocks noGrp="1"/>
          </p:cNvSpPr>
          <p:nvPr>
            <p:ph type="body" idx="1"/>
          </p:nvPr>
        </p:nvSpPr>
        <p:spPr>
          <a:xfrm>
            <a:off x="890986" y="587975"/>
            <a:ext cx="4346023" cy="671971"/>
          </a:xfrm>
        </p:spPr>
        <p:txBody>
          <a:bodyPr anchor="b">
            <a:noAutofit/>
          </a:bodyPr>
          <a:lstStyle>
            <a:lvl1pPr marL="0" indent="0">
              <a:buNone/>
              <a:defRPr sz="2646" b="0" cap="all">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smtClean="0"/>
              <a:t>Modifier les styles du texte du masque</a:t>
            </a:r>
          </a:p>
        </p:txBody>
      </p:sp>
      <p:sp>
        <p:nvSpPr>
          <p:cNvPr id="4" name="Content Placeholder 3"/>
          <p:cNvSpPr>
            <a:spLocks noGrp="1"/>
          </p:cNvSpPr>
          <p:nvPr>
            <p:ph sz="half" idx="2"/>
          </p:nvPr>
        </p:nvSpPr>
        <p:spPr>
          <a:xfrm>
            <a:off x="623688" y="1259946"/>
            <a:ext cx="4613320" cy="3481184"/>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76830" y="624724"/>
            <a:ext cx="4401195" cy="635222"/>
          </a:xfrm>
        </p:spPr>
        <p:txBody>
          <a:bodyPr anchor="b">
            <a:noAutofit/>
          </a:bodyPr>
          <a:lstStyle>
            <a:lvl1pPr marL="0" indent="0">
              <a:buNone/>
              <a:defRPr sz="2646" b="0" cap="all">
                <a:solidFill>
                  <a:schemeClr val="tx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smtClean="0"/>
              <a:t>Modifier les styles du texte du masque</a:t>
            </a:r>
          </a:p>
        </p:txBody>
      </p:sp>
      <p:sp>
        <p:nvSpPr>
          <p:cNvPr id="6" name="Content Placeholder 5"/>
          <p:cNvSpPr>
            <a:spLocks noGrp="1"/>
          </p:cNvSpPr>
          <p:nvPr>
            <p:ph sz="quarter" idx="4"/>
          </p:nvPr>
        </p:nvSpPr>
        <p:spPr>
          <a:xfrm>
            <a:off x="5451565" y="1259946"/>
            <a:ext cx="4626460" cy="3471851"/>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lgn="r"/>
            <a:r>
              <a:rPr lang="fr-FR" cap="all" smtClean="0"/>
              <a:t>13/04/2022</a:t>
            </a:r>
            <a:endParaRPr lang="fr-FR" cap="all" dirty="0"/>
          </a:p>
        </p:txBody>
      </p:sp>
      <p:sp>
        <p:nvSpPr>
          <p:cNvPr id="8" name="Footer Placeholder 7"/>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9" name="Slide Number Placeholder 8"/>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716236824"/>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23690" y="4955787"/>
            <a:ext cx="7664415" cy="1679928"/>
          </a:xfrm>
        </p:spPr>
        <p:txBody>
          <a:bodyPr>
            <a:normAutofit/>
          </a:bodyPr>
          <a:lstStyle>
            <a:lvl1pPr>
              <a:defRPr sz="3527"/>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lgn="r"/>
            <a:r>
              <a:rPr lang="fr-FR" cap="all" smtClean="0"/>
              <a:t>13/04/2022</a:t>
            </a:r>
            <a:endParaRPr lang="fr-FR" cap="all" dirty="0"/>
          </a:p>
        </p:txBody>
      </p:sp>
      <p:sp>
        <p:nvSpPr>
          <p:cNvPr id="4" name="Footer Placeholder 3"/>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5" name="Slide Number Placeholder 4"/>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6414644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r>
              <a:rPr lang="fr-FR" cap="all" smtClean="0"/>
              <a:t>13/04/2022</a:t>
            </a:r>
            <a:endParaRPr lang="fr-FR" cap="all" dirty="0"/>
          </a:p>
        </p:txBody>
      </p:sp>
      <p:sp>
        <p:nvSpPr>
          <p:cNvPr id="3" name="Footer Placeholder 2"/>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4" name="Slide Number Placeholder 3"/>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725618021"/>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335889" y="587975"/>
            <a:ext cx="3742135" cy="1679928"/>
          </a:xfrm>
        </p:spPr>
        <p:txBody>
          <a:bodyPr anchor="b">
            <a:normAutofit/>
          </a:bodyPr>
          <a:lstStyle>
            <a:lvl1pPr algn="l">
              <a:defRPr sz="2205" b="0"/>
            </a:lvl1pPr>
          </a:lstStyle>
          <a:p>
            <a:r>
              <a:rPr lang="fr-FR" smtClean="0"/>
              <a:t>Modifiez le style du titre</a:t>
            </a:r>
            <a:endParaRPr lang="en-US" dirty="0"/>
          </a:p>
        </p:txBody>
      </p:sp>
      <p:sp>
        <p:nvSpPr>
          <p:cNvPr id="3" name="Content Placeholder 2"/>
          <p:cNvSpPr>
            <a:spLocks noGrp="1"/>
          </p:cNvSpPr>
          <p:nvPr>
            <p:ph idx="1"/>
          </p:nvPr>
        </p:nvSpPr>
        <p:spPr>
          <a:xfrm>
            <a:off x="623689" y="587975"/>
            <a:ext cx="5190107" cy="6047740"/>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335889" y="2435898"/>
            <a:ext cx="3742135" cy="2305235"/>
          </a:xfrm>
        </p:spPr>
        <p:txBody>
          <a:bodyPr anchor="t">
            <a:normAutofit/>
          </a:bodyPr>
          <a:lstStyle>
            <a:lvl1pPr marL="0" indent="0">
              <a:buNone/>
              <a:defRPr sz="176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algn="r"/>
            <a:r>
              <a:rPr lang="fr-FR" cap="all" smtClean="0"/>
              <a:t>13/04/2022</a:t>
            </a:r>
            <a:endParaRPr lang="fr-FR" cap="all" dirty="0"/>
          </a:p>
        </p:txBody>
      </p:sp>
      <p:sp>
        <p:nvSpPr>
          <p:cNvPr id="6" name="Footer Placeholder 5"/>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7" name="Slide Number Placeholder 6"/>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749236623"/>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56808" y="1595931"/>
            <a:ext cx="4166414" cy="1259946"/>
          </a:xfrm>
        </p:spPr>
        <p:txBody>
          <a:bodyPr anchor="b">
            <a:normAutofit/>
          </a:bodyPr>
          <a:lstStyle>
            <a:lvl1pPr algn="l">
              <a:defRPr sz="2646" b="0"/>
            </a:lvl1pPr>
          </a:lstStyle>
          <a:p>
            <a:r>
              <a:rPr lang="fr-FR" smtClean="0"/>
              <a:t>Modifiez le style du titre</a:t>
            </a:r>
            <a:endParaRPr lang="en-US" dirty="0"/>
          </a:p>
        </p:txBody>
      </p:sp>
      <p:sp>
        <p:nvSpPr>
          <p:cNvPr id="17" name="Picture Placeholder 2"/>
          <p:cNvSpPr>
            <a:spLocks noGrp="1" noChangeAspect="1"/>
          </p:cNvSpPr>
          <p:nvPr>
            <p:ph type="pic" idx="13"/>
          </p:nvPr>
        </p:nvSpPr>
        <p:spPr>
          <a:xfrm>
            <a:off x="890985" y="1007956"/>
            <a:ext cx="3836347" cy="5291773"/>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5257074" y="3023870"/>
            <a:ext cx="4167542" cy="2295901"/>
          </a:xfrm>
        </p:spPr>
        <p:txBody>
          <a:bodyPr anchor="t">
            <a:normAutofit/>
          </a:bodyPr>
          <a:lstStyle>
            <a:lvl1pPr marL="0" indent="0">
              <a:buNone/>
              <a:defRPr sz="198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algn="r"/>
            <a:r>
              <a:rPr lang="fr-FR" cap="all" smtClean="0"/>
              <a:t>13/04/2022</a:t>
            </a:r>
            <a:endParaRPr lang="fr-FR" cap="all" dirty="0"/>
          </a:p>
        </p:txBody>
      </p:sp>
      <p:sp>
        <p:nvSpPr>
          <p:cNvPr id="6" name="Footer Placeholder 5"/>
          <p:cNvSpPr>
            <a:spLocks noGrp="1"/>
          </p:cNvSpPr>
          <p:nvPr>
            <p:ph type="ftr" sz="quarter" idx="11"/>
          </p:nvPr>
        </p:nvSpPr>
        <p:spPr>
          <a:xfrm>
            <a:off x="623689" y="6803708"/>
            <a:ext cx="6795480" cy="402483"/>
          </a:xfrm>
        </p:spPr>
        <p:txBody>
          <a:bodyPr/>
          <a:lstStyle/>
          <a:p>
            <a:r>
              <a:rPr lang="fr-FR" smtClean="0"/>
              <a:t>Direction régionale de l'alimentation, de l'agriculture et de la forêt Occitanie</a:t>
            </a:r>
            <a:endParaRPr lang="fr-FR" dirty="0"/>
          </a:p>
        </p:txBody>
      </p:sp>
      <p:sp>
        <p:nvSpPr>
          <p:cNvPr id="7" name="Slide Number Placeholder 6"/>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794603301"/>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3690" y="4955787"/>
            <a:ext cx="7664415" cy="1679928"/>
          </a:xfrm>
        </p:spPr>
        <p:txBody>
          <a:bodyPr/>
          <a:lstStyle/>
          <a:p>
            <a:r>
              <a:rPr lang="fr-FR" smtClean="0"/>
              <a:t>Modifiez le style du titre</a:t>
            </a:r>
            <a:endParaRPr lang="en-US" dirty="0"/>
          </a:p>
        </p:txBody>
      </p:sp>
      <p:sp>
        <p:nvSpPr>
          <p:cNvPr id="6" name="Picture Placeholder 2"/>
          <p:cNvSpPr>
            <a:spLocks noGrp="1" noChangeAspect="1"/>
          </p:cNvSpPr>
          <p:nvPr>
            <p:ph type="pic" idx="13"/>
          </p:nvPr>
        </p:nvSpPr>
        <p:spPr>
          <a:xfrm>
            <a:off x="623689" y="587975"/>
            <a:ext cx="9444435" cy="3443852"/>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fr-FR" smtClean="0"/>
              <a:t>Cliquez sur l'icône pour ajouter une image</a:t>
            </a:r>
            <a:endParaRPr lang="en-US" dirty="0"/>
          </a:p>
        </p:txBody>
      </p:sp>
      <p:sp>
        <p:nvSpPr>
          <p:cNvPr id="9" name="Text Placeholder 9"/>
          <p:cNvSpPr>
            <a:spLocks noGrp="1"/>
          </p:cNvSpPr>
          <p:nvPr>
            <p:ph type="body" sz="quarter" idx="14"/>
          </p:nvPr>
        </p:nvSpPr>
        <p:spPr>
          <a:xfrm>
            <a:off x="890987" y="4237152"/>
            <a:ext cx="8513850" cy="503978"/>
          </a:xfrm>
        </p:spPr>
        <p:txBody>
          <a:bodyPr anchor="t">
            <a:normAutofit/>
          </a:bodyPr>
          <a:lstStyle>
            <a:lvl1pPr marL="0" indent="0">
              <a:buFontTx/>
              <a:buNone/>
              <a:defRPr sz="1764"/>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smtClean="0"/>
              <a:t>Modifier les styles du texte du masque</a:t>
            </a:r>
          </a:p>
        </p:txBody>
      </p:sp>
      <p:sp>
        <p:nvSpPr>
          <p:cNvPr id="3" name="Date Placeholder 2"/>
          <p:cNvSpPr>
            <a:spLocks noGrp="1"/>
          </p:cNvSpPr>
          <p:nvPr>
            <p:ph type="dt" sz="half" idx="10"/>
          </p:nvPr>
        </p:nvSpPr>
        <p:spPr/>
        <p:txBody>
          <a:bodyPr/>
          <a:lstStyle/>
          <a:p>
            <a:pPr algn="r"/>
            <a:r>
              <a:rPr lang="fr-FR" cap="all" smtClean="0"/>
              <a:t>13/04/2022</a:t>
            </a:r>
            <a:endParaRPr lang="fr-FR" cap="all" dirty="0"/>
          </a:p>
        </p:txBody>
      </p:sp>
      <p:sp>
        <p:nvSpPr>
          <p:cNvPr id="4" name="Footer Placeholder 3"/>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5" name="Slide Number Placeholder 4"/>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536418602"/>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23689" y="587975"/>
            <a:ext cx="9444435" cy="3191863"/>
          </a:xfrm>
        </p:spPr>
        <p:txBody>
          <a:bodyPr anchor="ctr">
            <a:normAutofit/>
          </a:bodyPr>
          <a:lstStyle>
            <a:lvl1pPr algn="l">
              <a:defRPr sz="3086" b="0" cap="all"/>
            </a:lvl1pPr>
          </a:lstStyle>
          <a:p>
            <a:r>
              <a:rPr lang="fr-FR" smtClean="0"/>
              <a:t>Modifiez le style du titre</a:t>
            </a:r>
            <a:endParaRPr lang="en-US" dirty="0"/>
          </a:p>
        </p:txBody>
      </p:sp>
      <p:sp>
        <p:nvSpPr>
          <p:cNvPr id="3" name="Text Placeholder 2"/>
          <p:cNvSpPr>
            <a:spLocks noGrp="1"/>
          </p:cNvSpPr>
          <p:nvPr>
            <p:ph type="body" idx="1"/>
          </p:nvPr>
        </p:nvSpPr>
        <p:spPr>
          <a:xfrm>
            <a:off x="623689" y="4535805"/>
            <a:ext cx="7464102" cy="2099910"/>
          </a:xfrm>
        </p:spPr>
        <p:txBody>
          <a:bodyPr anchor="ctr">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algn="r"/>
            <a:r>
              <a:rPr lang="fr-FR" cap="all" smtClean="0"/>
              <a:t>13/04/2022</a:t>
            </a:r>
            <a:endParaRPr lang="fr-FR" cap="all" dirty="0"/>
          </a:p>
        </p:txBody>
      </p:sp>
      <p:sp>
        <p:nvSpPr>
          <p:cNvPr id="5" name="Footer Placeholder 4"/>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6" name="Slide Number Placeholder 5"/>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457324431"/>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01227" y="587975"/>
            <a:ext cx="8020949" cy="3191863"/>
          </a:xfrm>
        </p:spPr>
        <p:txBody>
          <a:bodyPr anchor="ctr">
            <a:normAutofit/>
          </a:bodyPr>
          <a:lstStyle>
            <a:lvl1pPr algn="l">
              <a:defRPr sz="3086"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247379" y="3779838"/>
            <a:ext cx="7486218" cy="531977"/>
          </a:xfrm>
        </p:spPr>
        <p:txBody>
          <a:bodyPr anchor="ctr"/>
          <a:lstStyle>
            <a:lvl1pPr marL="0" indent="0">
              <a:buFontTx/>
              <a:buNone/>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23690" y="4741133"/>
            <a:ext cx="7462709" cy="1894582"/>
          </a:xfrm>
        </p:spPr>
        <p:txBody>
          <a:bodyPr anchor="ctr">
            <a:normAutofit/>
          </a:bodyPr>
          <a:lstStyle>
            <a:lvl1pPr marL="0" indent="0" algn="l">
              <a:buNone/>
              <a:defRPr sz="2205">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algn="r"/>
            <a:r>
              <a:rPr lang="fr-FR" cap="all" smtClean="0"/>
              <a:t>13/04/2022</a:t>
            </a:r>
            <a:endParaRPr lang="fr-FR" cap="all" dirty="0"/>
          </a:p>
        </p:txBody>
      </p:sp>
      <p:sp>
        <p:nvSpPr>
          <p:cNvPr id="5" name="Footer Placeholder 4"/>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6" name="Slide Number Placeholder 5"/>
          <p:cNvSpPr>
            <a:spLocks noGrp="1"/>
          </p:cNvSpPr>
          <p:nvPr>
            <p:ph type="sldNum" sz="quarter" idx="12"/>
          </p:nvPr>
        </p:nvSpPr>
        <p:spPr/>
        <p:txBody>
          <a:bodyPr/>
          <a:lstStyle/>
          <a:p>
            <a:fld id="{733122C9-A0B9-462F-8757-0847AD287B63}" type="slidenum">
              <a:rPr lang="fr-FR" smtClean="0"/>
              <a:pPr/>
              <a:t>‹N°›</a:t>
            </a:fld>
            <a:endParaRPr lang="fr-FR" dirty="0"/>
          </a:p>
        </p:txBody>
      </p:sp>
      <p:sp>
        <p:nvSpPr>
          <p:cNvPr id="14" name="TextBox 13"/>
          <p:cNvSpPr txBox="1"/>
          <p:nvPr/>
        </p:nvSpPr>
        <p:spPr>
          <a:xfrm>
            <a:off x="267296" y="783331"/>
            <a:ext cx="534730" cy="644607"/>
          </a:xfrm>
          <a:prstGeom prst="rect">
            <a:avLst/>
          </a:prstGeom>
        </p:spPr>
        <p:txBody>
          <a:bodyPr vert="horz" lIns="100796" tIns="50398" rIns="100796" bIns="50398" rtlCol="0" anchor="ctr">
            <a:noAutofit/>
          </a:bodyPr>
          <a:lstStyle/>
          <a:p>
            <a:pPr lvl="0"/>
            <a:r>
              <a:rPr lang="en-US" sz="8818" dirty="0">
                <a:solidFill>
                  <a:schemeClr val="tx1"/>
                </a:solidFill>
                <a:effectLst/>
              </a:rPr>
              <a:t>“</a:t>
            </a:r>
          </a:p>
        </p:txBody>
      </p:sp>
      <p:sp>
        <p:nvSpPr>
          <p:cNvPr id="15" name="TextBox 14"/>
          <p:cNvSpPr txBox="1"/>
          <p:nvPr/>
        </p:nvSpPr>
        <p:spPr>
          <a:xfrm>
            <a:off x="8998943" y="3051870"/>
            <a:ext cx="534730" cy="644607"/>
          </a:xfrm>
          <a:prstGeom prst="rect">
            <a:avLst/>
          </a:prstGeom>
        </p:spPr>
        <p:txBody>
          <a:bodyPr vert="horz" lIns="100796" tIns="50398" rIns="100796" bIns="50398" rtlCol="0" anchor="ctr">
            <a:noAutofit/>
          </a:bodyPr>
          <a:lstStyle/>
          <a:p>
            <a:pPr lvl="0" algn="r"/>
            <a:r>
              <a:rPr lang="en-US" sz="8818" dirty="0">
                <a:solidFill>
                  <a:schemeClr val="tx1"/>
                </a:solidFill>
                <a:effectLst/>
              </a:rPr>
              <a:t>”</a:t>
            </a:r>
          </a:p>
        </p:txBody>
      </p:sp>
    </p:spTree>
    <p:extLst>
      <p:ext uri="{BB962C8B-B14F-4D97-AF65-F5344CB8AC3E}">
        <p14:creationId xmlns:p14="http://schemas.microsoft.com/office/powerpoint/2010/main" val="2896556776"/>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23690" y="3779838"/>
            <a:ext cx="7462709" cy="1871069"/>
          </a:xfrm>
        </p:spPr>
        <p:txBody>
          <a:bodyPr anchor="b">
            <a:normAutofit/>
          </a:bodyPr>
          <a:lstStyle>
            <a:lvl1pPr algn="l">
              <a:defRPr sz="3086" b="0" cap="all"/>
            </a:lvl1pPr>
          </a:lstStyle>
          <a:p>
            <a:r>
              <a:rPr lang="fr-FR" smtClean="0"/>
              <a:t>Modifiez le style du titre</a:t>
            </a:r>
            <a:endParaRPr lang="en-US" dirty="0"/>
          </a:p>
        </p:txBody>
      </p:sp>
      <p:sp>
        <p:nvSpPr>
          <p:cNvPr id="3" name="Text Placeholder 2"/>
          <p:cNvSpPr>
            <a:spLocks noGrp="1"/>
          </p:cNvSpPr>
          <p:nvPr>
            <p:ph type="body" idx="1"/>
          </p:nvPr>
        </p:nvSpPr>
        <p:spPr>
          <a:xfrm>
            <a:off x="623689" y="5658160"/>
            <a:ext cx="7464102" cy="977554"/>
          </a:xfrm>
        </p:spPr>
        <p:txBody>
          <a:bodyPr anchor="t">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algn="r"/>
            <a:r>
              <a:rPr lang="fr-FR" cap="all" smtClean="0"/>
              <a:t>13/04/2022</a:t>
            </a:r>
            <a:endParaRPr lang="fr-FR" cap="all" dirty="0"/>
          </a:p>
        </p:txBody>
      </p:sp>
      <p:sp>
        <p:nvSpPr>
          <p:cNvPr id="5" name="Footer Placeholder 4"/>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6" name="Slide Number Placeholder 5"/>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85223901"/>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001228" y="587975"/>
            <a:ext cx="8020948" cy="3191863"/>
          </a:xfrm>
        </p:spPr>
        <p:txBody>
          <a:bodyPr anchor="ctr">
            <a:normAutofit/>
          </a:bodyPr>
          <a:lstStyle>
            <a:lvl1pPr algn="l">
              <a:defRPr sz="3086"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623690" y="4283816"/>
            <a:ext cx="7462709" cy="1157283"/>
          </a:xfrm>
        </p:spPr>
        <p:txBody>
          <a:bodyPr vert="horz" lIns="91440" tIns="45720" rIns="91440" bIns="45720" rtlCol="0" anchor="b">
            <a:normAutofit/>
          </a:bodyPr>
          <a:lstStyle>
            <a:lvl1pPr>
              <a:buNone/>
              <a:defRPr lang="en-US" sz="2205" b="0" cap="all" dirty="0">
                <a:ln w="3175" cmpd="sng">
                  <a:noFill/>
                </a:ln>
                <a:solidFill>
                  <a:schemeClr val="tx1"/>
                </a:solidFill>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623689" y="5459766"/>
            <a:ext cx="7462708" cy="1175949"/>
          </a:xfrm>
        </p:spPr>
        <p:txBody>
          <a:bodyPr anchor="t">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algn="r"/>
            <a:r>
              <a:rPr lang="fr-FR" cap="all" smtClean="0"/>
              <a:t>13/04/2022</a:t>
            </a:r>
            <a:endParaRPr lang="fr-FR" cap="all" dirty="0"/>
          </a:p>
        </p:txBody>
      </p:sp>
      <p:sp>
        <p:nvSpPr>
          <p:cNvPr id="5" name="Footer Placeholder 4"/>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6" name="Slide Number Placeholder 5"/>
          <p:cNvSpPr>
            <a:spLocks noGrp="1"/>
          </p:cNvSpPr>
          <p:nvPr>
            <p:ph type="sldNum" sz="quarter" idx="12"/>
          </p:nvPr>
        </p:nvSpPr>
        <p:spPr/>
        <p:txBody>
          <a:bodyPr/>
          <a:lstStyle/>
          <a:p>
            <a:fld id="{733122C9-A0B9-462F-8757-0847AD287B63}" type="slidenum">
              <a:rPr lang="fr-FR" smtClean="0"/>
              <a:pPr/>
              <a:t>‹N°›</a:t>
            </a:fld>
            <a:endParaRPr lang="fr-FR" dirty="0"/>
          </a:p>
        </p:txBody>
      </p:sp>
      <p:sp>
        <p:nvSpPr>
          <p:cNvPr id="14" name="TextBox 13"/>
          <p:cNvSpPr txBox="1"/>
          <p:nvPr/>
        </p:nvSpPr>
        <p:spPr>
          <a:xfrm>
            <a:off x="267296" y="783331"/>
            <a:ext cx="534730" cy="644607"/>
          </a:xfrm>
          <a:prstGeom prst="rect">
            <a:avLst/>
          </a:prstGeom>
        </p:spPr>
        <p:txBody>
          <a:bodyPr vert="horz" lIns="100796" tIns="50398" rIns="100796" bIns="50398" rtlCol="0" anchor="ctr">
            <a:noAutofit/>
          </a:bodyPr>
          <a:lstStyle/>
          <a:p>
            <a:pPr lvl="0"/>
            <a:r>
              <a:rPr lang="en-US" sz="8818" dirty="0">
                <a:solidFill>
                  <a:schemeClr val="tx1"/>
                </a:solidFill>
                <a:effectLst/>
              </a:rPr>
              <a:t>“</a:t>
            </a:r>
          </a:p>
        </p:txBody>
      </p:sp>
      <p:sp>
        <p:nvSpPr>
          <p:cNvPr id="15" name="TextBox 14"/>
          <p:cNvSpPr txBox="1"/>
          <p:nvPr/>
        </p:nvSpPr>
        <p:spPr>
          <a:xfrm>
            <a:off x="8998943" y="3051870"/>
            <a:ext cx="534730" cy="644607"/>
          </a:xfrm>
          <a:prstGeom prst="rect">
            <a:avLst/>
          </a:prstGeom>
        </p:spPr>
        <p:txBody>
          <a:bodyPr vert="horz" lIns="100796" tIns="50398" rIns="100796" bIns="50398" rtlCol="0" anchor="ctr">
            <a:noAutofit/>
          </a:bodyPr>
          <a:lstStyle/>
          <a:p>
            <a:pPr lvl="0" algn="r"/>
            <a:r>
              <a:rPr lang="en-US" sz="8818" dirty="0">
                <a:solidFill>
                  <a:schemeClr val="tx1"/>
                </a:solidFill>
                <a:effectLst/>
              </a:rPr>
              <a:t>”</a:t>
            </a:r>
          </a:p>
        </p:txBody>
      </p:sp>
    </p:spTree>
    <p:extLst>
      <p:ext uri="{BB962C8B-B14F-4D97-AF65-F5344CB8AC3E}">
        <p14:creationId xmlns:p14="http://schemas.microsoft.com/office/powerpoint/2010/main" val="113199562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210469" cy="264556"/>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smtClean="0"/>
              <a:t>13/04/2022</a:t>
            </a:r>
            <a:endParaRPr lang="fr-FR" cap="all" dirty="0"/>
          </a:p>
        </p:txBody>
      </p:sp>
      <p:sp>
        <p:nvSpPr>
          <p:cNvPr id="3" name="Espace réservé du pied de page 2"/>
          <p:cNvSpPr>
            <a:spLocks noGrp="1"/>
          </p:cNvSpPr>
          <p:nvPr>
            <p:ph type="ftr" sz="quarter" idx="11"/>
          </p:nvPr>
        </p:nvSpPr>
        <p:spPr bwMode="gray"/>
        <p:txBody>
          <a:bodyPr/>
          <a:lstStyle/>
          <a:p>
            <a:r>
              <a:rPr lang="fr-FR" smtClean="0"/>
              <a:t>Direction régionale de l'alimentation, de l'agriculture et de la forêt Occitanie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20938" y="3448108"/>
            <a:ext cx="9849938" cy="3052971"/>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420938" y="7031887"/>
            <a:ext cx="9849938"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0DBFEE88-8871-4A4E-B8D6-E1541C01D8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095" y="264556"/>
            <a:ext cx="2015661" cy="2334529"/>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23689" y="587975"/>
            <a:ext cx="8799533" cy="3191863"/>
          </a:xfrm>
        </p:spPr>
        <p:txBody>
          <a:bodyPr vert="horz" lIns="91440" tIns="45720" rIns="91440" bIns="45720" rtlCol="0" anchor="ctr">
            <a:normAutofit/>
          </a:bodyPr>
          <a:lstStyle>
            <a:lvl1pPr>
              <a:defRPr lang="en-US" sz="3086"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623690" y="4330481"/>
            <a:ext cx="7462709" cy="923960"/>
          </a:xfrm>
        </p:spPr>
        <p:txBody>
          <a:bodyPr vert="horz" lIns="91440" tIns="45720" rIns="91440" bIns="45720" rtlCol="0" anchor="b">
            <a:normAutofit/>
          </a:bodyPr>
          <a:lstStyle>
            <a:lvl1pPr>
              <a:buNone/>
              <a:defRPr lang="en-US" sz="2205" b="0" cap="all" dirty="0">
                <a:ln w="3175" cmpd="sng">
                  <a:noFill/>
                </a:ln>
                <a:solidFill>
                  <a:schemeClr val="tx1"/>
                </a:solidFill>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623689" y="5254443"/>
            <a:ext cx="7462708" cy="1381272"/>
          </a:xfrm>
        </p:spPr>
        <p:txBody>
          <a:bodyPr anchor="t">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algn="r"/>
            <a:r>
              <a:rPr lang="fr-FR" cap="all" smtClean="0"/>
              <a:t>13/04/2022</a:t>
            </a:r>
            <a:endParaRPr lang="fr-FR" cap="all" dirty="0"/>
          </a:p>
        </p:txBody>
      </p:sp>
      <p:sp>
        <p:nvSpPr>
          <p:cNvPr id="5" name="Footer Placeholder 4"/>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6" name="Slide Number Placeholder 5"/>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30066505"/>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623690" y="4955787"/>
            <a:ext cx="7664415" cy="1679928"/>
          </a:xfrm>
        </p:spPr>
        <p:txBody>
          <a:bodyPr>
            <a:normAutofit/>
          </a:bodyPr>
          <a:lstStyle>
            <a:lvl1pPr algn="l">
              <a:defRPr sz="3086"/>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623690" y="587976"/>
            <a:ext cx="7664415" cy="4153158"/>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lgn="r"/>
            <a:r>
              <a:rPr lang="fr-FR" cap="all" smtClean="0"/>
              <a:t>13/04/2022</a:t>
            </a:r>
            <a:endParaRPr lang="fr-FR" cap="all" dirty="0"/>
          </a:p>
        </p:txBody>
      </p:sp>
      <p:sp>
        <p:nvSpPr>
          <p:cNvPr id="5" name="Footer Placeholder 4"/>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6" name="Slide Number Placeholder 5"/>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115014180"/>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77907" y="587975"/>
            <a:ext cx="2390217" cy="4871791"/>
          </a:xfrm>
        </p:spPr>
        <p:txBody>
          <a:bodyPr vert="eaVert">
            <a:normAutofit/>
          </a:bodyPr>
          <a:lstStyle>
            <a:lvl1pPr>
              <a:defRPr sz="3086"/>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623689" y="587975"/>
            <a:ext cx="6840249" cy="604774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lgn="r"/>
            <a:r>
              <a:rPr lang="fr-FR" cap="all" smtClean="0"/>
              <a:t>13/04/2022</a:t>
            </a:r>
            <a:endParaRPr lang="fr-FR" cap="all" dirty="0"/>
          </a:p>
        </p:txBody>
      </p:sp>
      <p:sp>
        <p:nvSpPr>
          <p:cNvPr id="5" name="Footer Placeholder 4"/>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6" name="Slide Number Placeholder 5"/>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589439279"/>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84678"/>
            <a:ext cx="10691813" cy="647632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420936" y="1084678"/>
            <a:ext cx="9849938" cy="594720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13/04/2022</a:t>
            </a:r>
            <a:endParaRPr lang="fr-FR" cap="all" dirty="0"/>
          </a:p>
        </p:txBody>
      </p:sp>
      <p:sp>
        <p:nvSpPr>
          <p:cNvPr id="4" name="Espace réservé du pied de page 3"/>
          <p:cNvSpPr>
            <a:spLocks noGrp="1"/>
          </p:cNvSpPr>
          <p:nvPr>
            <p:ph type="ftr" sz="quarter" idx="11"/>
          </p:nvPr>
        </p:nvSpPr>
        <p:spPr bwMode="gray"/>
        <p:txBody>
          <a:bodyPr/>
          <a:lstStyle/>
          <a:p>
            <a:r>
              <a:rPr lang="fr-FR" smtClean="0"/>
              <a:t>Direction régionale de l'alimentation, de l'agriculture et de la forêt Occitanie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88088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20936" y="1322778"/>
            <a:ext cx="9849938" cy="1058222"/>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13/04/2022</a:t>
            </a:r>
            <a:endParaRPr lang="fr-FR" cap="all" dirty="0"/>
          </a:p>
        </p:txBody>
      </p:sp>
      <p:sp>
        <p:nvSpPr>
          <p:cNvPr id="4" name="Espace réservé du pied de page 3"/>
          <p:cNvSpPr>
            <a:spLocks noGrp="1"/>
          </p:cNvSpPr>
          <p:nvPr>
            <p:ph type="ftr" sz="quarter" idx="11"/>
          </p:nvPr>
        </p:nvSpPr>
        <p:spPr bwMode="gray"/>
        <p:txBody>
          <a:bodyPr/>
          <a:lstStyle/>
          <a:p>
            <a:r>
              <a:rPr lang="fr-FR" smtClean="0"/>
              <a:t>Direction régionale de l'alimentation, de l'agriculture et de la forêt Occitanie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20936" y="2780726"/>
            <a:ext cx="2946563" cy="3719651"/>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872625" y="2783125"/>
            <a:ext cx="2946563" cy="3719651"/>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7324311" y="2783125"/>
            <a:ext cx="2946563" cy="3719651"/>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84678"/>
            <a:ext cx="10691813" cy="647632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420936" y="1084678"/>
            <a:ext cx="9849938" cy="594720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13/04/2022</a:t>
            </a:r>
            <a:endParaRPr lang="fr-FR" cap="all" dirty="0"/>
          </a:p>
        </p:txBody>
      </p:sp>
      <p:sp>
        <p:nvSpPr>
          <p:cNvPr id="4" name="Espace réservé du pied de page 3"/>
          <p:cNvSpPr>
            <a:spLocks noGrp="1"/>
          </p:cNvSpPr>
          <p:nvPr>
            <p:ph type="ftr" sz="quarter" idx="11"/>
          </p:nvPr>
        </p:nvSpPr>
        <p:spPr bwMode="gray"/>
        <p:txBody>
          <a:bodyPr/>
          <a:lstStyle/>
          <a:p>
            <a:r>
              <a:rPr lang="fr-FR" smtClean="0"/>
              <a:t>Direction régionale de l'alimentation, de l'agriculture et de la forêt Occitanie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20936" y="1322778"/>
            <a:ext cx="9849938" cy="1058222"/>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smtClean="0"/>
              <a:t>13/04/2022</a:t>
            </a:r>
            <a:endParaRPr lang="fr-FR" cap="all" dirty="0"/>
          </a:p>
        </p:txBody>
      </p:sp>
      <p:sp>
        <p:nvSpPr>
          <p:cNvPr id="4" name="Espace réservé du pied de page 3"/>
          <p:cNvSpPr>
            <a:spLocks noGrp="1"/>
          </p:cNvSpPr>
          <p:nvPr>
            <p:ph type="ftr" sz="quarter" idx="11"/>
          </p:nvPr>
        </p:nvSpPr>
        <p:spPr bwMode="gray"/>
        <p:txBody>
          <a:bodyPr/>
          <a:lstStyle/>
          <a:p>
            <a:r>
              <a:rPr lang="fr-FR" smtClean="0"/>
              <a:t>Direction régionale de l'alimentation, de l'agriculture et de la forêt Occitanie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872625" y="264556"/>
            <a:ext cx="6398250" cy="529111"/>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20936" y="2698467"/>
            <a:ext cx="2946563" cy="3783144"/>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872625" y="2698467"/>
            <a:ext cx="2946563" cy="3783144"/>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7324313" y="2698467"/>
            <a:ext cx="2946563" cy="3783144"/>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5068712" y="1289632"/>
            <a:ext cx="5629846" cy="550474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623690" y="587975"/>
            <a:ext cx="7196527" cy="3443853"/>
          </a:xfrm>
        </p:spPr>
        <p:txBody>
          <a:bodyPr anchor="b">
            <a:normAutofit/>
          </a:bodyPr>
          <a:lstStyle>
            <a:lvl1pPr algn="l">
              <a:defRPr sz="4850">
                <a:effectLst/>
              </a:defRPr>
            </a:lvl1pPr>
          </a:lstStyle>
          <a:p>
            <a:r>
              <a:rPr lang="fr-FR" smtClean="0"/>
              <a:t>Modifiez le style du titre</a:t>
            </a:r>
            <a:endParaRPr lang="en-US" dirty="0"/>
          </a:p>
        </p:txBody>
      </p:sp>
      <p:sp>
        <p:nvSpPr>
          <p:cNvPr id="3" name="Subtitle 2"/>
          <p:cNvSpPr>
            <a:spLocks noGrp="1"/>
          </p:cNvSpPr>
          <p:nvPr>
            <p:ph type="subTitle" idx="1"/>
          </p:nvPr>
        </p:nvSpPr>
        <p:spPr>
          <a:xfrm>
            <a:off x="623689" y="4237153"/>
            <a:ext cx="5792860" cy="2109242"/>
          </a:xfrm>
        </p:spPr>
        <p:txBody>
          <a:bodyPr anchor="t">
            <a:normAutofit/>
          </a:bodyPr>
          <a:lstStyle>
            <a:lvl1pPr marL="0" indent="0" algn="l">
              <a:buNone/>
              <a:defRPr sz="2205">
                <a:solidFill>
                  <a:schemeClr val="bg2">
                    <a:lumMod val="75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pPr algn="r"/>
            <a:r>
              <a:rPr lang="fr-FR" cap="all" smtClean="0"/>
              <a:t>13/04/2022</a:t>
            </a:r>
            <a:endParaRPr lang="fr-FR" cap="all" dirty="0"/>
          </a:p>
        </p:txBody>
      </p:sp>
      <p:sp>
        <p:nvSpPr>
          <p:cNvPr id="5" name="Footer Placeholder 4"/>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6" name="Slide Number Placeholder 5"/>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259812472"/>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23690" y="4955787"/>
            <a:ext cx="7664415" cy="1679928"/>
          </a:xfrm>
        </p:spPr>
        <p:txBody>
          <a:bodyPr/>
          <a:lstStyle/>
          <a:p>
            <a:r>
              <a:rPr lang="fr-FR" smtClean="0"/>
              <a:t>Modifiez le style du titre</a:t>
            </a:r>
            <a:endParaRPr lang="en-US" dirty="0"/>
          </a:p>
        </p:txBody>
      </p:sp>
      <p:sp>
        <p:nvSpPr>
          <p:cNvPr id="3" name="Content Placeholder 2"/>
          <p:cNvSpPr>
            <a:spLocks noGrp="1"/>
          </p:cNvSpPr>
          <p:nvPr>
            <p:ph idx="1"/>
          </p:nvPr>
        </p:nvSpPr>
        <p:spPr>
          <a:xfrm>
            <a:off x="623690" y="587975"/>
            <a:ext cx="7664415" cy="4153158"/>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lgn="r"/>
            <a:r>
              <a:rPr lang="fr-FR" cap="all" smtClean="0"/>
              <a:t>13/04/2022</a:t>
            </a:r>
            <a:endParaRPr lang="fr-FR" cap="all" dirty="0"/>
          </a:p>
        </p:txBody>
      </p:sp>
      <p:sp>
        <p:nvSpPr>
          <p:cNvPr id="5" name="Footer Placeholder 4"/>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6" name="Slide Number Placeholder 5"/>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67967459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689" y="2183905"/>
            <a:ext cx="7486219" cy="2557224"/>
          </a:xfrm>
        </p:spPr>
        <p:txBody>
          <a:bodyPr anchor="b">
            <a:normAutofit/>
          </a:bodyPr>
          <a:lstStyle>
            <a:lvl1pPr algn="l">
              <a:defRPr sz="3527" b="0" cap="all"/>
            </a:lvl1pPr>
          </a:lstStyle>
          <a:p>
            <a:r>
              <a:rPr lang="fr-FR" smtClean="0"/>
              <a:t>Modifiez le style du titre</a:t>
            </a:r>
            <a:endParaRPr lang="en-US" dirty="0"/>
          </a:p>
        </p:txBody>
      </p:sp>
      <p:sp>
        <p:nvSpPr>
          <p:cNvPr id="3" name="Text Placeholder 2"/>
          <p:cNvSpPr>
            <a:spLocks noGrp="1"/>
          </p:cNvSpPr>
          <p:nvPr>
            <p:ph type="body" idx="1"/>
          </p:nvPr>
        </p:nvSpPr>
        <p:spPr>
          <a:xfrm>
            <a:off x="623690" y="4946454"/>
            <a:ext cx="7486218" cy="1689261"/>
          </a:xfrm>
        </p:spPr>
        <p:txBody>
          <a:bodyPr anchor="t">
            <a:normAutofit/>
          </a:bodyPr>
          <a:lstStyle>
            <a:lvl1pPr marL="0" indent="0" algn="l">
              <a:buNone/>
              <a:defRPr sz="1984">
                <a:solidFill>
                  <a:schemeClr val="bg2">
                    <a:lumMod val="7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algn="r"/>
            <a:r>
              <a:rPr lang="fr-FR" cap="all" smtClean="0"/>
              <a:t>13/04/2022</a:t>
            </a:r>
            <a:endParaRPr lang="fr-FR" cap="all" dirty="0"/>
          </a:p>
        </p:txBody>
      </p:sp>
      <p:sp>
        <p:nvSpPr>
          <p:cNvPr id="5" name="Footer Placeholder 4"/>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6" name="Slide Number Placeholder 5"/>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52709407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23690" y="4955787"/>
            <a:ext cx="7664415" cy="1679928"/>
          </a:xfrm>
        </p:spPr>
        <p:txBody>
          <a:bodyPr>
            <a:normAutofit/>
          </a:bodyPr>
          <a:lstStyle>
            <a:lvl1pPr>
              <a:defRPr sz="3527"/>
            </a:lvl1pPr>
          </a:lstStyle>
          <a:p>
            <a:r>
              <a:rPr lang="fr-FR" smtClean="0"/>
              <a:t>Modifiez le style du titre</a:t>
            </a:r>
            <a:endParaRPr lang="en-US" dirty="0"/>
          </a:p>
        </p:txBody>
      </p:sp>
      <p:sp>
        <p:nvSpPr>
          <p:cNvPr id="11" name="Content Placeholder 3"/>
          <p:cNvSpPr>
            <a:spLocks noGrp="1"/>
          </p:cNvSpPr>
          <p:nvPr>
            <p:ph sz="half" idx="13"/>
          </p:nvPr>
        </p:nvSpPr>
        <p:spPr>
          <a:xfrm>
            <a:off x="623690" y="587975"/>
            <a:ext cx="4618581" cy="415315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2" name="Content Placeholder 5"/>
          <p:cNvSpPr>
            <a:spLocks noGrp="1"/>
          </p:cNvSpPr>
          <p:nvPr>
            <p:ph sz="quarter" idx="4"/>
          </p:nvPr>
        </p:nvSpPr>
        <p:spPr>
          <a:xfrm>
            <a:off x="5451564" y="587975"/>
            <a:ext cx="4616560" cy="4143822"/>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lgn="r"/>
            <a:r>
              <a:rPr lang="fr-FR" cap="all" smtClean="0"/>
              <a:t>13/04/2022</a:t>
            </a:r>
            <a:endParaRPr lang="fr-FR" cap="all" dirty="0"/>
          </a:p>
        </p:txBody>
      </p:sp>
      <p:sp>
        <p:nvSpPr>
          <p:cNvPr id="6" name="Footer Placeholder 5"/>
          <p:cNvSpPr>
            <a:spLocks noGrp="1"/>
          </p:cNvSpPr>
          <p:nvPr>
            <p:ph type="ftr" sz="quarter" idx="11"/>
          </p:nvPr>
        </p:nvSpPr>
        <p:spPr/>
        <p:txBody>
          <a:bodyPr/>
          <a:lstStyle/>
          <a:p>
            <a:r>
              <a:rPr lang="fr-FR" smtClean="0"/>
              <a:t>Direction régionale de l'alimentation, de l'agriculture et de la forêt Occitanie</a:t>
            </a:r>
            <a:endParaRPr lang="fr-FR" dirty="0"/>
          </a:p>
        </p:txBody>
      </p:sp>
      <p:sp>
        <p:nvSpPr>
          <p:cNvPr id="7" name="Slide Number Placeholder 6"/>
          <p:cNvSpPr>
            <a:spLocks noGrp="1"/>
          </p:cNvSpPr>
          <p:nvPr>
            <p:ph type="sldNum" sz="quarter" idx="12"/>
          </p:nvPr>
        </p:nvSpPr>
        <p:spPr/>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77416303"/>
      </p:ext>
    </p:extLst>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67000"/>
              </a:schemeClr>
            </a:gs>
            <a:gs pos="25000">
              <a:srgbClr val="92D050"/>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420936" y="1322778"/>
            <a:ext cx="9849938" cy="1058222"/>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420936" y="2698467"/>
            <a:ext cx="9849938" cy="3783144"/>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8902829" y="7030564"/>
            <a:ext cx="1368047" cy="529111"/>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smtClean="0"/>
              <a:t>13/04/2022</a:t>
            </a:r>
            <a:endParaRPr lang="fr-FR" cap="all" dirty="0"/>
          </a:p>
        </p:txBody>
      </p:sp>
      <p:sp>
        <p:nvSpPr>
          <p:cNvPr id="5" name="Espace réservé du pied de page 4"/>
          <p:cNvSpPr>
            <a:spLocks noGrp="1"/>
          </p:cNvSpPr>
          <p:nvPr>
            <p:ph type="ftr" sz="quarter" idx="3"/>
          </p:nvPr>
        </p:nvSpPr>
        <p:spPr bwMode="gray">
          <a:xfrm>
            <a:off x="420938" y="7030564"/>
            <a:ext cx="6903375" cy="529111"/>
          </a:xfrm>
          <a:prstGeom prst="rect">
            <a:avLst/>
          </a:prstGeom>
        </p:spPr>
        <p:txBody>
          <a:bodyPr vert="horz" lIns="0" tIns="0" rIns="0" bIns="0" rtlCol="0" anchor="ctr" anchorCtr="0">
            <a:noAutofit/>
          </a:bodyPr>
          <a:lstStyle>
            <a:lvl1pPr algn="l">
              <a:defRPr sz="750" b="1">
                <a:solidFill>
                  <a:schemeClr val="tx1"/>
                </a:solidFill>
              </a:defRPr>
            </a:lvl1pPr>
          </a:lstStyle>
          <a:p>
            <a:r>
              <a:rPr lang="fr-FR" smtClean="0"/>
              <a:t>Direction régionale de l'alimentation, de l'agriculture et de la forêt Occitanie</a:t>
            </a:r>
            <a:endParaRPr lang="fr-FR" dirty="0"/>
          </a:p>
        </p:txBody>
      </p:sp>
      <p:sp>
        <p:nvSpPr>
          <p:cNvPr id="6" name="Espace réservé du numéro de diapositive 5"/>
          <p:cNvSpPr>
            <a:spLocks noGrp="1"/>
          </p:cNvSpPr>
          <p:nvPr>
            <p:ph type="sldNum" sz="quarter" idx="4"/>
          </p:nvPr>
        </p:nvSpPr>
        <p:spPr bwMode="gray">
          <a:xfrm>
            <a:off x="7324313" y="7030564"/>
            <a:ext cx="1578516" cy="529111"/>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420938" y="7031887"/>
            <a:ext cx="9849938"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F176ADA7-ED94-2C4D-AEFD-A8F236FE5E1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8292" y="158735"/>
            <a:ext cx="709450" cy="821682"/>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7799826" y="4293150"/>
            <a:ext cx="2888632" cy="2930540"/>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23690" y="4955787"/>
            <a:ext cx="7664415" cy="1679928"/>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3690" y="587976"/>
            <a:ext cx="7664415" cy="4153158"/>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87970" y="6803711"/>
            <a:ext cx="1403666" cy="402483"/>
          </a:xfrm>
          <a:prstGeom prst="rect">
            <a:avLst/>
          </a:prstGeom>
        </p:spPr>
        <p:txBody>
          <a:bodyPr vert="horz" lIns="91440" tIns="45720" rIns="91440" bIns="45720" rtlCol="0" anchor="t"/>
          <a:lstStyle>
            <a:lvl1pPr algn="r">
              <a:defRPr sz="1102" b="0" i="0">
                <a:solidFill>
                  <a:schemeClr val="bg2">
                    <a:lumMod val="50000"/>
                  </a:schemeClr>
                </a:solidFill>
                <a:effectLst/>
                <a:latin typeface="+mn-lt"/>
              </a:defRPr>
            </a:lvl1pPr>
          </a:lstStyle>
          <a:p>
            <a:pPr algn="r"/>
            <a:r>
              <a:rPr lang="fr-FR" cap="all" smtClean="0"/>
              <a:t>13/04/2022</a:t>
            </a:r>
            <a:endParaRPr lang="fr-FR" cap="all" dirty="0"/>
          </a:p>
        </p:txBody>
      </p:sp>
      <p:sp>
        <p:nvSpPr>
          <p:cNvPr id="5" name="Footer Placeholder 4"/>
          <p:cNvSpPr>
            <a:spLocks noGrp="1"/>
          </p:cNvSpPr>
          <p:nvPr>
            <p:ph type="ftr" sz="quarter" idx="3"/>
          </p:nvPr>
        </p:nvSpPr>
        <p:spPr>
          <a:xfrm>
            <a:off x="623689" y="6803708"/>
            <a:ext cx="6795480" cy="402483"/>
          </a:xfrm>
          <a:prstGeom prst="rect">
            <a:avLst/>
          </a:prstGeom>
        </p:spPr>
        <p:txBody>
          <a:bodyPr vert="horz" lIns="91440" tIns="45720" rIns="91440" bIns="45720" rtlCol="0" anchor="t"/>
          <a:lstStyle>
            <a:lvl1pPr algn="l">
              <a:defRPr sz="1102" b="0" i="0">
                <a:solidFill>
                  <a:schemeClr val="bg2">
                    <a:lumMod val="50000"/>
                  </a:schemeClr>
                </a:solidFill>
                <a:effectLst/>
                <a:latin typeface="+mn-lt"/>
              </a:defRPr>
            </a:lvl1pPr>
          </a:lstStyle>
          <a:p>
            <a:r>
              <a:rPr lang="fr-FR" smtClean="0"/>
              <a:t>Direction régionale de l'alimentation, de l'agriculture et de la forêt Occitanie</a:t>
            </a:r>
            <a:endParaRPr lang="fr-FR" dirty="0"/>
          </a:p>
        </p:txBody>
      </p:sp>
      <p:sp>
        <p:nvSpPr>
          <p:cNvPr id="6" name="Slide Number Placeholder 5"/>
          <p:cNvSpPr>
            <a:spLocks noGrp="1"/>
          </p:cNvSpPr>
          <p:nvPr>
            <p:ph type="sldNum" sz="quarter" idx="4"/>
          </p:nvPr>
        </p:nvSpPr>
        <p:spPr>
          <a:xfrm>
            <a:off x="9090411" y="6149240"/>
            <a:ext cx="1001956" cy="738468"/>
          </a:xfrm>
          <a:prstGeom prst="rect">
            <a:avLst/>
          </a:prstGeom>
        </p:spPr>
        <p:txBody>
          <a:bodyPr vert="horz" lIns="91440" tIns="45720" rIns="91440" bIns="45720" rtlCol="0" anchor="b"/>
          <a:lstStyle>
            <a:lvl1pPr algn="r">
              <a:defRPr sz="3086" b="0" i="0">
                <a:solidFill>
                  <a:schemeClr val="bg2">
                    <a:lumMod val="50000"/>
                  </a:schemeClr>
                </a:solidFill>
                <a:effectLst/>
                <a:latin typeface="+mn-lt"/>
              </a:defRPr>
            </a:lvl1pPr>
          </a:lstStyle>
          <a:p>
            <a:fld id="{733122C9-A0B9-462F-8757-0847AD287B63}" type="slidenum">
              <a:rPr lang="fr-FR" smtClean="0"/>
              <a:pPr/>
              <a:t>‹N°›</a:t>
            </a:fld>
            <a:endParaRPr lang="fr-FR" dirty="0"/>
          </a:p>
        </p:txBody>
      </p:sp>
      <p:cxnSp>
        <p:nvCxnSpPr>
          <p:cNvPr id="13" name="Connecteur droit 12"/>
          <p:cNvCxnSpPr/>
          <p:nvPr userDrawn="1"/>
        </p:nvCxnSpPr>
        <p:spPr bwMode="gray">
          <a:xfrm>
            <a:off x="420938" y="7031887"/>
            <a:ext cx="9849938"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F176ADA7-ED94-2C4D-AEFD-A8F236FE5E1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78292" y="158735"/>
            <a:ext cx="709450" cy="821682"/>
          </a:xfrm>
          <a:prstGeom prst="rect">
            <a:avLst/>
          </a:prstGeom>
        </p:spPr>
      </p:pic>
    </p:spTree>
    <p:extLst>
      <p:ext uri="{BB962C8B-B14F-4D97-AF65-F5344CB8AC3E}">
        <p14:creationId xmlns:p14="http://schemas.microsoft.com/office/powerpoint/2010/main" val="3777170661"/>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Lst>
  <p:hf hdr="0"/>
  <p:txStyles>
    <p:titleStyle>
      <a:lvl1pPr algn="l" defTabSz="503972" rtl="0" eaLnBrk="1" latinLnBrk="0" hangingPunct="1">
        <a:spcBef>
          <a:spcPct val="0"/>
        </a:spcBef>
        <a:buNone/>
        <a:defRPr sz="3527"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4982" indent="-314982" algn="l" defTabSz="503972" rtl="0" eaLnBrk="1" latinLnBrk="0" hangingPunct="1">
        <a:spcBef>
          <a:spcPct val="20000"/>
        </a:spcBef>
        <a:spcAft>
          <a:spcPts val="661"/>
        </a:spcAft>
        <a:buClr>
          <a:schemeClr val="tx1"/>
        </a:buClr>
        <a:buSzPct val="80000"/>
        <a:buFont typeface="Wingdings 3" panose="05040102010807070707" pitchFamily="18" charset="2"/>
        <a:buChar char=""/>
        <a:defRPr sz="2205" kern="1200" cap="none">
          <a:solidFill>
            <a:schemeClr val="bg2">
              <a:lumMod val="75000"/>
            </a:schemeClr>
          </a:solidFill>
          <a:effectLst/>
          <a:latin typeface="+mn-lt"/>
          <a:ea typeface="+mn-ea"/>
          <a:cs typeface="+mn-cs"/>
        </a:defRPr>
      </a:lvl1pPr>
      <a:lvl2pPr marL="818954" indent="-314982" algn="l" defTabSz="503972" rtl="0" eaLnBrk="1" latinLnBrk="0" hangingPunct="1">
        <a:spcBef>
          <a:spcPct val="20000"/>
        </a:spcBef>
        <a:spcAft>
          <a:spcPts val="661"/>
        </a:spcAft>
        <a:buClr>
          <a:schemeClr val="tx1"/>
        </a:buClr>
        <a:buSzPct val="80000"/>
        <a:buFont typeface="Wingdings 3" panose="05040102010807070707" pitchFamily="18" charset="2"/>
        <a:buChar char=""/>
        <a:defRPr sz="1984" kern="1200" cap="none">
          <a:solidFill>
            <a:schemeClr val="bg2">
              <a:lumMod val="75000"/>
            </a:schemeClr>
          </a:solidFill>
          <a:effectLst/>
          <a:latin typeface="+mn-lt"/>
          <a:ea typeface="+mn-ea"/>
          <a:cs typeface="+mn-cs"/>
        </a:defRPr>
      </a:lvl2pPr>
      <a:lvl3pPr marL="1322925" indent="-314982" algn="l" defTabSz="503972" rtl="0" eaLnBrk="1" latinLnBrk="0" hangingPunct="1">
        <a:spcBef>
          <a:spcPct val="20000"/>
        </a:spcBef>
        <a:spcAft>
          <a:spcPts val="661"/>
        </a:spcAft>
        <a:buClr>
          <a:schemeClr val="tx1"/>
        </a:buClr>
        <a:buSzPct val="80000"/>
        <a:buFont typeface="Wingdings 3" panose="05040102010807070707" pitchFamily="18" charset="2"/>
        <a:buChar char=""/>
        <a:defRPr sz="1764" kern="1200" cap="none">
          <a:solidFill>
            <a:schemeClr val="bg2">
              <a:lumMod val="75000"/>
            </a:schemeClr>
          </a:solidFill>
          <a:effectLst/>
          <a:latin typeface="+mn-lt"/>
          <a:ea typeface="+mn-ea"/>
          <a:cs typeface="+mn-cs"/>
        </a:defRPr>
      </a:lvl3pPr>
      <a:lvl4pPr marL="1700904" indent="-188989"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4pPr>
      <a:lvl5pPr marL="2204876" indent="-188989"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5pPr>
      <a:lvl6pPr marL="2771844" indent="-251986"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6pPr>
      <a:lvl7pPr marL="3275815" indent="-251986"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7pPr>
      <a:lvl8pPr marL="3779787" indent="-251986"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8pPr>
      <a:lvl9pPr marL="4283758" indent="-251986" algn="l" defTabSz="503972" rtl="0" eaLnBrk="1" latinLnBrk="0" hangingPunct="1">
        <a:spcBef>
          <a:spcPct val="20000"/>
        </a:spcBef>
        <a:spcAft>
          <a:spcPts val="661"/>
        </a:spcAft>
        <a:buClr>
          <a:schemeClr val="tx1"/>
        </a:buClr>
        <a:buSzPct val="80000"/>
        <a:buFont typeface="Wingdings 3" panose="05040102010807070707" pitchFamily="18" charset="2"/>
        <a:buChar char=""/>
        <a:defRPr sz="1543" kern="1200" cap="none">
          <a:solidFill>
            <a:schemeClr val="bg2">
              <a:lumMod val="75000"/>
            </a:schemeClr>
          </a:solidFill>
          <a:effectLst/>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accent1">
                <a:lumMod val="75000"/>
                <a:lumOff val="25000"/>
              </a:schemeClr>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7" name="Rectangle 6"/>
          <p:cNvSpPr/>
          <p:nvPr/>
        </p:nvSpPr>
        <p:spPr>
          <a:xfrm>
            <a:off x="7015306" y="-16060"/>
            <a:ext cx="3600000" cy="755967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50800" dir="5400000" algn="ctr" rotWithShape="0">
              <a:schemeClr val="accent1">
                <a:lumMod val="50000"/>
                <a:lumOff val="50000"/>
                <a:alpha val="9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559863" y="8030"/>
            <a:ext cx="3600000" cy="75596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9" name="Rectangle 8"/>
          <p:cNvSpPr/>
          <p:nvPr/>
        </p:nvSpPr>
        <p:spPr>
          <a:xfrm>
            <a:off x="102292" y="-16060"/>
            <a:ext cx="3492000" cy="75436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7178314" y="2555701"/>
            <a:ext cx="2880320" cy="1015663"/>
          </a:xfrm>
          <a:prstGeom prst="rect">
            <a:avLst/>
          </a:prstGeom>
          <a:noFill/>
        </p:spPr>
        <p:txBody>
          <a:bodyPr wrap="square" rtlCol="0">
            <a:spAutoFit/>
          </a:bodyPr>
          <a:lstStyle/>
          <a:p>
            <a:r>
              <a:rPr lang="fr-FR" sz="1200" dirty="0" smtClean="0">
                <a:solidFill>
                  <a:schemeClr val="bg1"/>
                </a:solidFill>
                <a:latin typeface="Bauhaus 93" panose="04030905020B02020C02" pitchFamily="82" charset="0"/>
              </a:rPr>
              <a:t>Gouvernance</a:t>
            </a:r>
          </a:p>
          <a:p>
            <a:r>
              <a:rPr lang="fr-FR" sz="1200" dirty="0" smtClean="0">
                <a:solidFill>
                  <a:schemeClr val="bg1"/>
                </a:solidFill>
              </a:rPr>
              <a:t>Un comité de pilotage valide les orientations du programme et choisit les actions prioritaires à mener et leur calendrier.</a:t>
            </a:r>
            <a:endParaRPr lang="fr-FR" sz="1200" dirty="0">
              <a:solidFill>
                <a:schemeClr val="bg1"/>
              </a:solidFill>
            </a:endParaRPr>
          </a:p>
        </p:txBody>
      </p:sp>
      <p:sp>
        <p:nvSpPr>
          <p:cNvPr id="3" name="ZoneTexte 2"/>
          <p:cNvSpPr txBox="1"/>
          <p:nvPr/>
        </p:nvSpPr>
        <p:spPr>
          <a:xfrm>
            <a:off x="7153882" y="3696146"/>
            <a:ext cx="2448272" cy="276999"/>
          </a:xfrm>
          <a:prstGeom prst="rect">
            <a:avLst/>
          </a:prstGeom>
          <a:noFill/>
        </p:spPr>
        <p:txBody>
          <a:bodyPr wrap="square" rtlCol="0">
            <a:spAutoFit/>
          </a:bodyPr>
          <a:lstStyle/>
          <a:p>
            <a:r>
              <a:rPr lang="fr-FR" sz="1200" dirty="0" smtClean="0">
                <a:solidFill>
                  <a:schemeClr val="bg1"/>
                </a:solidFill>
                <a:latin typeface="Bauhaus 93" panose="04030905020B02020C02" pitchFamily="82" charset="0"/>
              </a:rPr>
              <a:t>Pourquoi l’alimentation ?</a:t>
            </a:r>
            <a:endParaRPr lang="fr-FR" sz="1200" dirty="0">
              <a:solidFill>
                <a:schemeClr val="bg1"/>
              </a:solidFill>
              <a:latin typeface="Bauhaus 93" panose="04030905020B02020C02" pitchFamily="82" charset="0"/>
            </a:endParaRPr>
          </a:p>
        </p:txBody>
      </p:sp>
      <p:sp>
        <p:nvSpPr>
          <p:cNvPr id="4" name="ZoneTexte 3"/>
          <p:cNvSpPr txBox="1"/>
          <p:nvPr/>
        </p:nvSpPr>
        <p:spPr>
          <a:xfrm>
            <a:off x="3641092" y="258608"/>
            <a:ext cx="2808312" cy="2123658"/>
          </a:xfrm>
          <a:prstGeom prst="rect">
            <a:avLst/>
          </a:prstGeom>
          <a:noFill/>
        </p:spPr>
        <p:txBody>
          <a:bodyPr wrap="square" rtlCol="0">
            <a:spAutoFit/>
          </a:bodyPr>
          <a:lstStyle/>
          <a:p>
            <a:r>
              <a:rPr lang="fr-FR" sz="1200" dirty="0">
                <a:solidFill>
                  <a:schemeClr val="bg1"/>
                </a:solidFill>
                <a:latin typeface="Bauhaus 93" panose="04030905020B02020C02" pitchFamily="82" charset="0"/>
              </a:rPr>
              <a:t>L</a:t>
            </a:r>
            <a:r>
              <a:rPr lang="fr-FR" sz="1200" dirty="0" smtClean="0">
                <a:solidFill>
                  <a:schemeClr val="bg1"/>
                </a:solidFill>
                <a:latin typeface="Bauhaus 93" panose="04030905020B02020C02" pitchFamily="82" charset="0"/>
              </a:rPr>
              <a:t>es réseaux </a:t>
            </a:r>
            <a:r>
              <a:rPr lang="fr-FR" sz="1200" dirty="0" smtClean="0">
                <a:solidFill>
                  <a:schemeClr val="bg1"/>
                </a:solidFill>
              </a:rPr>
              <a:t>:</a:t>
            </a:r>
          </a:p>
          <a:p>
            <a:endParaRPr lang="fr-FR" sz="1200" dirty="0" smtClean="0">
              <a:solidFill>
                <a:schemeClr val="bg1"/>
              </a:solidFill>
            </a:endParaRPr>
          </a:p>
          <a:p>
            <a:r>
              <a:rPr lang="fr-FR" sz="1200" dirty="0" smtClean="0">
                <a:solidFill>
                  <a:schemeClr val="bg1"/>
                </a:solidFill>
              </a:rPr>
              <a:t>* réseau des établissements    </a:t>
            </a:r>
            <a:r>
              <a:rPr lang="fr-FR" sz="1200" dirty="0">
                <a:solidFill>
                  <a:schemeClr val="bg1"/>
                </a:solidFill>
              </a:rPr>
              <a:t> </a:t>
            </a:r>
            <a:r>
              <a:rPr lang="fr-FR" sz="1200" dirty="0" smtClean="0">
                <a:solidFill>
                  <a:schemeClr val="bg1"/>
                </a:solidFill>
              </a:rPr>
              <a:t>      agricoles publics et privés</a:t>
            </a:r>
          </a:p>
          <a:p>
            <a:pPr marL="171450" indent="-171450">
              <a:buFont typeface="Arial" panose="020B0604020202020204" pitchFamily="34" charset="0"/>
              <a:buChar char="•"/>
            </a:pPr>
            <a:r>
              <a:rPr lang="fr-FR" sz="1200" dirty="0" smtClean="0">
                <a:solidFill>
                  <a:schemeClr val="bg1"/>
                </a:solidFill>
              </a:rPr>
              <a:t>référents EPA2 en établissement</a:t>
            </a:r>
          </a:p>
          <a:p>
            <a:pPr marL="171450" indent="-171450">
              <a:buFont typeface="Arial" panose="020B0604020202020204" pitchFamily="34" charset="0"/>
              <a:buChar char="•"/>
            </a:pPr>
            <a:r>
              <a:rPr lang="fr-FR" sz="1200" dirty="0" smtClean="0">
                <a:solidFill>
                  <a:schemeClr val="bg1"/>
                </a:solidFill>
              </a:rPr>
              <a:t>Réseau des DEA-DAT</a:t>
            </a:r>
          </a:p>
          <a:p>
            <a:pPr marL="171450" indent="-171450">
              <a:buFont typeface="Arial" panose="020B0604020202020204" pitchFamily="34" charset="0"/>
              <a:buChar char="•"/>
            </a:pPr>
            <a:r>
              <a:rPr lang="fr-FR" sz="1200" dirty="0" smtClean="0">
                <a:solidFill>
                  <a:schemeClr val="bg1"/>
                </a:solidFill>
              </a:rPr>
              <a:t>Réseau des </a:t>
            </a:r>
            <a:r>
              <a:rPr lang="fr-FR" sz="1200" dirty="0" err="1" smtClean="0">
                <a:solidFill>
                  <a:schemeClr val="bg1"/>
                </a:solidFill>
              </a:rPr>
              <a:t>écodélégués</a:t>
            </a:r>
            <a:endParaRPr lang="fr-FR" sz="1200" dirty="0" smtClean="0">
              <a:solidFill>
                <a:schemeClr val="bg1"/>
              </a:solidFill>
            </a:endParaRPr>
          </a:p>
          <a:p>
            <a:pPr marL="171450" indent="-171450">
              <a:buFont typeface="Arial" panose="020B0604020202020204" pitchFamily="34" charset="0"/>
              <a:buChar char="•"/>
            </a:pPr>
            <a:r>
              <a:rPr lang="fr-FR" sz="1200" dirty="0" smtClean="0">
                <a:solidFill>
                  <a:schemeClr val="bg1"/>
                </a:solidFill>
              </a:rPr>
              <a:t>Correspondants RMT</a:t>
            </a:r>
          </a:p>
          <a:p>
            <a:pPr marL="171450" indent="-171450">
              <a:buFont typeface="Arial" panose="020B0604020202020204" pitchFamily="34" charset="0"/>
              <a:buChar char="•"/>
            </a:pPr>
            <a:r>
              <a:rPr lang="fr-FR" sz="1200" dirty="0" smtClean="0">
                <a:solidFill>
                  <a:schemeClr val="bg1"/>
                </a:solidFill>
              </a:rPr>
              <a:t>Tiers-temps et chefs de projet de partenariat</a:t>
            </a:r>
          </a:p>
          <a:p>
            <a:endParaRPr lang="fr-FR" sz="1200" dirty="0">
              <a:solidFill>
                <a:schemeClr val="bg1"/>
              </a:solidFill>
            </a:endParaRPr>
          </a:p>
        </p:txBody>
      </p:sp>
      <p:sp>
        <p:nvSpPr>
          <p:cNvPr id="5" name="ZoneTexte 4"/>
          <p:cNvSpPr txBox="1"/>
          <p:nvPr/>
        </p:nvSpPr>
        <p:spPr>
          <a:xfrm>
            <a:off x="3824502" y="2959061"/>
            <a:ext cx="2736304" cy="276999"/>
          </a:xfrm>
          <a:prstGeom prst="rect">
            <a:avLst/>
          </a:prstGeom>
          <a:noFill/>
        </p:spPr>
        <p:txBody>
          <a:bodyPr wrap="square" rtlCol="0">
            <a:spAutoFit/>
          </a:bodyPr>
          <a:lstStyle/>
          <a:p>
            <a:r>
              <a:rPr lang="fr-FR" sz="1200" dirty="0" smtClean="0">
                <a:solidFill>
                  <a:schemeClr val="bg1"/>
                </a:solidFill>
                <a:latin typeface="Bauhaus 93" panose="04030905020B02020C02" pitchFamily="82" charset="0"/>
              </a:rPr>
              <a:t>Principaux partenaires</a:t>
            </a:r>
            <a:endParaRPr lang="fr-FR" sz="1200" dirty="0">
              <a:solidFill>
                <a:schemeClr val="bg1"/>
              </a:solidFill>
              <a:latin typeface="Bauhaus 93" panose="04030905020B02020C02" pitchFamily="82" charset="0"/>
            </a:endParaRPr>
          </a:p>
        </p:txBody>
      </p:sp>
      <p:sp>
        <p:nvSpPr>
          <p:cNvPr id="6" name="ZoneTexte 5"/>
          <p:cNvSpPr txBox="1"/>
          <p:nvPr/>
        </p:nvSpPr>
        <p:spPr>
          <a:xfrm>
            <a:off x="173168" y="6264909"/>
            <a:ext cx="3465922" cy="276999"/>
          </a:xfrm>
          <a:prstGeom prst="rect">
            <a:avLst/>
          </a:prstGeom>
          <a:noFill/>
        </p:spPr>
        <p:txBody>
          <a:bodyPr wrap="square" rtlCol="0">
            <a:spAutoFit/>
          </a:bodyPr>
          <a:lstStyle/>
          <a:p>
            <a:r>
              <a:rPr lang="fr-FR" sz="1200" dirty="0" smtClean="0">
                <a:solidFill>
                  <a:schemeClr val="bg1"/>
                </a:solidFill>
                <a:latin typeface="Bauhaus 93" panose="04030905020B02020C02" pitchFamily="82" charset="0"/>
              </a:rPr>
              <a:t>Correspondants SRFD-DRAAF Occitanie</a:t>
            </a:r>
            <a:endParaRPr lang="fr-FR" sz="1200" dirty="0">
              <a:solidFill>
                <a:schemeClr val="bg1"/>
              </a:solidFill>
              <a:latin typeface="Bauhaus 93" panose="04030905020B02020C02" pitchFamily="82" charset="0"/>
            </a:endParaRPr>
          </a:p>
        </p:txBody>
      </p:sp>
      <p:sp>
        <p:nvSpPr>
          <p:cNvPr id="10" name="ZoneTexte 9"/>
          <p:cNvSpPr txBox="1"/>
          <p:nvPr/>
        </p:nvSpPr>
        <p:spPr>
          <a:xfrm>
            <a:off x="9378354" y="7236221"/>
            <a:ext cx="1044820" cy="276999"/>
          </a:xfrm>
          <a:prstGeom prst="rect">
            <a:avLst/>
          </a:prstGeom>
          <a:noFill/>
        </p:spPr>
        <p:txBody>
          <a:bodyPr wrap="square" rtlCol="0">
            <a:spAutoFit/>
          </a:bodyPr>
          <a:lstStyle/>
          <a:p>
            <a:r>
              <a:rPr lang="fr-FR" sz="1200" dirty="0" smtClean="0"/>
              <a:t>2022-2027</a:t>
            </a:r>
            <a:endParaRPr lang="fr-FR" sz="1200" dirty="0"/>
          </a:p>
        </p:txBody>
      </p:sp>
      <p:sp>
        <p:nvSpPr>
          <p:cNvPr id="11" name="ZoneTexte 10"/>
          <p:cNvSpPr txBox="1"/>
          <p:nvPr/>
        </p:nvSpPr>
        <p:spPr>
          <a:xfrm>
            <a:off x="8248388" y="524889"/>
            <a:ext cx="2309533" cy="1169551"/>
          </a:xfrm>
          <a:prstGeom prst="rect">
            <a:avLst/>
          </a:prstGeom>
          <a:noFill/>
        </p:spPr>
        <p:txBody>
          <a:bodyPr wrap="square" rtlCol="0">
            <a:spAutoFit/>
          </a:bodyPr>
          <a:lstStyle/>
          <a:p>
            <a:r>
              <a:rPr lang="fr-FR" sz="1400" dirty="0" smtClean="0">
                <a:solidFill>
                  <a:schemeClr val="bg1"/>
                </a:solidFill>
                <a:latin typeface="Bauhaus 93" panose="04030905020B02020C02" pitchFamily="82" charset="0"/>
              </a:rPr>
              <a:t>Programme Régional « Enseigner à Produire Autrement pour les Transitions et l’</a:t>
            </a:r>
            <a:r>
              <a:rPr lang="fr-FR" sz="1400" dirty="0" err="1">
                <a:solidFill>
                  <a:schemeClr val="bg1"/>
                </a:solidFill>
                <a:latin typeface="Bauhaus 93" panose="04030905020B02020C02" pitchFamily="82" charset="0"/>
              </a:rPr>
              <a:t>a</a:t>
            </a:r>
            <a:r>
              <a:rPr lang="fr-FR" sz="1400" dirty="0" err="1" smtClean="0">
                <a:solidFill>
                  <a:schemeClr val="bg1"/>
                </a:solidFill>
                <a:latin typeface="Bauhaus 93" panose="04030905020B02020C02" pitchFamily="82" charset="0"/>
              </a:rPr>
              <a:t>gro-écologie</a:t>
            </a:r>
            <a:r>
              <a:rPr lang="fr-FR" sz="1400" dirty="0" smtClean="0">
                <a:solidFill>
                  <a:schemeClr val="bg1"/>
                </a:solidFill>
                <a:latin typeface="Bauhaus 93" panose="04030905020B02020C02" pitchFamily="82" charset="0"/>
              </a:rPr>
              <a:t> » </a:t>
            </a:r>
            <a:endParaRPr lang="fr-FR" sz="1400" dirty="0">
              <a:solidFill>
                <a:schemeClr val="bg1"/>
              </a:solidFill>
              <a:latin typeface="Bauhaus 93" panose="04030905020B02020C02" pitchFamily="82" charset="0"/>
            </a:endParaRP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314" y="84928"/>
            <a:ext cx="957683" cy="879922"/>
          </a:xfrm>
          <a:prstGeom prst="rect">
            <a:avLst/>
          </a:prstGeom>
        </p:spPr>
      </p:pic>
      <p:sp>
        <p:nvSpPr>
          <p:cNvPr id="13" name="ZoneTexte 12"/>
          <p:cNvSpPr txBox="1"/>
          <p:nvPr/>
        </p:nvSpPr>
        <p:spPr>
          <a:xfrm>
            <a:off x="1661811" y="7346601"/>
            <a:ext cx="3383437" cy="215444"/>
          </a:xfrm>
          <a:prstGeom prst="rect">
            <a:avLst/>
          </a:prstGeom>
          <a:noFill/>
        </p:spPr>
        <p:txBody>
          <a:bodyPr wrap="square" rtlCol="0">
            <a:spAutoFit/>
          </a:bodyPr>
          <a:lstStyle/>
          <a:p>
            <a:r>
              <a:rPr lang="fr-FR" sz="800" dirty="0" smtClean="0"/>
              <a:t>Ne pas jeter sur la voie publique</a:t>
            </a:r>
            <a:endParaRPr lang="fr-FR" sz="800" dirty="0"/>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390" y="6672899"/>
            <a:ext cx="1686915" cy="781424"/>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530" y="3341312"/>
            <a:ext cx="1080320" cy="510534"/>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8610" y="3306560"/>
            <a:ext cx="1385466" cy="723147"/>
          </a:xfrm>
          <a:prstGeom prst="rect">
            <a:avLst/>
          </a:prstGeom>
        </p:spPr>
      </p:pic>
      <p:pic>
        <p:nvPicPr>
          <p:cNvPr id="19" name="Imag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8589" y="4027744"/>
            <a:ext cx="1042574" cy="1024509"/>
          </a:xfrm>
          <a:prstGeom prst="rect">
            <a:avLst/>
          </a:prstGeom>
        </p:spPr>
      </p:pic>
      <p:pic>
        <p:nvPicPr>
          <p:cNvPr id="20" name="Imag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7780" y="4138712"/>
            <a:ext cx="1288380" cy="861475"/>
          </a:xfrm>
          <a:prstGeom prst="rect">
            <a:avLst/>
          </a:prstGeom>
        </p:spPr>
      </p:pic>
      <p:pic>
        <p:nvPicPr>
          <p:cNvPr id="22" name="Imag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6589" y="5184234"/>
            <a:ext cx="1644879" cy="829979"/>
          </a:xfrm>
          <a:prstGeom prst="rect">
            <a:avLst/>
          </a:prstGeom>
        </p:spPr>
      </p:pic>
      <p:pic>
        <p:nvPicPr>
          <p:cNvPr id="23" name="Imag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28646" y="5147989"/>
            <a:ext cx="1529482" cy="776267"/>
          </a:xfrm>
          <a:prstGeom prst="rect">
            <a:avLst/>
          </a:prstGeom>
        </p:spPr>
      </p:pic>
      <p:pic>
        <p:nvPicPr>
          <p:cNvPr id="24" name="Imag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14796" y="6087931"/>
            <a:ext cx="1130452" cy="597903"/>
          </a:xfrm>
          <a:prstGeom prst="rect">
            <a:avLst/>
          </a:prstGeom>
        </p:spPr>
      </p:pic>
      <p:pic>
        <p:nvPicPr>
          <p:cNvPr id="25" name="Imag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66187" y="6036636"/>
            <a:ext cx="1390666" cy="303705"/>
          </a:xfrm>
          <a:prstGeom prst="rect">
            <a:avLst/>
          </a:prstGeom>
        </p:spPr>
      </p:pic>
      <p:pic>
        <p:nvPicPr>
          <p:cNvPr id="26" name="Imag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83554" y="6786599"/>
            <a:ext cx="1533390" cy="395461"/>
          </a:xfrm>
          <a:prstGeom prst="rect">
            <a:avLst/>
          </a:prstGeom>
        </p:spPr>
      </p:pic>
      <p:pic>
        <p:nvPicPr>
          <p:cNvPr id="28" name="Image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8515" y="683493"/>
            <a:ext cx="2907307" cy="2149071"/>
          </a:xfrm>
          <a:prstGeom prst="rect">
            <a:avLst/>
          </a:prstGeom>
        </p:spPr>
      </p:pic>
      <p:pic>
        <p:nvPicPr>
          <p:cNvPr id="29" name="Image 2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4186" y="2959061"/>
            <a:ext cx="3001656" cy="2188928"/>
          </a:xfrm>
          <a:prstGeom prst="rect">
            <a:avLst/>
          </a:prstGeom>
        </p:spPr>
      </p:pic>
      <p:sp>
        <p:nvSpPr>
          <p:cNvPr id="14" name="ZoneTexte 13"/>
          <p:cNvSpPr txBox="1"/>
          <p:nvPr/>
        </p:nvSpPr>
        <p:spPr>
          <a:xfrm>
            <a:off x="7302117" y="4033675"/>
            <a:ext cx="3242549" cy="2492990"/>
          </a:xfrm>
          <a:prstGeom prst="rect">
            <a:avLst/>
          </a:prstGeom>
          <a:noFill/>
        </p:spPr>
        <p:txBody>
          <a:bodyPr wrap="square" rtlCol="0">
            <a:spAutoFit/>
          </a:bodyPr>
          <a:lstStyle/>
          <a:p>
            <a:r>
              <a:rPr lang="fr-FR" sz="1200" dirty="0" smtClean="0">
                <a:solidFill>
                  <a:schemeClr val="bg1"/>
                </a:solidFill>
              </a:rPr>
              <a:t>L’alimentation saine et durable est une thématique intégrative pour l’ensemble des filières du public et du privé, de la formation initiale scolaire, par apprentissage ou continue. Elle dépend des modes de production dont l’</a:t>
            </a:r>
            <a:r>
              <a:rPr lang="fr-FR" sz="1200" dirty="0" err="1" smtClean="0">
                <a:solidFill>
                  <a:schemeClr val="bg1"/>
                </a:solidFill>
              </a:rPr>
              <a:t>agro-écologie</a:t>
            </a:r>
            <a:r>
              <a:rPr lang="fr-FR" sz="1200" dirty="0" smtClean="0">
                <a:solidFill>
                  <a:schemeClr val="bg1"/>
                </a:solidFill>
              </a:rPr>
              <a:t> est une composante majeure aujourd’hui, de la transformation au travers des </a:t>
            </a:r>
            <a:r>
              <a:rPr lang="fr-FR" sz="1200" dirty="0" err="1" smtClean="0">
                <a:solidFill>
                  <a:schemeClr val="bg1"/>
                </a:solidFill>
              </a:rPr>
              <a:t>process</a:t>
            </a:r>
            <a:r>
              <a:rPr lang="fr-FR" sz="1200" dirty="0" smtClean="0">
                <a:solidFill>
                  <a:schemeClr val="bg1"/>
                </a:solidFill>
              </a:rPr>
              <a:t> et de la qualité, de la commercialisation en particulier en circuits courts. En France, elle est aussi culturelle, s’inspire des cuisines du monde et crée un lien social </a:t>
            </a:r>
            <a:r>
              <a:rPr lang="fr-FR" sz="1200" dirty="0" err="1" smtClean="0">
                <a:solidFill>
                  <a:schemeClr val="bg1"/>
                </a:solidFill>
              </a:rPr>
              <a:t>inter-générationnel</a:t>
            </a:r>
            <a:r>
              <a:rPr lang="fr-FR" sz="1200" dirty="0" smtClean="0">
                <a:solidFill>
                  <a:schemeClr val="bg1"/>
                </a:solidFill>
              </a:rPr>
              <a:t>.</a:t>
            </a:r>
            <a:endParaRPr lang="fr-FR" sz="1200" dirty="0">
              <a:solidFill>
                <a:schemeClr val="bg1"/>
              </a:solidFill>
            </a:endParaRPr>
          </a:p>
        </p:txBody>
      </p:sp>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89522" y="539477"/>
            <a:ext cx="7848872" cy="513539"/>
          </a:xfrm>
          <a:prstGeom prst="rect">
            <a:avLst/>
          </a:prstGeom>
          <a:noFill/>
        </p:spPr>
        <p:txBody>
          <a:bodyPr wrap="square" rtlCol="0">
            <a:spAutoFit/>
          </a:bodyPr>
          <a:lstStyle/>
          <a:p>
            <a:r>
              <a:rPr lang="fr-FR" dirty="0" smtClean="0"/>
              <a:t>Le PREPA Occitanie en 4 axes (plan EPA2)</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47590"/>
            <a:ext cx="10691813" cy="5256584"/>
          </a:xfrm>
          <a:prstGeom prst="rect">
            <a:avLst/>
          </a:prstGeom>
        </p:spPr>
      </p:pic>
    </p:spTree>
    <p:extLst>
      <p:ext uri="{BB962C8B-B14F-4D97-AF65-F5344CB8AC3E}">
        <p14:creationId xmlns:p14="http://schemas.microsoft.com/office/powerpoint/2010/main" val="3925280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89522" y="539477"/>
            <a:ext cx="7848872" cy="513539"/>
          </a:xfrm>
          <a:prstGeom prst="rect">
            <a:avLst/>
          </a:prstGeom>
          <a:noFill/>
        </p:spPr>
        <p:txBody>
          <a:bodyPr wrap="square" rtlCol="0">
            <a:spAutoFit/>
          </a:bodyPr>
          <a:lstStyle/>
          <a:p>
            <a:r>
              <a:rPr lang="fr-FR" dirty="0" smtClean="0"/>
              <a:t>Le PREPA Occitanie (2</a:t>
            </a:r>
            <a:r>
              <a:rPr lang="fr-FR" baseline="30000" dirty="0" smtClean="0"/>
              <a:t>ème</a:t>
            </a:r>
            <a:r>
              <a:rPr lang="fr-FR" dirty="0" smtClean="0"/>
              <a:t> version)</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3969949759"/>
              </p:ext>
            </p:extLst>
          </p:nvPr>
        </p:nvGraphicFramePr>
        <p:xfrm>
          <a:off x="1241450" y="1475581"/>
          <a:ext cx="8280920" cy="5408898"/>
        </p:xfrm>
        <a:graphic>
          <a:graphicData uri="http://schemas.openxmlformats.org/drawingml/2006/table">
            <a:tbl>
              <a:tblPr firstRow="1" firstCol="1" bandRow="1">
                <a:tableStyleId>{5C22544A-7EE6-4342-B048-85BDC9FD1C3A}</a:tableStyleId>
              </a:tblPr>
              <a:tblGrid>
                <a:gridCol w="1301872">
                  <a:extLst>
                    <a:ext uri="{9D8B030D-6E8A-4147-A177-3AD203B41FA5}">
                      <a16:colId xmlns:a16="http://schemas.microsoft.com/office/drawing/2014/main" val="1094404950"/>
                    </a:ext>
                  </a:extLst>
                </a:gridCol>
                <a:gridCol w="1402691">
                  <a:extLst>
                    <a:ext uri="{9D8B030D-6E8A-4147-A177-3AD203B41FA5}">
                      <a16:colId xmlns:a16="http://schemas.microsoft.com/office/drawing/2014/main" val="2655572801"/>
                    </a:ext>
                  </a:extLst>
                </a:gridCol>
                <a:gridCol w="4185669">
                  <a:extLst>
                    <a:ext uri="{9D8B030D-6E8A-4147-A177-3AD203B41FA5}">
                      <a16:colId xmlns:a16="http://schemas.microsoft.com/office/drawing/2014/main" val="2079707194"/>
                    </a:ext>
                  </a:extLst>
                </a:gridCol>
                <a:gridCol w="1390688">
                  <a:extLst>
                    <a:ext uri="{9D8B030D-6E8A-4147-A177-3AD203B41FA5}">
                      <a16:colId xmlns:a16="http://schemas.microsoft.com/office/drawing/2014/main" val="309973168"/>
                    </a:ext>
                  </a:extLst>
                </a:gridCol>
              </a:tblGrid>
              <a:tr h="331906">
                <a:tc>
                  <a:txBody>
                    <a:bodyPr/>
                    <a:lstStyle/>
                    <a:p>
                      <a:pPr>
                        <a:lnSpc>
                          <a:spcPct val="107000"/>
                        </a:lnSpc>
                        <a:spcAft>
                          <a:spcPts val="0"/>
                        </a:spcAft>
                      </a:pPr>
                      <a:r>
                        <a:rPr lang="fr-FR" sz="1200" dirty="0">
                          <a:effectLst/>
                        </a:rPr>
                        <a:t>Politique publique, plans, programme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tc>
                  <a:txBody>
                    <a:bodyPr/>
                    <a:lstStyle/>
                    <a:p>
                      <a:pPr>
                        <a:lnSpc>
                          <a:spcPct val="107000"/>
                        </a:lnSpc>
                        <a:spcAft>
                          <a:spcPts val="0"/>
                        </a:spcAft>
                      </a:pPr>
                      <a:r>
                        <a:rPr lang="fr-FR" sz="600" dirty="0">
                          <a:effectLst/>
                        </a:rPr>
                        <a:t> </a:t>
                      </a:r>
                      <a:endParaRPr lang="fr-FR" sz="700" dirty="0">
                        <a:effectLst/>
                      </a:endParaRPr>
                    </a:p>
                    <a:p>
                      <a:pPr>
                        <a:lnSpc>
                          <a:spcPct val="107000"/>
                        </a:lnSpc>
                        <a:spcAft>
                          <a:spcPts val="0"/>
                        </a:spcAft>
                      </a:pPr>
                      <a:r>
                        <a:rPr lang="fr-FR" sz="1200" dirty="0">
                          <a:effectLst/>
                        </a:rPr>
                        <a:t>Actions du plan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tc>
                  <a:txBody>
                    <a:bodyPr/>
                    <a:lstStyle/>
                    <a:p>
                      <a:pPr>
                        <a:lnSpc>
                          <a:spcPct val="107000"/>
                        </a:lnSpc>
                        <a:spcAft>
                          <a:spcPts val="0"/>
                        </a:spcAft>
                      </a:pPr>
                      <a:r>
                        <a:rPr lang="fr-FR" sz="600" dirty="0">
                          <a:effectLst/>
                        </a:rPr>
                        <a:t> </a:t>
                      </a:r>
                      <a:endParaRPr lang="fr-FR" sz="700" dirty="0">
                        <a:effectLst/>
                      </a:endParaRPr>
                    </a:p>
                    <a:p>
                      <a:pPr>
                        <a:lnSpc>
                          <a:spcPct val="107000"/>
                        </a:lnSpc>
                        <a:spcAft>
                          <a:spcPts val="0"/>
                        </a:spcAft>
                      </a:pPr>
                      <a:r>
                        <a:rPr lang="fr-FR" sz="1200" dirty="0">
                          <a:effectLst/>
                        </a:rPr>
                        <a:t>Actions pressenties pour  2023-2026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tc>
                  <a:txBody>
                    <a:bodyPr/>
                    <a:lstStyle/>
                    <a:p>
                      <a:pPr>
                        <a:lnSpc>
                          <a:spcPct val="107000"/>
                        </a:lnSpc>
                        <a:spcAft>
                          <a:spcPts val="0"/>
                        </a:spcAft>
                      </a:pPr>
                      <a:r>
                        <a:rPr lang="fr-FR" sz="600" dirty="0">
                          <a:effectLst/>
                        </a:rPr>
                        <a:t> </a:t>
                      </a:r>
                      <a:endParaRPr lang="fr-FR" sz="700" dirty="0">
                        <a:effectLst/>
                      </a:endParaRPr>
                    </a:p>
                    <a:p>
                      <a:pPr>
                        <a:lnSpc>
                          <a:spcPct val="107000"/>
                        </a:lnSpc>
                        <a:spcAft>
                          <a:spcPts val="0"/>
                        </a:spcAft>
                      </a:pPr>
                      <a:r>
                        <a:rPr lang="fr-FR" sz="1200" dirty="0">
                          <a:effectLst/>
                        </a:rPr>
                        <a:t>Indicateurs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extLst>
                  <a:ext uri="{0D108BD9-81ED-4DB2-BD59-A6C34878D82A}">
                    <a16:rowId xmlns:a16="http://schemas.microsoft.com/office/drawing/2014/main" val="461425401"/>
                  </a:ext>
                </a:extLst>
              </a:tr>
              <a:tr h="1721516">
                <a:tc>
                  <a:txBody>
                    <a:bodyPr/>
                    <a:lstStyle/>
                    <a:p>
                      <a:pPr>
                        <a:lnSpc>
                          <a:spcPct val="107000"/>
                        </a:lnSpc>
                        <a:spcAft>
                          <a:spcPts val="0"/>
                        </a:spcAft>
                      </a:pPr>
                      <a:r>
                        <a:rPr lang="fr-FR" sz="600" dirty="0">
                          <a:effectLst/>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tc>
                  <a:txBody>
                    <a:bodyPr/>
                    <a:lstStyle/>
                    <a:p>
                      <a:pPr>
                        <a:lnSpc>
                          <a:spcPct val="107000"/>
                        </a:lnSpc>
                        <a:spcAft>
                          <a:spcPts val="0"/>
                        </a:spcAft>
                      </a:pPr>
                      <a:r>
                        <a:rPr lang="fr-FR" sz="600" dirty="0">
                          <a:effectLst/>
                        </a:rPr>
                        <a:t> </a:t>
                      </a:r>
                      <a:endParaRPr lang="fr-FR" sz="1000" dirty="0">
                        <a:effectLst/>
                      </a:endParaRPr>
                    </a:p>
                    <a:p>
                      <a:pPr>
                        <a:lnSpc>
                          <a:spcPct val="107000"/>
                        </a:lnSpc>
                        <a:spcAft>
                          <a:spcPts val="0"/>
                        </a:spcAft>
                      </a:pPr>
                      <a:r>
                        <a:rPr lang="fr-FR" sz="1000" dirty="0">
                          <a:effectLst/>
                        </a:rPr>
                        <a:t>1.1 Préparer les jeunes à débattre</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tc>
                  <a:txBody>
                    <a:bodyPr/>
                    <a:lstStyle/>
                    <a:p>
                      <a:pPr>
                        <a:lnSpc>
                          <a:spcPct val="107000"/>
                        </a:lnSpc>
                        <a:spcAft>
                          <a:spcPts val="0"/>
                        </a:spcAft>
                      </a:pPr>
                      <a:r>
                        <a:rPr lang="fr-FR" sz="600" dirty="0">
                          <a:effectLst/>
                        </a:rPr>
                        <a:t> </a:t>
                      </a:r>
                      <a:endParaRPr lang="fr-FR" sz="800" dirty="0">
                        <a:effectLst/>
                      </a:endParaRPr>
                    </a:p>
                    <a:p>
                      <a:pPr>
                        <a:lnSpc>
                          <a:spcPct val="107000"/>
                        </a:lnSpc>
                        <a:spcAft>
                          <a:spcPts val="0"/>
                        </a:spcAft>
                      </a:pPr>
                      <a:r>
                        <a:rPr lang="fr-FR" sz="800" dirty="0">
                          <a:effectLst/>
                        </a:rPr>
                        <a:t>-&gt;planifier une formation aux QSV pour les enseignants avec l’aide de l’ENSFEA et de LIA.</a:t>
                      </a:r>
                    </a:p>
                    <a:p>
                      <a:pPr>
                        <a:lnSpc>
                          <a:spcPct val="107000"/>
                        </a:lnSpc>
                        <a:spcAft>
                          <a:spcPts val="0"/>
                        </a:spcAft>
                      </a:pPr>
                      <a:r>
                        <a:rPr lang="fr-FR" sz="800" dirty="0">
                          <a:effectLst/>
                        </a:rPr>
                        <a:t>-&gt;Les faire participer à des débats dans les tiers lieux créés dans les établissements.</a:t>
                      </a:r>
                    </a:p>
                    <a:p>
                      <a:pPr>
                        <a:lnSpc>
                          <a:spcPct val="107000"/>
                        </a:lnSpc>
                        <a:spcAft>
                          <a:spcPts val="0"/>
                        </a:spcAft>
                      </a:pPr>
                      <a:r>
                        <a:rPr lang="fr-FR" sz="800" dirty="0">
                          <a:effectLst/>
                        </a:rPr>
                        <a:t>-&gt; mobiliser les ESC et les TIM sur la facilitation graphique et les supports d’aide à la communication.</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tc>
                  <a:txBody>
                    <a:bodyPr/>
                    <a:lstStyle/>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r>
                        <a:rPr lang="fr-FR" sz="800" dirty="0">
                          <a:effectLst/>
                        </a:rPr>
                        <a:t>Nombre d’apprenants ayant choisi l'unité facultative « engagement citoyen » / année scolaire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extLst>
                  <a:ext uri="{0D108BD9-81ED-4DB2-BD59-A6C34878D82A}">
                    <a16:rowId xmlns:a16="http://schemas.microsoft.com/office/drawing/2014/main" val="2966485493"/>
                  </a:ext>
                </a:extLst>
              </a:tr>
              <a:tr h="1106348">
                <a:tc>
                  <a:txBody>
                    <a:bodyPr/>
                    <a:lstStyle/>
                    <a:p>
                      <a:pPr>
                        <a:lnSpc>
                          <a:spcPct val="107000"/>
                        </a:lnSpc>
                        <a:spcAft>
                          <a:spcPts val="0"/>
                        </a:spcAft>
                      </a:pPr>
                      <a:r>
                        <a:rPr lang="fr-FR" sz="1000" dirty="0">
                          <a:effectLst/>
                        </a:rPr>
                        <a:t>Education au Développement Durable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tc>
                  <a:txBody>
                    <a:bodyPr/>
                    <a:lstStyle/>
                    <a:p>
                      <a:pPr>
                        <a:lnSpc>
                          <a:spcPct val="107000"/>
                        </a:lnSpc>
                        <a:spcAft>
                          <a:spcPts val="0"/>
                        </a:spcAft>
                      </a:pPr>
                      <a:r>
                        <a:rPr lang="fr-FR" sz="1000" dirty="0">
                          <a:effectLst/>
                        </a:rPr>
                        <a:t>1.2 Ecoresponsables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tc>
                  <a:txBody>
                    <a:bodyPr/>
                    <a:lstStyle/>
                    <a:p>
                      <a:pPr>
                        <a:lnSpc>
                          <a:spcPct val="107000"/>
                        </a:lnSpc>
                        <a:spcAft>
                          <a:spcPts val="0"/>
                        </a:spcAft>
                      </a:pPr>
                      <a:r>
                        <a:rPr lang="fr-FR" sz="800" dirty="0">
                          <a:effectLst/>
                        </a:rPr>
                        <a:t>-&gt; Remettre en place un réseau régional des écoresponsables</a:t>
                      </a:r>
                    </a:p>
                    <a:p>
                      <a:pPr>
                        <a:lnSpc>
                          <a:spcPct val="107000"/>
                        </a:lnSpc>
                        <a:spcAft>
                          <a:spcPts val="0"/>
                        </a:spcAft>
                      </a:pPr>
                      <a:r>
                        <a:rPr lang="fr-FR" sz="800" dirty="0">
                          <a:effectLst/>
                        </a:rPr>
                        <a:t> </a:t>
                      </a:r>
                    </a:p>
                    <a:p>
                      <a:pPr>
                        <a:lnSpc>
                          <a:spcPct val="107000"/>
                        </a:lnSpc>
                        <a:spcAft>
                          <a:spcPts val="0"/>
                        </a:spcAft>
                      </a:pPr>
                      <a:r>
                        <a:rPr lang="fr-FR" sz="800" dirty="0">
                          <a:effectLst/>
                        </a:rPr>
                        <a:t>-&gt; Animer 1 journée régionale (Janvier 2024) avec fresque du climat et échanges entre établissements sur leurs projets</a:t>
                      </a:r>
                    </a:p>
                    <a:p>
                      <a:pPr>
                        <a:lnSpc>
                          <a:spcPct val="107000"/>
                        </a:lnSpc>
                        <a:spcAft>
                          <a:spcPts val="0"/>
                        </a:spcAft>
                      </a:pPr>
                      <a:r>
                        <a:rPr lang="fr-FR" sz="800" dirty="0">
                          <a:effectLst/>
                        </a:rPr>
                        <a:t>-&gt; Proposer aux Ecoresponsables de valoriser leurs actions au travers de capsules vidéos, articles, posters…</a:t>
                      </a:r>
                      <a:br>
                        <a:rPr lang="fr-FR" sz="800" dirty="0">
                          <a:effectLst/>
                        </a:rPr>
                      </a:br>
                      <a:r>
                        <a:rPr lang="fr-FR" sz="800" dirty="0">
                          <a:effectLst/>
                        </a:rPr>
                        <a:t>-&gt; Inciter les établissements à répondre à l’AAP « tous écoresponsables, on parie ? » et à l’AAP « </a:t>
                      </a:r>
                      <a:r>
                        <a:rPr lang="fr-FR" sz="800" dirty="0" err="1">
                          <a:effectLst/>
                        </a:rPr>
                        <a:t>Occitavenir</a:t>
                      </a:r>
                      <a:r>
                        <a:rPr lang="fr-FR" sz="800" dirty="0">
                          <a:effectLst/>
                        </a:rPr>
                        <a:t> : lycée à énergie positive »</a:t>
                      </a:r>
                    </a:p>
                    <a:p>
                      <a:pPr>
                        <a:lnSpc>
                          <a:spcPct val="107000"/>
                        </a:lnSpc>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tc>
                  <a:txBody>
                    <a:bodyPr/>
                    <a:lstStyle/>
                    <a:p>
                      <a:pPr>
                        <a:lnSpc>
                          <a:spcPct val="107000"/>
                        </a:lnSpc>
                        <a:spcAft>
                          <a:spcPts val="0"/>
                        </a:spcAft>
                      </a:pPr>
                      <a:r>
                        <a:rPr lang="fr-FR" sz="400">
                          <a:effectLst/>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extLst>
                  <a:ext uri="{0D108BD9-81ED-4DB2-BD59-A6C34878D82A}">
                    <a16:rowId xmlns:a16="http://schemas.microsoft.com/office/drawing/2014/main" val="2643711909"/>
                  </a:ext>
                </a:extLst>
              </a:tr>
              <a:tr h="885078">
                <a:tc>
                  <a:txBody>
                    <a:bodyPr/>
                    <a:lstStyle/>
                    <a:p>
                      <a:pPr>
                        <a:lnSpc>
                          <a:spcPct val="107000"/>
                        </a:lnSpc>
                        <a:spcAft>
                          <a:spcPts val="0"/>
                        </a:spcAft>
                      </a:pPr>
                      <a:r>
                        <a:rPr lang="fr-FR" sz="1000" dirty="0">
                          <a:effectLst/>
                        </a:rPr>
                        <a:t>Biodiversité / gestion de l’eau…</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tc>
                  <a:txBody>
                    <a:bodyPr/>
                    <a:lstStyle/>
                    <a:p>
                      <a:pPr>
                        <a:lnSpc>
                          <a:spcPct val="107000"/>
                        </a:lnSpc>
                        <a:spcAft>
                          <a:spcPts val="0"/>
                        </a:spcAft>
                      </a:pPr>
                      <a:r>
                        <a:rPr lang="fr-FR" sz="1000" dirty="0">
                          <a:effectLst/>
                        </a:rPr>
                        <a:t>1.3 Apprenants acteurs et sciences participatives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tc>
                  <a:txBody>
                    <a:bodyPr/>
                    <a:lstStyle/>
                    <a:p>
                      <a:pPr>
                        <a:lnSpc>
                          <a:spcPct val="107000"/>
                        </a:lnSpc>
                        <a:spcAft>
                          <a:spcPts val="0"/>
                        </a:spcAft>
                      </a:pPr>
                      <a:r>
                        <a:rPr lang="fr-FR" sz="800" dirty="0">
                          <a:effectLst/>
                        </a:rPr>
                        <a:t>-&gt; Inscrire dans les cahiers des charges des appels à projet régionaux la nécessité de rendre les apprenants acteurs des projets (dans la conception, la mise en œuvre, la gouvernance) ;</a:t>
                      </a:r>
                      <a:br>
                        <a:rPr lang="fr-FR" sz="800" dirty="0">
                          <a:effectLst/>
                        </a:rPr>
                      </a:br>
                      <a:r>
                        <a:rPr lang="fr-FR" sz="800" dirty="0">
                          <a:effectLst/>
                        </a:rPr>
                        <a:t>-&gt; Continuer à mettre en œuvre la convention régionale avec l'OFB encourageant la mobilisation des sciences participatives dans les établissements</a:t>
                      </a:r>
                    </a:p>
                    <a:p>
                      <a:pPr>
                        <a:lnSpc>
                          <a:spcPct val="107000"/>
                        </a:lnSpc>
                        <a:spcAft>
                          <a:spcPts val="0"/>
                        </a:spcAft>
                      </a:pPr>
                      <a:r>
                        <a:rPr lang="fr-FR" sz="800" dirty="0">
                          <a:effectLst/>
                        </a:rPr>
                        <a:t> -&gt;    Mobiliser les établissements dans le partenariat avec l’</a:t>
                      </a:r>
                      <a:r>
                        <a:rPr lang="fr-FR" sz="800" dirty="0" err="1">
                          <a:effectLst/>
                        </a:rPr>
                        <a:t>INRAe</a:t>
                      </a:r>
                      <a:r>
                        <a:rPr lang="fr-FR" sz="800" dirty="0">
                          <a:effectLst/>
                        </a:rPr>
                        <a:t> en sciences participatives (suite à la journée du 12/10/2023 à </a:t>
                      </a:r>
                      <a:r>
                        <a:rPr lang="fr-FR" sz="800" dirty="0" err="1">
                          <a:effectLst/>
                        </a:rPr>
                        <a:t>Théza</a:t>
                      </a:r>
                      <a:r>
                        <a:rPr lang="fr-FR" sz="800" dirty="0">
                          <a:effectLst/>
                        </a:rPr>
                        <a: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tc>
                  <a:txBody>
                    <a:bodyPr/>
                    <a:lstStyle/>
                    <a:p>
                      <a:pPr>
                        <a:lnSpc>
                          <a:spcPct val="107000"/>
                        </a:lnSpc>
                        <a:spcAft>
                          <a:spcPts val="0"/>
                        </a:spcAft>
                      </a:pPr>
                      <a:r>
                        <a:rPr lang="fr-FR" sz="800" dirty="0">
                          <a:effectLst/>
                        </a:rPr>
                        <a:t>Nombre de groupes d’apprenants impliqués dans des projets portés par les établissements et/ou dans des projets de science participative.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extLst>
                  <a:ext uri="{0D108BD9-81ED-4DB2-BD59-A6C34878D82A}">
                    <a16:rowId xmlns:a16="http://schemas.microsoft.com/office/drawing/2014/main" val="3173363909"/>
                  </a:ext>
                </a:extLst>
              </a:tr>
              <a:tr h="995713">
                <a:tc>
                  <a:txBody>
                    <a:bodyPr/>
                    <a:lstStyle/>
                    <a:p>
                      <a:pPr>
                        <a:lnSpc>
                          <a:spcPct val="107000"/>
                        </a:lnSpc>
                        <a:spcAft>
                          <a:spcPts val="0"/>
                        </a:spcAft>
                      </a:pPr>
                      <a:r>
                        <a:rPr lang="fr-FR" sz="600" dirty="0">
                          <a:effectLst/>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tc>
                  <a:txBody>
                    <a:bodyPr/>
                    <a:lstStyle/>
                    <a:p>
                      <a:pPr>
                        <a:lnSpc>
                          <a:spcPct val="107000"/>
                        </a:lnSpc>
                        <a:spcAft>
                          <a:spcPts val="0"/>
                        </a:spcAft>
                      </a:pPr>
                      <a:r>
                        <a:rPr lang="fr-FR" sz="1000" dirty="0">
                          <a:effectLst/>
                        </a:rPr>
                        <a:t>1.4 Badges numériques apprenants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tc>
                  <a:txBody>
                    <a:bodyPr/>
                    <a:lstStyle/>
                    <a:p>
                      <a:pPr>
                        <a:lnSpc>
                          <a:spcPct val="107000"/>
                        </a:lnSpc>
                        <a:spcAft>
                          <a:spcPts val="0"/>
                        </a:spcAft>
                      </a:pPr>
                      <a:r>
                        <a:rPr lang="fr-FR" sz="800" dirty="0">
                          <a:effectLst/>
                        </a:rPr>
                        <a:t>-&gt; Proposer une formation régionale sur les badges et proposant des expériences en établissement</a:t>
                      </a:r>
                      <a:br>
                        <a:rPr lang="fr-FR" sz="800" dirty="0">
                          <a:effectLst/>
                        </a:rPr>
                      </a:br>
                      <a:r>
                        <a:rPr lang="fr-FR" sz="800" dirty="0">
                          <a:effectLst/>
                        </a:rPr>
                        <a:t>-&gt; Déployer les premiers badges « </a:t>
                      </a:r>
                      <a:r>
                        <a:rPr lang="fr-FR" sz="800" dirty="0" err="1">
                          <a:effectLst/>
                        </a:rPr>
                        <a:t>ecoresponsables</a:t>
                      </a:r>
                      <a:r>
                        <a:rPr lang="fr-FR" sz="800" dirty="0">
                          <a:effectLst/>
                        </a:rPr>
                        <a:t> »</a:t>
                      </a:r>
                    </a:p>
                    <a:p>
                      <a:pPr>
                        <a:lnSpc>
                          <a:spcPct val="107000"/>
                        </a:lnSpc>
                        <a:spcAft>
                          <a:spcPts val="0"/>
                        </a:spcAft>
                      </a:pPr>
                      <a:r>
                        <a:rPr lang="fr-FR" sz="800" dirty="0">
                          <a:effectLst/>
                        </a:rPr>
                        <a:t>-&gt; Mobiliser un collectif de travail sur le suivi du déploiement des badges et la valorisation des compétences transversales (CPS, savoir-être) </a:t>
                      </a:r>
                    </a:p>
                    <a:p>
                      <a:pPr>
                        <a:lnSpc>
                          <a:spcPct val="107000"/>
                        </a:lnSpc>
                        <a:spcAft>
                          <a:spcPts val="0"/>
                        </a:spcAft>
                      </a:pPr>
                      <a:r>
                        <a:rPr lang="fr-FR" sz="800" dirty="0">
                          <a:effectLst/>
                        </a:rPr>
                        <a:t>-&gt; Diffuser un bilan des engagements de jeunes valorisés via l'UF « engagement citoyen »</a:t>
                      </a:r>
                    </a:p>
                    <a:p>
                      <a:pPr>
                        <a:lnSpc>
                          <a:spcPct val="107000"/>
                        </a:lnSpc>
                        <a:spcAft>
                          <a:spcPts val="0"/>
                        </a:spcAft>
                      </a:pPr>
                      <a:r>
                        <a:rPr lang="fr-FR" sz="600" dirty="0">
                          <a:effectLst/>
                        </a:rPr>
                        <a:t> </a:t>
                      </a:r>
                      <a:endParaRPr lang="fr-F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tc>
                  <a:txBody>
                    <a:bodyPr/>
                    <a:lstStyle/>
                    <a:p>
                      <a:pPr>
                        <a:lnSpc>
                          <a:spcPct val="107000"/>
                        </a:lnSpc>
                        <a:spcAft>
                          <a:spcPts val="0"/>
                        </a:spcAft>
                      </a:pPr>
                      <a:r>
                        <a:rPr lang="fr-FR" sz="800" dirty="0">
                          <a:effectLst/>
                        </a:rPr>
                        <a:t>Nombre de badges numériques délivrés à des apprenants investis dans une action/ année scolaire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614" marR="42614" marT="0" marB="0"/>
                </a:tc>
                <a:extLst>
                  <a:ext uri="{0D108BD9-81ED-4DB2-BD59-A6C34878D82A}">
                    <a16:rowId xmlns:a16="http://schemas.microsoft.com/office/drawing/2014/main" val="2064228894"/>
                  </a:ext>
                </a:extLst>
              </a:tr>
            </a:tbl>
          </a:graphicData>
        </a:graphic>
      </p:graphicFrame>
      <p:sp>
        <p:nvSpPr>
          <p:cNvPr id="5" name="Rectangle 1"/>
          <p:cNvSpPr>
            <a:spLocks noChangeArrowheads="1"/>
          </p:cNvSpPr>
          <p:nvPr/>
        </p:nvSpPr>
        <p:spPr bwMode="auto">
          <a:xfrm>
            <a:off x="521370" y="1044245"/>
            <a:ext cx="21682093" cy="54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Axe 1 : Encourager la parole et l’initiative des apprenants sur les questions des transitions et de l’</a:t>
            </a:r>
            <a:r>
              <a:rPr kumimoji="0" lang="fr-FR" altLang="fr-FR" sz="1600" b="0" i="1" u="none" strike="noStrike" cap="none" normalizeH="0" baseline="0" dirty="0" err="1"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agro-écologie</a:t>
            </a:r>
            <a:endParaRPr kumimoji="0" lang="fr-FR" altLang="fr-FR" sz="1600" b="0" i="1" u="none" strike="noStrike" cap="none" normalizeH="0" baseline="0" dirty="0"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4415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89522" y="539477"/>
            <a:ext cx="7848872" cy="513539"/>
          </a:xfrm>
          <a:prstGeom prst="rect">
            <a:avLst/>
          </a:prstGeom>
          <a:noFill/>
        </p:spPr>
        <p:txBody>
          <a:bodyPr wrap="square" rtlCol="0">
            <a:spAutoFit/>
          </a:bodyPr>
          <a:lstStyle/>
          <a:p>
            <a:r>
              <a:rPr lang="fr-FR" dirty="0" smtClean="0"/>
              <a:t>Le PREPA Occitanie (2</a:t>
            </a:r>
            <a:r>
              <a:rPr lang="fr-FR" baseline="30000" dirty="0" smtClean="0"/>
              <a:t>ème</a:t>
            </a:r>
            <a:r>
              <a:rPr lang="fr-FR" dirty="0" smtClean="0"/>
              <a:t> version)</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4032978445"/>
              </p:ext>
            </p:extLst>
          </p:nvPr>
        </p:nvGraphicFramePr>
        <p:xfrm>
          <a:off x="881409" y="1691605"/>
          <a:ext cx="8928992" cy="5256584"/>
        </p:xfrm>
        <a:graphic>
          <a:graphicData uri="http://schemas.openxmlformats.org/drawingml/2006/table">
            <a:tbl>
              <a:tblPr firstRow="1" firstCol="1" bandRow="1">
                <a:tableStyleId>{5C22544A-7EE6-4342-B048-85BDC9FD1C3A}</a:tableStyleId>
              </a:tblPr>
              <a:tblGrid>
                <a:gridCol w="1622041">
                  <a:extLst>
                    <a:ext uri="{9D8B030D-6E8A-4147-A177-3AD203B41FA5}">
                      <a16:colId xmlns:a16="http://schemas.microsoft.com/office/drawing/2014/main" val="349972640"/>
                    </a:ext>
                  </a:extLst>
                </a:gridCol>
                <a:gridCol w="1561646">
                  <a:extLst>
                    <a:ext uri="{9D8B030D-6E8A-4147-A177-3AD203B41FA5}">
                      <a16:colId xmlns:a16="http://schemas.microsoft.com/office/drawing/2014/main" val="3118232003"/>
                    </a:ext>
                  </a:extLst>
                </a:gridCol>
                <a:gridCol w="4309626">
                  <a:extLst>
                    <a:ext uri="{9D8B030D-6E8A-4147-A177-3AD203B41FA5}">
                      <a16:colId xmlns:a16="http://schemas.microsoft.com/office/drawing/2014/main" val="1372480514"/>
                    </a:ext>
                  </a:extLst>
                </a:gridCol>
                <a:gridCol w="1435679">
                  <a:extLst>
                    <a:ext uri="{9D8B030D-6E8A-4147-A177-3AD203B41FA5}">
                      <a16:colId xmlns:a16="http://schemas.microsoft.com/office/drawing/2014/main" val="3814273063"/>
                    </a:ext>
                  </a:extLst>
                </a:gridCol>
              </a:tblGrid>
              <a:tr h="431751">
                <a:tc>
                  <a:txBody>
                    <a:bodyPr/>
                    <a:lstStyle/>
                    <a:p>
                      <a:pPr>
                        <a:lnSpc>
                          <a:spcPct val="107000"/>
                        </a:lnSpc>
                        <a:spcAft>
                          <a:spcPts val="0"/>
                        </a:spcAft>
                      </a:pPr>
                      <a:r>
                        <a:rPr lang="fr-FR" sz="1200" dirty="0">
                          <a:effectLst/>
                        </a:rPr>
                        <a:t>Politique publique, plans, programme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900" dirty="0">
                          <a:effectLst/>
                        </a:rPr>
                        <a:t> </a:t>
                      </a:r>
                      <a:endParaRPr lang="fr-FR" sz="1100" dirty="0">
                        <a:effectLst/>
                      </a:endParaRPr>
                    </a:p>
                    <a:p>
                      <a:pPr>
                        <a:lnSpc>
                          <a:spcPct val="107000"/>
                        </a:lnSpc>
                        <a:spcAft>
                          <a:spcPts val="0"/>
                        </a:spcAft>
                      </a:pPr>
                      <a:r>
                        <a:rPr lang="fr-FR" sz="1200" dirty="0">
                          <a:effectLst/>
                        </a:rPr>
                        <a:t>Actions du plan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900" dirty="0">
                          <a:effectLst/>
                        </a:rPr>
                        <a:t> </a:t>
                      </a:r>
                      <a:endParaRPr lang="fr-FR" sz="1100" dirty="0">
                        <a:effectLst/>
                      </a:endParaRPr>
                    </a:p>
                    <a:p>
                      <a:pPr>
                        <a:lnSpc>
                          <a:spcPct val="107000"/>
                        </a:lnSpc>
                        <a:spcAft>
                          <a:spcPts val="0"/>
                        </a:spcAft>
                      </a:pPr>
                      <a:r>
                        <a:rPr lang="fr-FR" sz="1200" dirty="0">
                          <a:effectLst/>
                        </a:rPr>
                        <a:t>Actions pressenties pour 2023-2026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900" dirty="0">
                          <a:effectLst/>
                        </a:rPr>
                        <a:t> </a:t>
                      </a:r>
                      <a:endParaRPr lang="fr-FR" sz="1100" dirty="0">
                        <a:effectLst/>
                      </a:endParaRPr>
                    </a:p>
                    <a:p>
                      <a:pPr>
                        <a:lnSpc>
                          <a:spcPct val="107000"/>
                        </a:lnSpc>
                        <a:spcAft>
                          <a:spcPts val="0"/>
                        </a:spcAft>
                      </a:pPr>
                      <a:r>
                        <a:rPr lang="fr-FR" sz="1200" dirty="0">
                          <a:effectLst/>
                        </a:rPr>
                        <a:t>Indicateurs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1468175"/>
                  </a:ext>
                </a:extLst>
              </a:tr>
              <a:tr h="1025768">
                <a:tc>
                  <a:txBody>
                    <a:bodyPr/>
                    <a:lstStyle/>
                    <a:p>
                      <a:pPr>
                        <a:lnSpc>
                          <a:spcPct val="107000"/>
                        </a:lnSpc>
                        <a:spcAft>
                          <a:spcPts val="0"/>
                        </a:spcAft>
                      </a:pPr>
                      <a:r>
                        <a:rPr lang="fr-FR" sz="900">
                          <a:effectLst/>
                        </a:rPr>
                        <a:t> </a:t>
                      </a:r>
                      <a:endParaRPr lang="fr-FR" sz="1100">
                        <a:effectLst/>
                      </a:endParaRPr>
                    </a:p>
                    <a:p>
                      <a:pPr>
                        <a:lnSpc>
                          <a:spcPct val="107000"/>
                        </a:lnSpc>
                        <a:spcAft>
                          <a:spcPts val="0"/>
                        </a:spcAft>
                      </a:pPr>
                      <a:r>
                        <a:rPr lang="fr-FR" sz="9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200" dirty="0">
                          <a:effectLst/>
                        </a:rPr>
                        <a:t>2.1 PE intégrant un PLEPA</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000" dirty="0">
                          <a:effectLst/>
                        </a:rPr>
                        <a:t>-&gt; autodiagnostics des EPLEFPA mis en œuvre dès 2022 et se poursuivant chaque année (5/an)</a:t>
                      </a:r>
                    </a:p>
                    <a:p>
                      <a:pPr>
                        <a:lnSpc>
                          <a:spcPct val="107000"/>
                        </a:lnSpc>
                        <a:spcAft>
                          <a:spcPts val="0"/>
                        </a:spcAft>
                      </a:pPr>
                      <a:r>
                        <a:rPr lang="fr-FR" sz="9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000" dirty="0">
                          <a:effectLst/>
                        </a:rPr>
                        <a:t>100% des établissements présenteront leur plan d'actions local EPA2 devant  CA d'ici juin  2023</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9272117"/>
                  </a:ext>
                </a:extLst>
              </a:tr>
              <a:tr h="2648240">
                <a:tc>
                  <a:txBody>
                    <a:bodyPr/>
                    <a:lstStyle/>
                    <a:p>
                      <a:pPr>
                        <a:lnSpc>
                          <a:spcPct val="107000"/>
                        </a:lnSpc>
                        <a:spcAft>
                          <a:spcPts val="0"/>
                        </a:spcAft>
                      </a:pPr>
                      <a:r>
                        <a:rPr lang="fr-FR" sz="900" dirty="0">
                          <a:effectLst/>
                        </a:rPr>
                        <a:t> </a:t>
                      </a:r>
                      <a:endParaRPr lang="fr-FR" sz="1100" dirty="0">
                        <a:effectLst/>
                      </a:endParaRPr>
                    </a:p>
                    <a:p>
                      <a:pPr>
                        <a:lnSpc>
                          <a:spcPct val="107000"/>
                        </a:lnSpc>
                        <a:spcAft>
                          <a:spcPts val="0"/>
                        </a:spcAft>
                      </a:pPr>
                      <a:r>
                        <a:rPr lang="fr-FR" sz="1200" dirty="0">
                          <a:effectLst/>
                        </a:rPr>
                        <a:t>Programme régional et national de Formation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200" dirty="0">
                          <a:effectLst/>
                        </a:rPr>
                        <a:t>2.3 Accompagner et former les équipes pédagogiques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000" dirty="0">
                          <a:effectLst/>
                        </a:rPr>
                        <a:t>-&gt; Formation « nettoyage des ateliers agro-alimentaires avec économies d’eau » en Juin 2024.</a:t>
                      </a:r>
                    </a:p>
                    <a:p>
                      <a:pPr>
                        <a:lnSpc>
                          <a:spcPct val="107000"/>
                        </a:lnSpc>
                        <a:spcAft>
                          <a:spcPts val="0"/>
                        </a:spcAft>
                      </a:pPr>
                      <a:r>
                        <a:rPr lang="fr-FR" sz="1000" dirty="0">
                          <a:effectLst/>
                        </a:rPr>
                        <a:t>-&gt; séminaire </a:t>
                      </a:r>
                      <a:r>
                        <a:rPr lang="fr-FR" sz="1000" dirty="0" err="1">
                          <a:effectLst/>
                        </a:rPr>
                        <a:t>TAArGET</a:t>
                      </a:r>
                      <a:r>
                        <a:rPr lang="fr-FR" sz="1000" dirty="0">
                          <a:effectLst/>
                        </a:rPr>
                        <a:t> du 26/09/2023</a:t>
                      </a:r>
                    </a:p>
                    <a:p>
                      <a:pPr>
                        <a:lnSpc>
                          <a:spcPct val="107000"/>
                        </a:lnSpc>
                        <a:spcAft>
                          <a:spcPts val="0"/>
                        </a:spcAft>
                      </a:pPr>
                      <a:r>
                        <a:rPr lang="fr-FR" sz="1000" dirty="0">
                          <a:effectLst/>
                        </a:rPr>
                        <a:t>-&gt; Formation EXCENTRA (ENSFEA du 2 au 5/10/2023) </a:t>
                      </a:r>
                    </a:p>
                    <a:p>
                      <a:pPr>
                        <a:lnSpc>
                          <a:spcPct val="107000"/>
                        </a:lnSpc>
                        <a:spcAft>
                          <a:spcPts val="0"/>
                        </a:spcAft>
                      </a:pPr>
                      <a:r>
                        <a:rPr lang="fr-FR" sz="1000" dirty="0">
                          <a:effectLst/>
                        </a:rPr>
                        <a:t>-&gt; Rencontres nationales des DEA-DAT (pour tiers-temps, CDPP, référents EPA2)</a:t>
                      </a:r>
                    </a:p>
                    <a:p>
                      <a:pPr>
                        <a:lnSpc>
                          <a:spcPct val="107000"/>
                        </a:lnSpc>
                        <a:spcAft>
                          <a:spcPts val="0"/>
                        </a:spcAft>
                      </a:pPr>
                      <a:r>
                        <a:rPr lang="fr-FR" sz="1000" dirty="0">
                          <a:effectLst/>
                        </a:rPr>
                        <a:t>-&gt; Séminaire « gestion de l’eau » le 12/10/2023 à </a:t>
                      </a:r>
                      <a:r>
                        <a:rPr lang="fr-FR" sz="1000" dirty="0" err="1">
                          <a:effectLst/>
                        </a:rPr>
                        <a:t>Théza</a:t>
                      </a:r>
                      <a:r>
                        <a:rPr lang="fr-FR" sz="1000" dirty="0">
                          <a:effectLst/>
                        </a:rPr>
                        <a:t> avec l’</a:t>
                      </a:r>
                      <a:r>
                        <a:rPr lang="fr-FR" sz="1000" dirty="0" err="1">
                          <a:effectLst/>
                        </a:rPr>
                        <a:t>INRAe</a:t>
                      </a:r>
                      <a:endParaRPr lang="fr-FR" sz="1000" dirty="0">
                        <a:effectLst/>
                      </a:endParaRPr>
                    </a:p>
                    <a:p>
                      <a:pPr>
                        <a:lnSpc>
                          <a:spcPct val="107000"/>
                        </a:lnSpc>
                        <a:spcAft>
                          <a:spcPts val="0"/>
                        </a:spcAft>
                      </a:pPr>
                      <a:r>
                        <a:rPr lang="fr-FR" sz="1000" dirty="0">
                          <a:effectLst/>
                        </a:rPr>
                        <a:t>-&gt; former les enseignants aux différentes fresques : fresque du climat, de la biodiversité, du numérique, de l’eau…</a:t>
                      </a:r>
                    </a:p>
                    <a:p>
                      <a:pPr>
                        <a:lnSpc>
                          <a:spcPct val="107000"/>
                        </a:lnSpc>
                        <a:spcAft>
                          <a:spcPts val="0"/>
                        </a:spcAft>
                      </a:pPr>
                      <a:r>
                        <a:rPr lang="fr-FR" sz="9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1000" dirty="0">
                          <a:effectLst/>
                        </a:rPr>
                        <a:t>Nombre d’agents qui ont suivi 1 formation sur les transitions et l’agroécologie ou session institutionnelle de lancement / année scolaire</a:t>
                      </a:r>
                    </a:p>
                    <a:p>
                      <a:pPr>
                        <a:lnSpc>
                          <a:spcPct val="107000"/>
                        </a:lnSpc>
                        <a:spcAft>
                          <a:spcPts val="0"/>
                        </a:spcAft>
                      </a:pPr>
                      <a:r>
                        <a:rPr lang="fr-FR" sz="9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5672060"/>
                  </a:ext>
                </a:extLst>
              </a:tr>
              <a:tr h="1150825">
                <a:tc>
                  <a:txBody>
                    <a:bodyPr/>
                    <a:lstStyle/>
                    <a:p>
                      <a:pPr>
                        <a:lnSpc>
                          <a:spcPct val="107000"/>
                        </a:lnSpc>
                        <a:spcAft>
                          <a:spcPts val="0"/>
                        </a:spcAft>
                      </a:pPr>
                      <a:r>
                        <a:rPr lang="fr-FR" sz="9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9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9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fr-FR" sz="7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4410977"/>
                  </a:ext>
                </a:extLst>
              </a:tr>
            </a:tbl>
          </a:graphicData>
        </a:graphic>
      </p:graphicFrame>
      <p:sp>
        <p:nvSpPr>
          <p:cNvPr id="6" name="Rectangle 1"/>
          <p:cNvSpPr>
            <a:spLocks noChangeArrowheads="1"/>
          </p:cNvSpPr>
          <p:nvPr/>
        </p:nvSpPr>
        <p:spPr bwMode="auto">
          <a:xfrm>
            <a:off x="737394" y="1188575"/>
            <a:ext cx="8450006" cy="54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539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Axe 2 : Mobiliser la communauté éducative pour enseigner l’</a:t>
            </a:r>
            <a:r>
              <a:rPr kumimoji="0" lang="fr-FR" altLang="fr-FR" sz="1600" b="0" i="1" u="none" strike="noStrike" cap="none" normalizeH="0" baseline="0" dirty="0" err="1"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agro-écologie</a:t>
            </a:r>
            <a:r>
              <a:rPr kumimoji="0" lang="fr-FR" altLang="fr-FR" sz="1600" b="0" i="1" u="none" strike="noStrike" cap="none" normalizeH="0" baseline="0" dirty="0" smtClean="0">
                <a:ln>
                  <a:noFill/>
                </a:ln>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 et préparer aux transitions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8610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89522" y="539477"/>
            <a:ext cx="7848872" cy="513539"/>
          </a:xfrm>
          <a:prstGeom prst="rect">
            <a:avLst/>
          </a:prstGeom>
          <a:noFill/>
        </p:spPr>
        <p:txBody>
          <a:bodyPr wrap="square" rtlCol="0">
            <a:spAutoFit/>
          </a:bodyPr>
          <a:lstStyle/>
          <a:p>
            <a:r>
              <a:rPr lang="fr-FR" dirty="0" smtClean="0"/>
              <a:t>Le PREPA Occitanie (2</a:t>
            </a:r>
            <a:r>
              <a:rPr lang="fr-FR" baseline="30000" dirty="0" smtClean="0"/>
              <a:t>ème</a:t>
            </a:r>
            <a:r>
              <a:rPr lang="fr-FR" dirty="0" smtClean="0"/>
              <a:t> version)</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2957354484"/>
              </p:ext>
            </p:extLst>
          </p:nvPr>
        </p:nvGraphicFramePr>
        <p:xfrm>
          <a:off x="665386" y="1754032"/>
          <a:ext cx="9073008" cy="6292679"/>
        </p:xfrm>
        <a:graphic>
          <a:graphicData uri="http://schemas.openxmlformats.org/drawingml/2006/table">
            <a:tbl>
              <a:tblPr firstRow="1" firstCol="1" bandRow="1">
                <a:tableStyleId>{5C22544A-7EE6-4342-B048-85BDC9FD1C3A}</a:tableStyleId>
              </a:tblPr>
              <a:tblGrid>
                <a:gridCol w="1669662">
                  <a:extLst>
                    <a:ext uri="{9D8B030D-6E8A-4147-A177-3AD203B41FA5}">
                      <a16:colId xmlns:a16="http://schemas.microsoft.com/office/drawing/2014/main" val="2972275659"/>
                    </a:ext>
                  </a:extLst>
                </a:gridCol>
                <a:gridCol w="1607492">
                  <a:extLst>
                    <a:ext uri="{9D8B030D-6E8A-4147-A177-3AD203B41FA5}">
                      <a16:colId xmlns:a16="http://schemas.microsoft.com/office/drawing/2014/main" val="2446131275"/>
                    </a:ext>
                  </a:extLst>
                </a:gridCol>
                <a:gridCol w="4436146">
                  <a:extLst>
                    <a:ext uri="{9D8B030D-6E8A-4147-A177-3AD203B41FA5}">
                      <a16:colId xmlns:a16="http://schemas.microsoft.com/office/drawing/2014/main" val="1173399448"/>
                    </a:ext>
                  </a:extLst>
                </a:gridCol>
                <a:gridCol w="1359708">
                  <a:extLst>
                    <a:ext uri="{9D8B030D-6E8A-4147-A177-3AD203B41FA5}">
                      <a16:colId xmlns:a16="http://schemas.microsoft.com/office/drawing/2014/main" val="1185375369"/>
                    </a:ext>
                  </a:extLst>
                </a:gridCol>
              </a:tblGrid>
              <a:tr h="532847">
                <a:tc>
                  <a:txBody>
                    <a:bodyPr/>
                    <a:lstStyle/>
                    <a:p>
                      <a:pPr>
                        <a:lnSpc>
                          <a:spcPct val="107000"/>
                        </a:lnSpc>
                        <a:spcAft>
                          <a:spcPts val="0"/>
                        </a:spcAft>
                      </a:pPr>
                      <a:r>
                        <a:rPr lang="fr-FR" sz="1200" dirty="0">
                          <a:effectLst/>
                        </a:rPr>
                        <a:t>Politique publique, plans, programme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tc>
                  <a:txBody>
                    <a:bodyPr/>
                    <a:lstStyle/>
                    <a:p>
                      <a:pPr>
                        <a:lnSpc>
                          <a:spcPct val="107000"/>
                        </a:lnSpc>
                        <a:spcAft>
                          <a:spcPts val="0"/>
                        </a:spcAft>
                      </a:pPr>
                      <a:r>
                        <a:rPr lang="fr-FR" sz="1200" dirty="0">
                          <a:effectLst/>
                        </a:rPr>
                        <a:t>Actions du plan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tc>
                  <a:txBody>
                    <a:bodyPr/>
                    <a:lstStyle/>
                    <a:p>
                      <a:pPr>
                        <a:lnSpc>
                          <a:spcPct val="107000"/>
                        </a:lnSpc>
                        <a:spcAft>
                          <a:spcPts val="0"/>
                        </a:spcAft>
                      </a:pPr>
                      <a:r>
                        <a:rPr lang="fr-FR" sz="1200" dirty="0">
                          <a:effectLst/>
                        </a:rPr>
                        <a:t>Actions pressenties pour 2023-2026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tc>
                  <a:txBody>
                    <a:bodyPr/>
                    <a:lstStyle/>
                    <a:p>
                      <a:pPr>
                        <a:lnSpc>
                          <a:spcPct val="107000"/>
                        </a:lnSpc>
                        <a:spcAft>
                          <a:spcPts val="0"/>
                        </a:spcAft>
                      </a:pPr>
                      <a:r>
                        <a:rPr lang="fr-FR" sz="1200" dirty="0">
                          <a:effectLst/>
                        </a:rPr>
                        <a:t>Indicateurs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extLst>
                  <a:ext uri="{0D108BD9-81ED-4DB2-BD59-A6C34878D82A}">
                    <a16:rowId xmlns:a16="http://schemas.microsoft.com/office/drawing/2014/main" val="1088832891"/>
                  </a:ext>
                </a:extLst>
              </a:tr>
              <a:tr h="399191">
                <a:tc>
                  <a:txBody>
                    <a:bodyPr/>
                    <a:lstStyle/>
                    <a:p>
                      <a:pPr>
                        <a:lnSpc>
                          <a:spcPct val="107000"/>
                        </a:lnSpc>
                        <a:spcAft>
                          <a:spcPts val="0"/>
                        </a:spcAft>
                      </a:pPr>
                      <a:r>
                        <a:rPr lang="fr-FR" sz="500">
                          <a:effectLst/>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tc>
                  <a:txBody>
                    <a:bodyPr/>
                    <a:lstStyle/>
                    <a:p>
                      <a:pPr>
                        <a:lnSpc>
                          <a:spcPct val="107000"/>
                        </a:lnSpc>
                        <a:spcAft>
                          <a:spcPts val="0"/>
                        </a:spcAft>
                      </a:pPr>
                      <a:r>
                        <a:rPr lang="fr-FR" sz="1200" dirty="0">
                          <a:effectLst/>
                        </a:rPr>
                        <a:t>3.1 Diagnostic Système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tc>
                  <a:txBody>
                    <a:bodyPr/>
                    <a:lstStyle/>
                    <a:p>
                      <a:pPr>
                        <a:lnSpc>
                          <a:spcPct val="107000"/>
                        </a:lnSpc>
                        <a:spcAft>
                          <a:spcPts val="0"/>
                        </a:spcAft>
                      </a:pPr>
                      <a:r>
                        <a:rPr lang="fr-FR" sz="1000" dirty="0">
                          <a:effectLst/>
                        </a:rPr>
                        <a:t>-&gt; Engager les exploitations dans la démarche HVE</a:t>
                      </a:r>
                    </a:p>
                    <a:p>
                      <a:pPr>
                        <a:lnSpc>
                          <a:spcPct val="107000"/>
                        </a:lnSpc>
                        <a:spcAft>
                          <a:spcPts val="0"/>
                        </a:spcAft>
                      </a:pPr>
                      <a:r>
                        <a:rPr lang="fr-FR" sz="1000" dirty="0">
                          <a:effectLst/>
                        </a:rPr>
                        <a:t>-&gt;Inciter les exploitations d’élevage à faire un diagnostic Cap2R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tc>
                  <a:txBody>
                    <a:bodyPr/>
                    <a:lstStyle/>
                    <a:p>
                      <a:pPr>
                        <a:lnSpc>
                          <a:spcPct val="107000"/>
                        </a:lnSpc>
                        <a:spcAft>
                          <a:spcPts val="0"/>
                        </a:spcAft>
                      </a:pPr>
                      <a:r>
                        <a:rPr lang="fr-FR" sz="800" dirty="0">
                          <a:effectLst/>
                        </a:rPr>
                        <a:t>Mi-2021, 100% des exploitations et ateliers ont conduit ou mis à jour un diagnostic</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extLst>
                  <a:ext uri="{0D108BD9-81ED-4DB2-BD59-A6C34878D82A}">
                    <a16:rowId xmlns:a16="http://schemas.microsoft.com/office/drawing/2014/main" val="332657705"/>
                  </a:ext>
                </a:extLst>
              </a:tr>
              <a:tr h="2287945">
                <a:tc>
                  <a:txBody>
                    <a:bodyPr/>
                    <a:lstStyle/>
                    <a:p>
                      <a:pPr>
                        <a:lnSpc>
                          <a:spcPct val="107000"/>
                        </a:lnSpc>
                        <a:spcAft>
                          <a:spcPts val="0"/>
                        </a:spcAft>
                      </a:pPr>
                      <a:r>
                        <a:rPr lang="fr-FR" sz="1200" dirty="0">
                          <a:effectLst/>
                        </a:rPr>
                        <a:t>Plans </a:t>
                      </a:r>
                      <a:r>
                        <a:rPr lang="fr-FR" sz="1200" dirty="0" err="1">
                          <a:effectLst/>
                        </a:rPr>
                        <a:t>écophyto</a:t>
                      </a:r>
                      <a:r>
                        <a:rPr lang="fr-FR" sz="1200" dirty="0">
                          <a:effectLst/>
                        </a:rPr>
                        <a:t>, éco-</a:t>
                      </a:r>
                      <a:r>
                        <a:rPr lang="fr-FR" sz="1200" dirty="0" err="1">
                          <a:effectLst/>
                        </a:rPr>
                        <a:t>antibio</a:t>
                      </a:r>
                      <a:r>
                        <a:rPr lang="fr-FR" sz="1200" dirty="0">
                          <a:effectLst/>
                        </a:rPr>
                        <a:t>, BEA, AB,  et </a:t>
                      </a:r>
                      <a:r>
                        <a:rPr lang="fr-FR" sz="1200" dirty="0" err="1">
                          <a:effectLst/>
                        </a:rPr>
                        <a:t>Siqo</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tc>
                  <a:txBody>
                    <a:bodyPr/>
                    <a:lstStyle/>
                    <a:p>
                      <a:pPr>
                        <a:lnSpc>
                          <a:spcPct val="107000"/>
                        </a:lnSpc>
                        <a:spcAft>
                          <a:spcPts val="0"/>
                        </a:spcAft>
                      </a:pPr>
                      <a:r>
                        <a:rPr lang="fr-FR" sz="1200" dirty="0">
                          <a:effectLst/>
                        </a:rPr>
                        <a:t>3.2 Projets TAE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tc>
                  <a:txBody>
                    <a:bodyPr/>
                    <a:lstStyle/>
                    <a:p>
                      <a:pPr>
                        <a:lnSpc>
                          <a:spcPct val="107000"/>
                        </a:lnSpc>
                        <a:spcAft>
                          <a:spcPts val="0"/>
                        </a:spcAft>
                      </a:pPr>
                      <a:r>
                        <a:rPr lang="fr-FR" sz="1000" dirty="0">
                          <a:effectLst/>
                        </a:rPr>
                        <a:t>-&gt; Participation au CASDAR « </a:t>
                      </a:r>
                      <a:r>
                        <a:rPr lang="fr-FR" sz="1000" dirty="0" err="1">
                          <a:effectLst/>
                        </a:rPr>
                        <a:t>Glycos</a:t>
                      </a:r>
                      <a:r>
                        <a:rPr lang="fr-FR" sz="1000" dirty="0">
                          <a:effectLst/>
                        </a:rPr>
                        <a:t>-EPA » pour l’EPLEFPA 82, Riscle, Rodez sur la sortie du Glyphosate</a:t>
                      </a:r>
                    </a:p>
                    <a:p>
                      <a:pPr>
                        <a:lnSpc>
                          <a:spcPct val="107000"/>
                        </a:lnSpc>
                        <a:spcAft>
                          <a:spcPts val="0"/>
                        </a:spcAft>
                      </a:pPr>
                      <a:r>
                        <a:rPr lang="fr-FR" sz="1000" dirty="0">
                          <a:effectLst/>
                        </a:rPr>
                        <a:t> </a:t>
                      </a:r>
                    </a:p>
                    <a:p>
                      <a:pPr>
                        <a:lnSpc>
                          <a:spcPct val="107000"/>
                        </a:lnSpc>
                        <a:spcAft>
                          <a:spcPts val="0"/>
                        </a:spcAft>
                      </a:pPr>
                      <a:r>
                        <a:rPr lang="fr-FR" sz="1000" dirty="0">
                          <a:effectLst/>
                        </a:rPr>
                        <a:t/>
                      </a:r>
                      <a:br>
                        <a:rPr lang="fr-FR" sz="1000" dirty="0">
                          <a:effectLst/>
                        </a:rPr>
                      </a:br>
                      <a:r>
                        <a:rPr lang="fr-FR" sz="1000" dirty="0">
                          <a:effectLst/>
                        </a:rPr>
                        <a:t>-&gt; Développer l’autonomie des exploitations (énergétique, alimentaire, relative aux intrants) et / ou de la production d'énergie renouvelable ( </a:t>
                      </a:r>
                      <a:r>
                        <a:rPr lang="fr-FR" sz="1000" dirty="0" err="1">
                          <a:effectLst/>
                        </a:rPr>
                        <a:t>agrivoltaïsme</a:t>
                      </a:r>
                      <a:r>
                        <a:rPr lang="fr-FR" sz="1000" dirty="0">
                          <a:effectLst/>
                        </a:rPr>
                        <a:t>, méthanisation,...) :</a:t>
                      </a:r>
                      <a:br>
                        <a:rPr lang="fr-FR" sz="1000" dirty="0">
                          <a:effectLst/>
                        </a:rPr>
                      </a:br>
                      <a:endParaRPr lang="fr-FR" sz="1000" dirty="0">
                        <a:effectLst/>
                      </a:endParaRPr>
                    </a:p>
                    <a:p>
                      <a:pPr>
                        <a:lnSpc>
                          <a:spcPct val="107000"/>
                        </a:lnSpc>
                        <a:spcAft>
                          <a:spcPts val="0"/>
                        </a:spcAft>
                      </a:pPr>
                      <a:r>
                        <a:rPr lang="fr-FR" sz="1000" dirty="0">
                          <a:effectLst/>
                        </a:rPr>
                        <a:t>-&gt;Soutenir la conversion à l’agriculture biologique de nos exploitations </a:t>
                      </a:r>
                      <a:br>
                        <a:rPr lang="fr-FR" sz="1000" dirty="0">
                          <a:effectLst/>
                        </a:rPr>
                      </a:b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tc>
                  <a:txBody>
                    <a:bodyPr/>
                    <a:lstStyle/>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800" dirty="0">
                          <a:effectLst/>
                        </a:rPr>
                        <a:t> </a:t>
                      </a:r>
                    </a:p>
                    <a:p>
                      <a:pPr>
                        <a:lnSpc>
                          <a:spcPct val="107000"/>
                        </a:lnSpc>
                        <a:spcAft>
                          <a:spcPts val="0"/>
                        </a:spcAft>
                      </a:pPr>
                      <a:r>
                        <a:rPr lang="fr-FR" sz="800" dirty="0">
                          <a:effectLst/>
                        </a:rPr>
                        <a:t>Fin 2021 : 90% des exploitations ont arrêté l'utilisation de glyphosate et 10% ont défini une stratégie pour l’arrêter</a:t>
                      </a:r>
                    </a:p>
                    <a:p>
                      <a:pPr>
                        <a:lnSpc>
                          <a:spcPct val="107000"/>
                        </a:lnSpc>
                        <a:spcAft>
                          <a:spcPts val="0"/>
                        </a:spcAft>
                      </a:pPr>
                      <a:r>
                        <a:rPr lang="fr-FR" sz="800" dirty="0">
                          <a:effectLst/>
                        </a:rPr>
                        <a:t> </a:t>
                      </a: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800" dirty="0">
                          <a:effectLst/>
                        </a:rPr>
                        <a:t>En 2025, 30% de la SAU de l'enseignement agricole est certifiée AB ; </a:t>
                      </a: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400" dirty="0">
                          <a:effectLst/>
                        </a:rPr>
                        <a:t> </a:t>
                      </a:r>
                      <a:endParaRPr lang="fr-FR" sz="800" dirty="0">
                        <a:effectLst/>
                      </a:endParaRPr>
                    </a:p>
                    <a:p>
                      <a:pPr>
                        <a:lnSpc>
                          <a:spcPct val="107000"/>
                        </a:lnSpc>
                        <a:spcAft>
                          <a:spcPts val="0"/>
                        </a:spcAft>
                      </a:pPr>
                      <a:r>
                        <a:rPr lang="fr-FR" sz="800" dirty="0">
                          <a:effectLst/>
                        </a:rPr>
                        <a:t>100% de la SAU des exploitations agricoles de l’enseignement agricole est conduite en AB, HVE ou SIQO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extLst>
                  <a:ext uri="{0D108BD9-81ED-4DB2-BD59-A6C34878D82A}">
                    <a16:rowId xmlns:a16="http://schemas.microsoft.com/office/drawing/2014/main" val="297331732"/>
                  </a:ext>
                </a:extLst>
              </a:tr>
              <a:tr h="1037896">
                <a:tc>
                  <a:txBody>
                    <a:bodyPr/>
                    <a:lstStyle/>
                    <a:p>
                      <a:pPr>
                        <a:lnSpc>
                          <a:spcPct val="107000"/>
                        </a:lnSpc>
                        <a:spcAft>
                          <a:spcPts val="0"/>
                        </a:spcAft>
                      </a:pPr>
                      <a:r>
                        <a:rPr lang="fr-FR" sz="500">
                          <a:effectLst/>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tc>
                  <a:txBody>
                    <a:bodyPr/>
                    <a:lstStyle/>
                    <a:p>
                      <a:pPr>
                        <a:lnSpc>
                          <a:spcPct val="107000"/>
                        </a:lnSpc>
                        <a:spcAft>
                          <a:spcPts val="0"/>
                        </a:spcAft>
                      </a:pPr>
                      <a:r>
                        <a:rPr lang="fr-FR" sz="1200" dirty="0">
                          <a:effectLst/>
                        </a:rPr>
                        <a:t>3.3 Démonstration et R&amp;D</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tc>
                  <a:txBody>
                    <a:bodyPr/>
                    <a:lstStyle/>
                    <a:p>
                      <a:pPr>
                        <a:lnSpc>
                          <a:spcPct val="107000"/>
                        </a:lnSpc>
                        <a:spcAft>
                          <a:spcPts val="0"/>
                        </a:spcAft>
                      </a:pPr>
                      <a:r>
                        <a:rPr lang="fr-FR" sz="1000" dirty="0">
                          <a:effectLst/>
                        </a:rPr>
                        <a:t>-&gt; Co-concevoir ou soutenir un évènement chaque année mettant en valeur la recherche, l'innovation dans une des exploitations de la région, avec des interventions d'apprenants (sur le modèle de l'agro-écologie-tour du Grand Est)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tc>
                  <a:txBody>
                    <a:bodyPr/>
                    <a:lstStyle/>
                    <a:p>
                      <a:pPr>
                        <a:lnSpc>
                          <a:spcPct val="107000"/>
                        </a:lnSpc>
                        <a:spcAft>
                          <a:spcPts val="0"/>
                        </a:spcAft>
                      </a:pPr>
                      <a:r>
                        <a:rPr lang="fr-FR" sz="400" dirty="0">
                          <a:effectLst/>
                        </a:rPr>
                        <a:t> </a:t>
                      </a:r>
                      <a:endParaRPr lang="fr-FR" sz="700" dirty="0">
                        <a:effectLst/>
                      </a:endParaRPr>
                    </a:p>
                    <a:p>
                      <a:pPr>
                        <a:lnSpc>
                          <a:spcPct val="107000"/>
                        </a:lnSpc>
                        <a:spcAft>
                          <a:spcPts val="0"/>
                        </a:spcAft>
                      </a:pPr>
                      <a:r>
                        <a:rPr lang="fr-FR" sz="800" dirty="0">
                          <a:effectLst/>
                        </a:rPr>
                        <a:t>100% d’exploitations agricoles n’utilisant pas ou plus de glyphosate en 2020</a:t>
                      </a:r>
                    </a:p>
                    <a:p>
                      <a:pPr>
                        <a:lnSpc>
                          <a:spcPct val="107000"/>
                        </a:lnSpc>
                        <a:spcAft>
                          <a:spcPts val="0"/>
                        </a:spcAft>
                      </a:pPr>
                      <a:r>
                        <a:rPr lang="fr-FR" sz="800" dirty="0">
                          <a:effectLst/>
                        </a:rPr>
                        <a:t> </a:t>
                      </a:r>
                    </a:p>
                    <a:p>
                      <a:pPr>
                        <a:lnSpc>
                          <a:spcPct val="107000"/>
                        </a:lnSpc>
                        <a:spcAft>
                          <a:spcPts val="0"/>
                        </a:spcAft>
                      </a:pPr>
                      <a:r>
                        <a:rPr lang="fr-FR" sz="800" dirty="0">
                          <a:effectLst/>
                        </a:rPr>
                        <a:t>Nombre d’exploitations agricoles et ateliers technologiques approvisionnant la cantine de leur établissement</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extLst>
                  <a:ext uri="{0D108BD9-81ED-4DB2-BD59-A6C34878D82A}">
                    <a16:rowId xmlns:a16="http://schemas.microsoft.com/office/drawing/2014/main" val="250064665"/>
                  </a:ext>
                </a:extLst>
              </a:tr>
              <a:tr h="854689">
                <a:tc>
                  <a:txBody>
                    <a:bodyPr/>
                    <a:lstStyle/>
                    <a:p>
                      <a:pPr>
                        <a:lnSpc>
                          <a:spcPct val="107000"/>
                        </a:lnSpc>
                        <a:spcAft>
                          <a:spcPts val="0"/>
                        </a:spcAft>
                      </a:pPr>
                      <a:r>
                        <a:rPr lang="fr-FR" sz="500">
                          <a:effectLst/>
                        </a:rPr>
                        <a:t> </a:t>
                      </a:r>
                      <a:endParaRPr lang="fr-FR" sz="70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tc>
                  <a:txBody>
                    <a:bodyPr/>
                    <a:lstStyle/>
                    <a:p>
                      <a:pPr>
                        <a:lnSpc>
                          <a:spcPct val="107000"/>
                        </a:lnSpc>
                        <a:spcAft>
                          <a:spcPts val="0"/>
                        </a:spcAft>
                      </a:pPr>
                      <a:r>
                        <a:rPr lang="fr-FR" sz="1200" dirty="0">
                          <a:effectLst/>
                        </a:rPr>
                        <a:t>3.4 Coopération collectifs agro-écologiques et/ou filière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tc>
                  <a:txBody>
                    <a:bodyPr/>
                    <a:lstStyle/>
                    <a:p>
                      <a:pPr>
                        <a:lnSpc>
                          <a:spcPct val="107000"/>
                        </a:lnSpc>
                        <a:spcAft>
                          <a:spcPts val="0"/>
                        </a:spcAft>
                      </a:pPr>
                      <a:r>
                        <a:rPr lang="fr-FR" sz="500" dirty="0">
                          <a:effectLst/>
                        </a:rPr>
                        <a:t> </a:t>
                      </a:r>
                      <a:endParaRPr lang="fr-FR" sz="700" dirty="0">
                        <a:effectLst/>
                      </a:endParaRPr>
                    </a:p>
                    <a:p>
                      <a:pPr>
                        <a:lnSpc>
                          <a:spcPct val="107000"/>
                        </a:lnSpc>
                        <a:spcAft>
                          <a:spcPts val="0"/>
                        </a:spcAft>
                      </a:pPr>
                      <a:r>
                        <a:rPr lang="fr-FR" sz="1000" dirty="0">
                          <a:effectLst/>
                        </a:rPr>
                        <a:t>-&gt; Croiser des réunions régionales entre DEA-D4 et groupes d’agriculteurs GIEE / 30000 / DEPHY</a:t>
                      </a:r>
                      <a:br>
                        <a:rPr lang="fr-FR" sz="1000" dirty="0">
                          <a:effectLst/>
                        </a:rPr>
                      </a:br>
                      <a:r>
                        <a:rPr lang="fr-FR" sz="1000" dirty="0">
                          <a:effectLst/>
                        </a:rPr>
                        <a:t>-&gt; Diffuser les outils et supports pour mieux connaître les dynamiques locales (cartographie, restitutions, axes de travail)</a:t>
                      </a:r>
                    </a:p>
                    <a:p>
                      <a:pPr>
                        <a:lnSpc>
                          <a:spcPct val="107000"/>
                        </a:lnSpc>
                        <a:spcAft>
                          <a:spcPts val="0"/>
                        </a:spcAft>
                      </a:pPr>
                      <a:r>
                        <a:rPr lang="fr-FR" sz="1000" dirty="0">
                          <a:effectLst/>
                        </a:rPr>
                        <a:t>-&gt; proposer aux GIEE de faire réaliser certaines études ou analyses aux apprenants </a:t>
                      </a:r>
                    </a:p>
                    <a:p>
                      <a:pPr>
                        <a:lnSpc>
                          <a:spcPct val="107000"/>
                        </a:lnSpc>
                        <a:spcAft>
                          <a:spcPts val="0"/>
                        </a:spcAft>
                      </a:pPr>
                      <a:r>
                        <a:rPr lang="fr-FR" sz="1000" dirty="0">
                          <a:effectLst/>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tc>
                  <a:txBody>
                    <a:bodyPr/>
                    <a:lstStyle/>
                    <a:p>
                      <a:pPr>
                        <a:lnSpc>
                          <a:spcPct val="107000"/>
                        </a:lnSpc>
                        <a:spcAft>
                          <a:spcPts val="0"/>
                        </a:spcAft>
                      </a:pPr>
                      <a:r>
                        <a:rPr lang="fr-FR" sz="400" dirty="0">
                          <a:effectLst/>
                        </a:rPr>
                        <a:t> </a:t>
                      </a:r>
                      <a:endParaRPr lang="fr-FR" sz="800" dirty="0">
                        <a:effectLst/>
                      </a:endParaRPr>
                    </a:p>
                    <a:p>
                      <a:pPr>
                        <a:lnSpc>
                          <a:spcPct val="107000"/>
                        </a:lnSpc>
                        <a:spcAft>
                          <a:spcPts val="0"/>
                        </a:spcAft>
                      </a:pPr>
                      <a:r>
                        <a:rPr lang="fr-FR" sz="800" dirty="0">
                          <a:effectLst/>
                        </a:rPr>
                        <a:t>Rencontres et stages auprès d’agriculteurs innovants. Echanges de pratiques.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938" marR="40938" marT="0" marB="0"/>
                </a:tc>
                <a:extLst>
                  <a:ext uri="{0D108BD9-81ED-4DB2-BD59-A6C34878D82A}">
                    <a16:rowId xmlns:a16="http://schemas.microsoft.com/office/drawing/2014/main" val="3308186639"/>
                  </a:ext>
                </a:extLst>
              </a:tr>
            </a:tbl>
          </a:graphicData>
        </a:graphic>
      </p:graphicFrame>
      <p:sp>
        <p:nvSpPr>
          <p:cNvPr id="8" name="Rectangle 7"/>
          <p:cNvSpPr/>
          <p:nvPr/>
        </p:nvSpPr>
        <p:spPr>
          <a:xfrm>
            <a:off x="809403" y="1115541"/>
            <a:ext cx="9361039" cy="584775"/>
          </a:xfrm>
          <a:prstGeom prst="rect">
            <a:avLst/>
          </a:prstGeom>
        </p:spPr>
        <p:txBody>
          <a:bodyPr wrap="square">
            <a:spAutoFit/>
          </a:bodyPr>
          <a:lstStyle/>
          <a:p>
            <a:r>
              <a:rPr lang="fr-FR" sz="1600" i="1" dirty="0">
                <a:solidFill>
                  <a:srgbClr val="5B9BD5"/>
                </a:solidFill>
                <a:latin typeface="Calibri" panose="020F0502020204030204" pitchFamily="34" charset="0"/>
                <a:ea typeface="Calibri" panose="020F0502020204030204" pitchFamily="34" charset="0"/>
                <a:cs typeface="Times New Roman" panose="02020603050405020304" pitchFamily="18" charset="0"/>
              </a:rPr>
              <a:t>Axe 3 : Amplifier la mobilisation des EA et AT comme support d’apprentissage de démonstration et d’expérimentation</a:t>
            </a:r>
            <a:endParaRPr lang="fr-FR" sz="1600" dirty="0"/>
          </a:p>
        </p:txBody>
      </p:sp>
    </p:spTree>
    <p:extLst>
      <p:ext uri="{BB962C8B-B14F-4D97-AF65-F5344CB8AC3E}">
        <p14:creationId xmlns:p14="http://schemas.microsoft.com/office/powerpoint/2010/main" val="1875383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89522" y="539477"/>
            <a:ext cx="7848872" cy="513539"/>
          </a:xfrm>
          <a:prstGeom prst="rect">
            <a:avLst/>
          </a:prstGeom>
          <a:noFill/>
        </p:spPr>
        <p:txBody>
          <a:bodyPr wrap="square" rtlCol="0">
            <a:spAutoFit/>
          </a:bodyPr>
          <a:lstStyle/>
          <a:p>
            <a:r>
              <a:rPr lang="fr-FR" dirty="0" smtClean="0"/>
              <a:t>Le PREPA Occitanie (2</a:t>
            </a:r>
            <a:r>
              <a:rPr lang="fr-FR" baseline="30000" dirty="0" smtClean="0"/>
              <a:t>ème</a:t>
            </a:r>
            <a:r>
              <a:rPr lang="fr-FR" dirty="0" smtClean="0"/>
              <a:t> version)</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3135565730"/>
              </p:ext>
            </p:extLst>
          </p:nvPr>
        </p:nvGraphicFramePr>
        <p:xfrm>
          <a:off x="989421" y="1489903"/>
          <a:ext cx="8856985" cy="6010626"/>
        </p:xfrm>
        <a:graphic>
          <a:graphicData uri="http://schemas.openxmlformats.org/drawingml/2006/table">
            <a:tbl>
              <a:tblPr firstRow="1" firstCol="1" bandRow="1">
                <a:tableStyleId>{5C22544A-7EE6-4342-B048-85BDC9FD1C3A}</a:tableStyleId>
              </a:tblPr>
              <a:tblGrid>
                <a:gridCol w="1348911">
                  <a:extLst>
                    <a:ext uri="{9D8B030D-6E8A-4147-A177-3AD203B41FA5}">
                      <a16:colId xmlns:a16="http://schemas.microsoft.com/office/drawing/2014/main" val="1124990318"/>
                    </a:ext>
                  </a:extLst>
                </a:gridCol>
                <a:gridCol w="1610047">
                  <a:extLst>
                    <a:ext uri="{9D8B030D-6E8A-4147-A177-3AD203B41FA5}">
                      <a16:colId xmlns:a16="http://schemas.microsoft.com/office/drawing/2014/main" val="4253560994"/>
                    </a:ext>
                  </a:extLst>
                </a:gridCol>
                <a:gridCol w="4640774">
                  <a:extLst>
                    <a:ext uri="{9D8B030D-6E8A-4147-A177-3AD203B41FA5}">
                      <a16:colId xmlns:a16="http://schemas.microsoft.com/office/drawing/2014/main" val="1298892383"/>
                    </a:ext>
                  </a:extLst>
                </a:gridCol>
                <a:gridCol w="1257253">
                  <a:extLst>
                    <a:ext uri="{9D8B030D-6E8A-4147-A177-3AD203B41FA5}">
                      <a16:colId xmlns:a16="http://schemas.microsoft.com/office/drawing/2014/main" val="1007879419"/>
                    </a:ext>
                  </a:extLst>
                </a:gridCol>
              </a:tblGrid>
              <a:tr h="574937">
                <a:tc>
                  <a:txBody>
                    <a:bodyPr/>
                    <a:lstStyle/>
                    <a:p>
                      <a:pPr>
                        <a:lnSpc>
                          <a:spcPct val="107000"/>
                        </a:lnSpc>
                        <a:spcAft>
                          <a:spcPts val="0"/>
                        </a:spcAft>
                      </a:pPr>
                      <a:r>
                        <a:rPr lang="fr-FR" sz="1200" dirty="0">
                          <a:effectLst/>
                        </a:rPr>
                        <a:t>Politique publique, plans, programme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tc>
                  <a:txBody>
                    <a:bodyPr/>
                    <a:lstStyle/>
                    <a:p>
                      <a:pPr>
                        <a:lnSpc>
                          <a:spcPct val="107000"/>
                        </a:lnSpc>
                        <a:spcAft>
                          <a:spcPts val="0"/>
                        </a:spcAft>
                      </a:pPr>
                      <a:r>
                        <a:rPr lang="fr-FR" sz="1200" dirty="0">
                          <a:effectLst/>
                        </a:rPr>
                        <a:t>Actions du plan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tc>
                  <a:txBody>
                    <a:bodyPr/>
                    <a:lstStyle/>
                    <a:p>
                      <a:pPr>
                        <a:lnSpc>
                          <a:spcPct val="107000"/>
                        </a:lnSpc>
                        <a:spcAft>
                          <a:spcPts val="0"/>
                        </a:spcAft>
                      </a:pPr>
                      <a:r>
                        <a:rPr lang="fr-FR" sz="1200" dirty="0">
                          <a:effectLst/>
                        </a:rPr>
                        <a:t>Actions pressenties pour </a:t>
                      </a:r>
                      <a:r>
                        <a:rPr lang="fr-FR" sz="1200" dirty="0" smtClean="0">
                          <a:effectLst/>
                        </a:rPr>
                        <a:t>2023-2026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tc>
                  <a:txBody>
                    <a:bodyPr/>
                    <a:lstStyle/>
                    <a:p>
                      <a:pPr>
                        <a:lnSpc>
                          <a:spcPct val="107000"/>
                        </a:lnSpc>
                        <a:spcAft>
                          <a:spcPts val="0"/>
                        </a:spcAft>
                      </a:pPr>
                      <a:r>
                        <a:rPr lang="fr-FR" sz="1200" dirty="0">
                          <a:effectLst/>
                        </a:rPr>
                        <a:t>Indicateurs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extLst>
                  <a:ext uri="{0D108BD9-81ED-4DB2-BD59-A6C34878D82A}">
                    <a16:rowId xmlns:a16="http://schemas.microsoft.com/office/drawing/2014/main" val="3827730504"/>
                  </a:ext>
                </a:extLst>
              </a:tr>
              <a:tr h="1292991">
                <a:tc>
                  <a:txBody>
                    <a:bodyPr/>
                    <a:lstStyle/>
                    <a:p>
                      <a:pPr>
                        <a:lnSpc>
                          <a:spcPct val="107000"/>
                        </a:lnSpc>
                        <a:spcAft>
                          <a:spcPts val="0"/>
                        </a:spcAft>
                      </a:pPr>
                      <a:r>
                        <a:rPr lang="fr-FR" sz="600" dirty="0">
                          <a:effectLst/>
                        </a:rPr>
                        <a:t> </a:t>
                      </a:r>
                      <a:endParaRPr lang="fr-FR" sz="800" dirty="0">
                        <a:effectLst/>
                      </a:endParaRPr>
                    </a:p>
                    <a:p>
                      <a:pPr>
                        <a:lnSpc>
                          <a:spcPct val="107000"/>
                        </a:lnSpc>
                        <a:spcAft>
                          <a:spcPts val="0"/>
                        </a:spcAft>
                      </a:pPr>
                      <a:r>
                        <a:rPr lang="fr-FR" sz="6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tc>
                  <a:txBody>
                    <a:bodyPr/>
                    <a:lstStyle/>
                    <a:p>
                      <a:pPr>
                        <a:lnSpc>
                          <a:spcPct val="107000"/>
                        </a:lnSpc>
                        <a:spcAft>
                          <a:spcPts val="0"/>
                        </a:spcAft>
                      </a:pPr>
                      <a:r>
                        <a:rPr lang="fr-FR" sz="1200" dirty="0">
                          <a:effectLst/>
                        </a:rPr>
                        <a:t> </a:t>
                      </a:r>
                    </a:p>
                    <a:p>
                      <a:pPr>
                        <a:lnSpc>
                          <a:spcPct val="107000"/>
                        </a:lnSpc>
                        <a:spcAft>
                          <a:spcPts val="0"/>
                        </a:spcAft>
                      </a:pPr>
                      <a:r>
                        <a:rPr lang="fr-FR" sz="1200" dirty="0">
                          <a:effectLst/>
                        </a:rPr>
                        <a:t>4.1 Partenariats collectifs et territoriaux</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tc>
                  <a:txBody>
                    <a:bodyPr/>
                    <a:lstStyle/>
                    <a:p>
                      <a:pPr>
                        <a:lnSpc>
                          <a:spcPct val="107000"/>
                        </a:lnSpc>
                        <a:spcAft>
                          <a:spcPts val="0"/>
                        </a:spcAft>
                      </a:pPr>
                      <a:r>
                        <a:rPr lang="fr-FR" sz="1000" dirty="0">
                          <a:effectLst/>
                        </a:rPr>
                        <a:t>-&gt; Construire et formaliser de nouveaux partenariats avec les organismes concernés par les transitions d'EPA2 : Office Français de la Biodiversité, MHN, CRIEL…</a:t>
                      </a:r>
                    </a:p>
                    <a:p>
                      <a:pPr>
                        <a:lnSpc>
                          <a:spcPct val="107000"/>
                        </a:lnSpc>
                        <a:spcAft>
                          <a:spcPts val="0"/>
                        </a:spcAft>
                      </a:pPr>
                      <a:r>
                        <a:rPr lang="fr-FR" sz="1000" dirty="0">
                          <a:effectLst/>
                        </a:rPr>
                        <a:t> </a:t>
                      </a:r>
                    </a:p>
                    <a:p>
                      <a:pPr>
                        <a:lnSpc>
                          <a:spcPct val="107000"/>
                        </a:lnSpc>
                        <a:spcAft>
                          <a:spcPts val="0"/>
                        </a:spcAft>
                      </a:pPr>
                      <a:r>
                        <a:rPr lang="fr-FR" sz="1000" dirty="0">
                          <a:effectLst/>
                        </a:rPr>
                        <a:t>-&gt;poursuivre l’implication des établissements dans les PAT</a:t>
                      </a:r>
                    </a:p>
                    <a:p>
                      <a:pPr>
                        <a:lnSpc>
                          <a:spcPct val="107000"/>
                        </a:lnSpc>
                        <a:spcAft>
                          <a:spcPts val="0"/>
                        </a:spcAft>
                      </a:pPr>
                      <a:r>
                        <a:rPr lang="fr-FR" sz="6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tc>
                  <a:txBody>
                    <a:bodyPr/>
                    <a:lstStyle/>
                    <a:p>
                      <a:pPr>
                        <a:lnSpc>
                          <a:spcPct val="107000"/>
                        </a:lnSpc>
                        <a:spcAft>
                          <a:spcPts val="0"/>
                        </a:spcAft>
                      </a:pPr>
                      <a:r>
                        <a:rPr lang="fr-FR" sz="800" dirty="0">
                          <a:effectLst/>
                        </a:rPr>
                        <a:t>En 2022, chaque établissement a au moins 2 partenariats ou projets formalisés avec des acteurs du territoire (GIEE, groupes </a:t>
                      </a:r>
                      <a:r>
                        <a:rPr lang="fr-FR" sz="800" dirty="0" err="1">
                          <a:effectLst/>
                        </a:rPr>
                        <a:t>Ecophyto</a:t>
                      </a:r>
                      <a:r>
                        <a:rPr lang="fr-FR" sz="800" dirty="0">
                          <a:effectLst/>
                        </a:rPr>
                        <a:t>, Projet Alimentaire Territorial (PAT), Charte de riverains,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extLst>
                  <a:ext uri="{0D108BD9-81ED-4DB2-BD59-A6C34878D82A}">
                    <a16:rowId xmlns:a16="http://schemas.microsoft.com/office/drawing/2014/main" val="2871832010"/>
                  </a:ext>
                </a:extLst>
              </a:tr>
              <a:tr h="1616429">
                <a:tc>
                  <a:txBody>
                    <a:bodyPr/>
                    <a:lstStyle/>
                    <a:p>
                      <a:pPr>
                        <a:lnSpc>
                          <a:spcPct val="107000"/>
                        </a:lnSpc>
                        <a:spcAft>
                          <a:spcPts val="0"/>
                        </a:spcAft>
                      </a:pPr>
                      <a:r>
                        <a:rPr lang="fr-FR" sz="6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tc>
                  <a:txBody>
                    <a:bodyPr/>
                    <a:lstStyle/>
                    <a:p>
                      <a:pPr>
                        <a:lnSpc>
                          <a:spcPct val="107000"/>
                        </a:lnSpc>
                        <a:spcAft>
                          <a:spcPts val="0"/>
                        </a:spcAft>
                      </a:pPr>
                      <a:r>
                        <a:rPr lang="fr-FR" sz="1200" dirty="0">
                          <a:effectLst/>
                        </a:rPr>
                        <a:t>4.2 </a:t>
                      </a:r>
                      <a:r>
                        <a:rPr lang="fr-FR" sz="1200" dirty="0" err="1">
                          <a:effectLst/>
                        </a:rPr>
                        <a:t>Evenements</a:t>
                      </a:r>
                      <a:r>
                        <a:rPr lang="fr-FR" sz="1200" dirty="0">
                          <a:effectLst/>
                        </a:rPr>
                        <a:t> TAE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tc>
                  <a:txBody>
                    <a:bodyPr/>
                    <a:lstStyle/>
                    <a:p>
                      <a:pPr>
                        <a:lnSpc>
                          <a:spcPct val="107000"/>
                        </a:lnSpc>
                        <a:spcAft>
                          <a:spcPts val="0"/>
                        </a:spcAft>
                      </a:pPr>
                      <a:r>
                        <a:rPr lang="fr-FR" sz="1000" dirty="0">
                          <a:effectLst/>
                        </a:rPr>
                        <a:t>-&gt; Planifier des Journées thématiques pédagogiques à ouvrir au grand public avec une animation de stands par les apprenants et Ecoresponsables</a:t>
                      </a:r>
                    </a:p>
                    <a:p>
                      <a:pPr>
                        <a:lnSpc>
                          <a:spcPct val="107000"/>
                        </a:lnSpc>
                        <a:spcAft>
                          <a:spcPts val="0"/>
                        </a:spcAft>
                      </a:pPr>
                      <a:r>
                        <a:rPr lang="fr-FR" sz="1000" dirty="0">
                          <a:effectLst/>
                        </a:rPr>
                        <a:t> </a:t>
                      </a:r>
                    </a:p>
                    <a:p>
                      <a:pPr>
                        <a:lnSpc>
                          <a:spcPct val="107000"/>
                        </a:lnSpc>
                        <a:spcAft>
                          <a:spcPts val="0"/>
                        </a:spcAft>
                      </a:pPr>
                      <a:r>
                        <a:rPr lang="fr-FR" sz="1000" dirty="0">
                          <a:effectLst/>
                        </a:rPr>
                        <a:t>-&gt; Reconduire le Printemps des Transitions pour 2024 : inscrire des évènements ou des actions de com' </a:t>
                      </a:r>
                      <a:br>
                        <a:rPr lang="fr-FR" sz="1000" dirty="0">
                          <a:effectLst/>
                        </a:rPr>
                      </a:br>
                      <a:r>
                        <a:rPr lang="fr-FR" sz="1000" dirty="0">
                          <a:effectLst/>
                        </a:rPr>
                        <a:t>Kit de communication fourni pour cet évènement</a:t>
                      </a:r>
                    </a:p>
                    <a:p>
                      <a:pPr>
                        <a:lnSpc>
                          <a:spcPct val="107000"/>
                        </a:lnSpc>
                        <a:spcAft>
                          <a:spcPts val="0"/>
                        </a:spcAft>
                      </a:pPr>
                      <a:r>
                        <a:rPr lang="fr-FR" sz="1000" dirty="0">
                          <a:effectLst/>
                        </a:rPr>
                        <a:t/>
                      </a:r>
                      <a:br>
                        <a:rPr lang="fr-FR" sz="1000" dirty="0">
                          <a:effectLst/>
                        </a:rPr>
                      </a:br>
                      <a:r>
                        <a:rPr lang="fr-FR" sz="1000" dirty="0">
                          <a:effectLst/>
                        </a:rPr>
                        <a:t>-&gt; Associer les apprenants et Ecoresponsables à la conception, l'animation de ces journées de valorisation</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tc>
                  <a:txBody>
                    <a:bodyPr/>
                    <a:lstStyle/>
                    <a:p>
                      <a:pPr>
                        <a:lnSpc>
                          <a:spcPct val="107000"/>
                        </a:lnSpc>
                        <a:spcAft>
                          <a:spcPts val="0"/>
                        </a:spcAft>
                      </a:pPr>
                      <a:r>
                        <a:rPr lang="fr-FR" sz="800" dirty="0">
                          <a:effectLst/>
                        </a:rPr>
                        <a:t>½ journées organisées dans les établissements, ouvertes à des partenaires ou des parties prenantes, en lien avec l’agro écologie et les transitions ; carte interactive.</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extLst>
                  <a:ext uri="{0D108BD9-81ED-4DB2-BD59-A6C34878D82A}">
                    <a16:rowId xmlns:a16="http://schemas.microsoft.com/office/drawing/2014/main" val="2402690730"/>
                  </a:ext>
                </a:extLst>
              </a:tr>
              <a:tr h="1812820">
                <a:tc>
                  <a:txBody>
                    <a:bodyPr/>
                    <a:lstStyle/>
                    <a:p>
                      <a:pPr>
                        <a:lnSpc>
                          <a:spcPct val="107000"/>
                        </a:lnSpc>
                        <a:spcAft>
                          <a:spcPts val="0"/>
                        </a:spcAft>
                      </a:pPr>
                      <a:r>
                        <a:rPr lang="fr-FR" sz="600" dirty="0">
                          <a:effectLst/>
                        </a:rPr>
                        <a:t> </a:t>
                      </a:r>
                      <a:endParaRPr lang="fr-FR" sz="800" dirty="0">
                        <a:effectLst/>
                      </a:endParaRPr>
                    </a:p>
                    <a:p>
                      <a:pPr>
                        <a:lnSpc>
                          <a:spcPct val="107000"/>
                        </a:lnSpc>
                        <a:spcAft>
                          <a:spcPts val="0"/>
                        </a:spcAft>
                      </a:pPr>
                      <a:r>
                        <a:rPr lang="fr-FR" sz="1200" dirty="0">
                          <a:effectLst/>
                        </a:rPr>
                        <a:t>EGALIM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tc>
                  <a:txBody>
                    <a:bodyPr/>
                    <a:lstStyle/>
                    <a:p>
                      <a:pPr>
                        <a:lnSpc>
                          <a:spcPct val="107000"/>
                        </a:lnSpc>
                        <a:spcAft>
                          <a:spcPts val="0"/>
                        </a:spcAft>
                      </a:pPr>
                      <a:r>
                        <a:rPr lang="fr-FR" sz="600" dirty="0">
                          <a:effectLst/>
                        </a:rPr>
                        <a:t> </a:t>
                      </a:r>
                      <a:endParaRPr lang="fr-FR" sz="800" dirty="0">
                        <a:effectLst/>
                      </a:endParaRPr>
                    </a:p>
                    <a:p>
                      <a:pPr>
                        <a:lnSpc>
                          <a:spcPct val="107000"/>
                        </a:lnSpc>
                        <a:spcAft>
                          <a:spcPts val="0"/>
                        </a:spcAft>
                      </a:pPr>
                      <a:r>
                        <a:rPr lang="fr-FR" sz="1200" dirty="0">
                          <a:effectLst/>
                        </a:rPr>
                        <a:t>4.3 Restauration collective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tc>
                  <a:txBody>
                    <a:bodyPr/>
                    <a:lstStyle/>
                    <a:p>
                      <a:pPr>
                        <a:lnSpc>
                          <a:spcPct val="107000"/>
                        </a:lnSpc>
                        <a:spcAft>
                          <a:spcPts val="0"/>
                        </a:spcAft>
                      </a:pPr>
                      <a:r>
                        <a:rPr lang="fr-FR" sz="600" dirty="0">
                          <a:effectLst/>
                        </a:rPr>
                        <a:t> </a:t>
                      </a:r>
                      <a:endParaRPr lang="fr-FR" sz="800" dirty="0">
                        <a:effectLst/>
                      </a:endParaRPr>
                    </a:p>
                    <a:p>
                      <a:pPr>
                        <a:lnSpc>
                          <a:spcPct val="107000"/>
                        </a:lnSpc>
                        <a:spcAft>
                          <a:spcPts val="0"/>
                        </a:spcAft>
                      </a:pPr>
                      <a:r>
                        <a:rPr lang="fr-FR" sz="1000" dirty="0">
                          <a:effectLst/>
                        </a:rPr>
                        <a:t>-&gt; Renouveler les 2 AAP avec le SRAL auprès des établissements : obligation pour les établissements candidats de créer un compte sur ma-cantine, d'effectuer un diagnostic avec l’outil proposé et un plan d’action dans le cadre de la loi EGALIM</a:t>
                      </a:r>
                    </a:p>
                    <a:p>
                      <a:pPr>
                        <a:lnSpc>
                          <a:spcPct val="107000"/>
                        </a:lnSpc>
                        <a:spcAft>
                          <a:spcPts val="0"/>
                        </a:spcAft>
                      </a:pPr>
                      <a:r>
                        <a:rPr lang="fr-FR" sz="1000" dirty="0">
                          <a:effectLst/>
                        </a:rPr>
                        <a:t>-&gt; Articuler avec les attentes du Conseil Régional </a:t>
                      </a:r>
                    </a:p>
                    <a:p>
                      <a:pPr>
                        <a:lnSpc>
                          <a:spcPct val="107000"/>
                        </a:lnSpc>
                        <a:spcAft>
                          <a:spcPts val="0"/>
                        </a:spcAft>
                      </a:pPr>
                      <a:r>
                        <a:rPr lang="fr-FR" sz="1000" dirty="0">
                          <a:effectLst/>
                        </a:rPr>
                        <a:t> </a:t>
                      </a:r>
                    </a:p>
                    <a:p>
                      <a:pPr>
                        <a:lnSpc>
                          <a:spcPct val="107000"/>
                        </a:lnSpc>
                        <a:spcAft>
                          <a:spcPts val="0"/>
                        </a:spcAft>
                      </a:pPr>
                      <a:r>
                        <a:rPr lang="fr-FR" sz="1000" dirty="0">
                          <a:effectLst/>
                        </a:rPr>
                        <a:t>-&gt; Valoriser les actions en restauration collective (SG/cuisiniers) : valorisation des légumineuses en particulier produites sur l’EA, de la viande et autres produits sous SIQO</a:t>
                      </a:r>
                    </a:p>
                    <a:p>
                      <a:pPr>
                        <a:lnSpc>
                          <a:spcPct val="107000"/>
                        </a:lnSpc>
                        <a:spcAft>
                          <a:spcPts val="0"/>
                        </a:spcAft>
                      </a:pPr>
                      <a:r>
                        <a:rPr lang="fr-FR" sz="6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tc>
                  <a:txBody>
                    <a:bodyPr/>
                    <a:lstStyle/>
                    <a:p>
                      <a:pPr>
                        <a:lnSpc>
                          <a:spcPct val="107000"/>
                        </a:lnSpc>
                        <a:spcAft>
                          <a:spcPts val="0"/>
                        </a:spcAft>
                      </a:pPr>
                      <a:r>
                        <a:rPr lang="fr-FR" sz="800" dirty="0">
                          <a:effectLst/>
                        </a:rPr>
                        <a:t>Chaque établissement s’engage d’ici le 1er janvier 2021 pour la mise en œuvre des 5 mesures de la loi EGALIM. La part de produits de qualité et durables (AB, SIQO, certification environnementale de niveau 2 ou 3) atteint 50% au 1er janvier 2022 dont 20% de produits AB.</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extLst>
                  <a:ext uri="{0D108BD9-81ED-4DB2-BD59-A6C34878D82A}">
                    <a16:rowId xmlns:a16="http://schemas.microsoft.com/office/drawing/2014/main" val="3011797204"/>
                  </a:ext>
                </a:extLst>
              </a:tr>
              <a:tr h="694215">
                <a:tc>
                  <a:txBody>
                    <a:bodyPr/>
                    <a:lstStyle/>
                    <a:p>
                      <a:pPr>
                        <a:lnSpc>
                          <a:spcPct val="107000"/>
                        </a:lnSpc>
                        <a:spcAft>
                          <a:spcPts val="0"/>
                        </a:spcAft>
                      </a:pPr>
                      <a:r>
                        <a:rPr lang="fr-FR" sz="600">
                          <a:effectLst/>
                        </a:rPr>
                        <a:t> </a:t>
                      </a:r>
                      <a:endParaRPr lang="fr-FR" sz="80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tc>
                  <a:txBody>
                    <a:bodyPr/>
                    <a:lstStyle/>
                    <a:p>
                      <a:pPr>
                        <a:lnSpc>
                          <a:spcPct val="107000"/>
                        </a:lnSpc>
                        <a:spcAft>
                          <a:spcPts val="0"/>
                        </a:spcAft>
                      </a:pPr>
                      <a:r>
                        <a:rPr lang="fr-FR" sz="600" dirty="0">
                          <a:effectLst/>
                        </a:rPr>
                        <a:t> </a:t>
                      </a:r>
                      <a:endParaRPr lang="fr-FR" sz="800" dirty="0">
                        <a:effectLst/>
                      </a:endParaRPr>
                    </a:p>
                    <a:p>
                      <a:pPr>
                        <a:lnSpc>
                          <a:spcPct val="107000"/>
                        </a:lnSpc>
                        <a:spcAft>
                          <a:spcPts val="0"/>
                        </a:spcAft>
                      </a:pPr>
                      <a:r>
                        <a:rPr lang="fr-FR" sz="1200" dirty="0">
                          <a:effectLst/>
                        </a:rPr>
                        <a:t>4.4 Partenariats &amp; Enseignement supérieur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tc>
                  <a:txBody>
                    <a:bodyPr/>
                    <a:lstStyle/>
                    <a:p>
                      <a:pPr>
                        <a:lnSpc>
                          <a:spcPct val="107000"/>
                        </a:lnSpc>
                        <a:spcAft>
                          <a:spcPts val="0"/>
                        </a:spcAft>
                      </a:pPr>
                      <a:r>
                        <a:rPr lang="fr-FR" sz="600" dirty="0">
                          <a:effectLst/>
                        </a:rPr>
                        <a:t> </a:t>
                      </a:r>
                      <a:endParaRPr lang="fr-FR" sz="800" dirty="0">
                        <a:effectLst/>
                      </a:endParaRPr>
                    </a:p>
                    <a:p>
                      <a:pPr>
                        <a:lnSpc>
                          <a:spcPct val="107000"/>
                        </a:lnSpc>
                        <a:spcAft>
                          <a:spcPts val="0"/>
                        </a:spcAft>
                      </a:pPr>
                      <a:r>
                        <a:rPr lang="fr-FR" sz="1000" dirty="0">
                          <a:effectLst/>
                        </a:rPr>
                        <a:t>-&gt; travailler à l'interconnaissance des deux sphères</a:t>
                      </a:r>
                    </a:p>
                    <a:p>
                      <a:pPr>
                        <a:lnSpc>
                          <a:spcPct val="107000"/>
                        </a:lnSpc>
                        <a:spcAft>
                          <a:spcPts val="0"/>
                        </a:spcAft>
                      </a:pPr>
                      <a:r>
                        <a:rPr lang="fr-FR" sz="1000" dirty="0">
                          <a:effectLst/>
                        </a:rPr>
                        <a:t/>
                      </a:r>
                      <a:br>
                        <a:rPr lang="fr-FR" sz="1000" dirty="0">
                          <a:effectLst/>
                        </a:rPr>
                      </a:br>
                      <a:r>
                        <a:rPr lang="fr-FR" sz="1000" dirty="0">
                          <a:effectLst/>
                        </a:rPr>
                        <a:t>-&gt; veiller à les associer aux évènements régionaux (lien avec le supérieur) </a:t>
                      </a:r>
                    </a:p>
                    <a:p>
                      <a:pPr>
                        <a:lnSpc>
                          <a:spcPct val="107000"/>
                        </a:lnSpc>
                        <a:spcAft>
                          <a:spcPts val="0"/>
                        </a:spcAft>
                      </a:pPr>
                      <a:r>
                        <a:rPr lang="fr-FR" sz="600" dirty="0">
                          <a:effectLst/>
                        </a:rPr>
                        <a:t> </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tc>
                  <a:txBody>
                    <a:bodyPr/>
                    <a:lstStyle/>
                    <a:p>
                      <a:pPr>
                        <a:lnSpc>
                          <a:spcPct val="107000"/>
                        </a:lnSpc>
                        <a:spcAft>
                          <a:spcPts val="0"/>
                        </a:spcAft>
                      </a:pPr>
                      <a:r>
                        <a:rPr lang="fr-FR" sz="500" dirty="0">
                          <a:effectLst/>
                        </a:rPr>
                        <a:t> </a:t>
                      </a:r>
                      <a:endParaRPr lang="fr-FR" sz="800" dirty="0">
                        <a:effectLst/>
                      </a:endParaRPr>
                    </a:p>
                    <a:p>
                      <a:pPr>
                        <a:lnSpc>
                          <a:spcPct val="107000"/>
                        </a:lnSpc>
                        <a:spcAft>
                          <a:spcPts val="0"/>
                        </a:spcAft>
                      </a:pPr>
                      <a:r>
                        <a:rPr lang="fr-FR" sz="800" dirty="0">
                          <a:effectLst/>
                        </a:rPr>
                        <a:t>Partenariat sur des thématiques structurantes</a:t>
                      </a:r>
                      <a:endParaRPr lang="fr-F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493" marR="49493" marT="0" marB="0"/>
                </a:tc>
                <a:extLst>
                  <a:ext uri="{0D108BD9-81ED-4DB2-BD59-A6C34878D82A}">
                    <a16:rowId xmlns:a16="http://schemas.microsoft.com/office/drawing/2014/main" val="2467759480"/>
                  </a:ext>
                </a:extLst>
              </a:tr>
            </a:tbl>
          </a:graphicData>
        </a:graphic>
      </p:graphicFrame>
      <p:sp>
        <p:nvSpPr>
          <p:cNvPr id="6" name="Rectangle 5"/>
          <p:cNvSpPr/>
          <p:nvPr/>
        </p:nvSpPr>
        <p:spPr>
          <a:xfrm>
            <a:off x="593378" y="1083823"/>
            <a:ext cx="9649072" cy="344069"/>
          </a:xfrm>
          <a:prstGeom prst="rect">
            <a:avLst/>
          </a:prstGeom>
        </p:spPr>
        <p:txBody>
          <a:bodyPr wrap="square">
            <a:spAutoFit/>
          </a:bodyPr>
          <a:lstStyle/>
          <a:p>
            <a:pPr>
              <a:lnSpc>
                <a:spcPct val="107000"/>
              </a:lnSpc>
              <a:spcAft>
                <a:spcPts val="800"/>
              </a:spcAft>
            </a:pPr>
            <a:r>
              <a:rPr lang="fr-FR" sz="16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Axe 4 : Développer l’animation dans les territoires et l’essaimage des pratiques innovantes</a:t>
            </a:r>
            <a:endParaRPr lang="fr-FR" sz="16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7169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85466" y="107429"/>
            <a:ext cx="9217024" cy="513539"/>
          </a:xfrm>
          <a:prstGeom prst="rect">
            <a:avLst/>
          </a:prstGeom>
          <a:noFill/>
        </p:spPr>
        <p:txBody>
          <a:bodyPr wrap="square" rtlCol="0">
            <a:spAutoFit/>
          </a:bodyPr>
          <a:lstStyle/>
          <a:p>
            <a:r>
              <a:rPr lang="fr-FR" dirty="0" smtClean="0"/>
              <a:t>Le PREPA en région Occitanie : « du sol à l’assiette »</a:t>
            </a:r>
            <a:endParaRPr lang="fr-FR" dirty="0"/>
          </a:p>
        </p:txBody>
      </p:sp>
      <p:graphicFrame>
        <p:nvGraphicFramePr>
          <p:cNvPr id="3" name="Diagramme 2"/>
          <p:cNvGraphicFramePr/>
          <p:nvPr>
            <p:extLst>
              <p:ext uri="{D42A27DB-BD31-4B8C-83A1-F6EECF244321}">
                <p14:modId xmlns:p14="http://schemas.microsoft.com/office/powerpoint/2010/main" val="72922197"/>
              </p:ext>
            </p:extLst>
          </p:nvPr>
        </p:nvGraphicFramePr>
        <p:xfrm>
          <a:off x="1025426" y="620968"/>
          <a:ext cx="9433048" cy="6327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3858" y="3059757"/>
            <a:ext cx="1656184" cy="1382366"/>
          </a:xfrm>
          <a:prstGeom prst="rect">
            <a:avLst/>
          </a:prstGeom>
        </p:spPr>
      </p:pic>
      <p:sp>
        <p:nvSpPr>
          <p:cNvPr id="6" name="Rectangle à coins arrondis 5"/>
          <p:cNvSpPr/>
          <p:nvPr/>
        </p:nvSpPr>
        <p:spPr>
          <a:xfrm>
            <a:off x="7218114" y="899517"/>
            <a:ext cx="2880320" cy="1800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smtClean="0"/>
          </a:p>
          <a:p>
            <a:pPr algn="ctr"/>
            <a:r>
              <a:rPr lang="fr-FR" sz="1000" dirty="0" smtClean="0"/>
              <a:t>Durabilité </a:t>
            </a:r>
          </a:p>
          <a:p>
            <a:pPr algn="ctr"/>
            <a:r>
              <a:rPr lang="fr-FR" sz="1000" dirty="0" err="1" smtClean="0"/>
              <a:t>Reconception</a:t>
            </a:r>
            <a:r>
              <a:rPr lang="fr-FR" sz="1000" dirty="0" smtClean="0"/>
              <a:t> des systèmes</a:t>
            </a:r>
          </a:p>
          <a:p>
            <a:pPr algn="ctr"/>
            <a:r>
              <a:rPr lang="fr-FR" sz="1000" dirty="0" smtClean="0"/>
              <a:t>Changement climatique</a:t>
            </a:r>
          </a:p>
          <a:p>
            <a:pPr algn="ctr"/>
            <a:r>
              <a:rPr lang="fr-FR" sz="1000" dirty="0" smtClean="0"/>
              <a:t>Gestion de l’eau</a:t>
            </a:r>
          </a:p>
          <a:p>
            <a:pPr algn="ctr"/>
            <a:r>
              <a:rPr lang="fr-FR" sz="1000" dirty="0" smtClean="0"/>
              <a:t>Elevage et </a:t>
            </a:r>
            <a:r>
              <a:rPr lang="fr-FR" sz="1000" dirty="0" err="1" smtClean="0"/>
              <a:t>anté</a:t>
            </a:r>
            <a:r>
              <a:rPr lang="fr-FR" sz="1000" dirty="0" smtClean="0"/>
              <a:t> animale</a:t>
            </a:r>
          </a:p>
          <a:p>
            <a:pPr algn="ctr"/>
            <a:r>
              <a:rPr lang="fr-FR" sz="1000" dirty="0" smtClean="0"/>
              <a:t>Certifications / qualité des produits</a:t>
            </a:r>
          </a:p>
          <a:p>
            <a:pPr algn="ctr"/>
            <a:endParaRPr lang="fr-FR" sz="1000" dirty="0"/>
          </a:p>
          <a:p>
            <a:pPr algn="ctr"/>
            <a:r>
              <a:rPr lang="fr-FR" sz="1000" dirty="0" smtClean="0"/>
              <a:t>Filières production, aménagement, environnement</a:t>
            </a:r>
          </a:p>
          <a:p>
            <a:pPr algn="ctr"/>
            <a:r>
              <a:rPr lang="fr-FR" sz="1000" dirty="0" smtClean="0"/>
              <a:t>Exploitations agricoles</a:t>
            </a:r>
            <a:endParaRPr lang="fr-FR" sz="1000" dirty="0"/>
          </a:p>
        </p:txBody>
      </p:sp>
      <p:sp>
        <p:nvSpPr>
          <p:cNvPr id="7" name="Rectangle à coins arrondis 6"/>
          <p:cNvSpPr/>
          <p:nvPr/>
        </p:nvSpPr>
        <p:spPr>
          <a:xfrm>
            <a:off x="7794178" y="4442123"/>
            <a:ext cx="2664296" cy="128193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Filières agro-alimentaires, contrôle qualité</a:t>
            </a:r>
          </a:p>
          <a:p>
            <a:pPr algn="ctr"/>
            <a:r>
              <a:rPr lang="fr-FR" sz="1000" dirty="0"/>
              <a:t>Ateliers </a:t>
            </a:r>
            <a:r>
              <a:rPr lang="fr-FR" sz="1000" dirty="0" smtClean="0"/>
              <a:t>agro-alimentaires et de transformation</a:t>
            </a:r>
            <a:endParaRPr lang="fr-FR" sz="1000" dirty="0"/>
          </a:p>
          <a:p>
            <a:pPr algn="ctr"/>
            <a:r>
              <a:rPr lang="fr-FR" sz="1000" dirty="0" smtClean="0"/>
              <a:t>Economies d’énergie (eau, électricité)</a:t>
            </a:r>
          </a:p>
          <a:p>
            <a:pPr algn="ctr"/>
            <a:r>
              <a:rPr lang="fr-FR" sz="1000" dirty="0" smtClean="0"/>
              <a:t>Certifications</a:t>
            </a:r>
            <a:endParaRPr lang="fr-FR" sz="1000" dirty="0"/>
          </a:p>
        </p:txBody>
      </p:sp>
      <p:sp>
        <p:nvSpPr>
          <p:cNvPr id="8" name="Rectangle à coins arrondis 7"/>
          <p:cNvSpPr/>
          <p:nvPr/>
        </p:nvSpPr>
        <p:spPr>
          <a:xfrm>
            <a:off x="4481810" y="6179125"/>
            <a:ext cx="2652191" cy="111554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Filières commerce, distribution, transport</a:t>
            </a:r>
          </a:p>
          <a:p>
            <a:pPr algn="ctr"/>
            <a:r>
              <a:rPr lang="fr-FR" sz="1000" dirty="0" smtClean="0"/>
              <a:t>Circuits courts</a:t>
            </a:r>
          </a:p>
          <a:p>
            <a:pPr algn="ctr"/>
            <a:r>
              <a:rPr lang="fr-FR" sz="1000" dirty="0" smtClean="0"/>
              <a:t>Gamme de produits Occitanie</a:t>
            </a:r>
          </a:p>
          <a:p>
            <a:pPr algn="ctr"/>
            <a:r>
              <a:rPr lang="fr-FR" sz="1000" dirty="0" smtClean="0"/>
              <a:t>Réseau logistique</a:t>
            </a:r>
            <a:endParaRPr lang="fr-FR" sz="1000" dirty="0"/>
          </a:p>
        </p:txBody>
      </p:sp>
      <p:sp>
        <p:nvSpPr>
          <p:cNvPr id="9" name="Rectangle à coins arrondis 8"/>
          <p:cNvSpPr/>
          <p:nvPr/>
        </p:nvSpPr>
        <p:spPr>
          <a:xfrm>
            <a:off x="449362" y="3635821"/>
            <a:ext cx="2736304" cy="136815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err="1" smtClean="0"/>
              <a:t>Ecodélégués</a:t>
            </a:r>
            <a:endParaRPr lang="fr-FR" sz="1000" dirty="0" smtClean="0"/>
          </a:p>
          <a:p>
            <a:pPr algn="ctr"/>
            <a:r>
              <a:rPr lang="fr-FR" sz="1000" dirty="0" smtClean="0"/>
              <a:t>Formation aux fresques</a:t>
            </a:r>
          </a:p>
          <a:p>
            <a:pPr algn="ctr"/>
            <a:r>
              <a:rPr lang="fr-FR" sz="1000" dirty="0" smtClean="0"/>
              <a:t>Echanges internationaux TAE</a:t>
            </a:r>
          </a:p>
          <a:p>
            <a:pPr algn="ctr"/>
            <a:r>
              <a:rPr lang="fr-FR" sz="1000" dirty="0" smtClean="0"/>
              <a:t>Toutes filières</a:t>
            </a:r>
            <a:endParaRPr lang="fr-FR" sz="1000" dirty="0"/>
          </a:p>
        </p:txBody>
      </p:sp>
      <p:sp>
        <p:nvSpPr>
          <p:cNvPr id="10" name="Rectangle à coins arrondis 9"/>
          <p:cNvSpPr/>
          <p:nvPr/>
        </p:nvSpPr>
        <p:spPr>
          <a:xfrm>
            <a:off x="1529482" y="899517"/>
            <a:ext cx="2664296" cy="122413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smtClean="0"/>
              <a:t>Filières service, qualité</a:t>
            </a:r>
          </a:p>
          <a:p>
            <a:pPr algn="ctr"/>
            <a:r>
              <a:rPr lang="fr-FR" sz="1000" dirty="0" smtClean="0"/>
              <a:t>PAT</a:t>
            </a:r>
          </a:p>
          <a:p>
            <a:pPr algn="ctr"/>
            <a:r>
              <a:rPr lang="fr-FR" sz="1000" dirty="0" smtClean="0"/>
              <a:t>Equilibre nutritionnel</a:t>
            </a:r>
            <a:endParaRPr lang="fr-FR" sz="1000" dirty="0"/>
          </a:p>
        </p:txBody>
      </p:sp>
    </p:spTree>
    <p:extLst>
      <p:ext uri="{BB962C8B-B14F-4D97-AF65-F5344CB8AC3E}">
        <p14:creationId xmlns:p14="http://schemas.microsoft.com/office/powerpoint/2010/main" val="3245640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6FE6AF8C-096A-A741-ABA1-BE07CE5C9EE0}" vid="{7D7EC3AB-C1A9-FF48-962D-81C1E514475F}"/>
    </a:ext>
  </a:extLst>
</a:theme>
</file>

<file path=ppt/theme/theme2.xml><?xml version="1.0" encoding="utf-8"?>
<a:theme xmlns:a="http://schemas.openxmlformats.org/drawingml/2006/main" name="Secteur">
  <a:themeElements>
    <a:clrScheme name="Secteur">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ppt_MAA_marianne_cle42ea7a</Template>
  <TotalTime>358</TotalTime>
  <Words>785</Words>
  <Application>Microsoft Office PowerPoint</Application>
  <PresentationFormat>Personnalisé</PresentationFormat>
  <Paragraphs>221</Paragraphs>
  <Slides>7</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7</vt:i4>
      </vt:variant>
    </vt:vector>
  </HeadingPairs>
  <TitlesOfParts>
    <vt:vector size="18" baseType="lpstr">
      <vt:lpstr>Arial</vt:lpstr>
      <vt:lpstr>Arial Black</vt:lpstr>
      <vt:lpstr>Bauhaus 93</vt:lpstr>
      <vt:lpstr>Calibri</vt:lpstr>
      <vt:lpstr>Calibri Light</vt:lpstr>
      <vt:lpstr>Century Gothic</vt:lpstr>
      <vt:lpstr>Marianne</vt:lpstr>
      <vt:lpstr>Times New Roman</vt:lpstr>
      <vt:lpstr>Wingdings 3</vt:lpstr>
      <vt:lpstr>MINISTÈRIEL</vt:lpstr>
      <vt:lpstr>Secteur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Client</Manager>
  <Company>Ministère de l'Agriculture et de l'Alimentation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Utilisateur Windows</dc:creator>
  <cp:lastModifiedBy>Utilisateur Windows</cp:lastModifiedBy>
  <cp:revision>31</cp:revision>
  <dcterms:created xsi:type="dcterms:W3CDTF">2020-09-23T07:27:34Z</dcterms:created>
  <dcterms:modified xsi:type="dcterms:W3CDTF">2024-04-10T12:53:19Z</dcterms:modified>
</cp:coreProperties>
</file>