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9"/>
  </p:notesMasterIdLst>
  <p:handoutMasterIdLst>
    <p:handoutMasterId r:id="rId40"/>
  </p:handoutMasterIdLst>
  <p:sldIdLst>
    <p:sldId id="257" r:id="rId6"/>
    <p:sldId id="348" r:id="rId7"/>
    <p:sldId id="337" r:id="rId8"/>
    <p:sldId id="336" r:id="rId9"/>
    <p:sldId id="276" r:id="rId10"/>
    <p:sldId id="280" r:id="rId11"/>
    <p:sldId id="281" r:id="rId12"/>
    <p:sldId id="282" r:id="rId13"/>
    <p:sldId id="288" r:id="rId14"/>
    <p:sldId id="284" r:id="rId15"/>
    <p:sldId id="285" r:id="rId16"/>
    <p:sldId id="338" r:id="rId17"/>
    <p:sldId id="258" r:id="rId18"/>
    <p:sldId id="259" r:id="rId19"/>
    <p:sldId id="261" r:id="rId20"/>
    <p:sldId id="262" r:id="rId21"/>
    <p:sldId id="351" r:id="rId22"/>
    <p:sldId id="342" r:id="rId23"/>
    <p:sldId id="347" r:id="rId24"/>
    <p:sldId id="291" r:id="rId25"/>
    <p:sldId id="292" r:id="rId26"/>
    <p:sldId id="294" r:id="rId27"/>
    <p:sldId id="293" r:id="rId28"/>
    <p:sldId id="352" r:id="rId29"/>
    <p:sldId id="350" r:id="rId30"/>
    <p:sldId id="306" r:id="rId31"/>
    <p:sldId id="345" r:id="rId32"/>
    <p:sldId id="346" r:id="rId33"/>
    <p:sldId id="320" r:id="rId34"/>
    <p:sldId id="308" r:id="rId35"/>
    <p:sldId id="309" r:id="rId36"/>
    <p:sldId id="311" r:id="rId37"/>
    <p:sldId id="332" r:id="rId38"/>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78903" autoAdjust="0"/>
  </p:normalViewPr>
  <p:slideViewPr>
    <p:cSldViewPr snapToGrid="0">
      <p:cViewPr varScale="1">
        <p:scale>
          <a:sx n="58" d="100"/>
          <a:sy n="58" d="100"/>
        </p:scale>
        <p:origin x="1722"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5591" tIns="47796" rIns="95591" bIns="47796" rtlCol="0"/>
          <a:lstStyle>
            <a:lvl1pPr algn="l">
              <a:defRPr sz="1300"/>
            </a:lvl1pPr>
          </a:lstStyle>
          <a:p>
            <a:endParaRPr lang="fr-FR"/>
          </a:p>
        </p:txBody>
      </p:sp>
      <p:sp>
        <p:nvSpPr>
          <p:cNvPr id="3" name="Espace réservé de la date 2"/>
          <p:cNvSpPr>
            <a:spLocks noGrp="1"/>
          </p:cNvSpPr>
          <p:nvPr>
            <p:ph type="dt" sz="quarter" idx="1"/>
          </p:nvPr>
        </p:nvSpPr>
        <p:spPr>
          <a:xfrm>
            <a:off x="3851343" y="0"/>
            <a:ext cx="2946347" cy="498215"/>
          </a:xfrm>
          <a:prstGeom prst="rect">
            <a:avLst/>
          </a:prstGeom>
        </p:spPr>
        <p:txBody>
          <a:bodyPr vert="horz" lIns="95591" tIns="47796" rIns="95591" bIns="47796" rtlCol="0"/>
          <a:lstStyle>
            <a:lvl1pPr algn="r">
              <a:defRPr sz="1300"/>
            </a:lvl1pPr>
          </a:lstStyle>
          <a:p>
            <a:fld id="{3000ABEF-7E19-4024-9A73-EC45079F04E2}" type="datetimeFigureOut">
              <a:rPr lang="fr-FR" smtClean="0"/>
              <a:t>08/11/2023</a:t>
            </a:fld>
            <a:endParaRPr lang="fr-FR"/>
          </a:p>
        </p:txBody>
      </p:sp>
      <p:sp>
        <p:nvSpPr>
          <p:cNvPr id="4" name="Espace réservé du pied de page 3"/>
          <p:cNvSpPr>
            <a:spLocks noGrp="1"/>
          </p:cNvSpPr>
          <p:nvPr>
            <p:ph type="ftr" sz="quarter" idx="2"/>
          </p:nvPr>
        </p:nvSpPr>
        <p:spPr>
          <a:xfrm>
            <a:off x="0" y="9431600"/>
            <a:ext cx="2946347" cy="498214"/>
          </a:xfrm>
          <a:prstGeom prst="rect">
            <a:avLst/>
          </a:prstGeom>
        </p:spPr>
        <p:txBody>
          <a:bodyPr vert="horz" lIns="95591" tIns="47796" rIns="95591" bIns="47796"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1343" y="9431600"/>
            <a:ext cx="2946347" cy="498214"/>
          </a:xfrm>
          <a:prstGeom prst="rect">
            <a:avLst/>
          </a:prstGeom>
        </p:spPr>
        <p:txBody>
          <a:bodyPr vert="horz" lIns="95591" tIns="47796" rIns="95591" bIns="47796" rtlCol="0" anchor="b"/>
          <a:lstStyle>
            <a:lvl1pPr algn="r">
              <a:defRPr sz="1300"/>
            </a:lvl1pPr>
          </a:lstStyle>
          <a:p>
            <a:fld id="{3BD85016-62E9-4A72-BD6E-00B169215A07}" type="slidenum">
              <a:rPr lang="fr-FR" smtClean="0"/>
              <a:t>‹N°›</a:t>
            </a:fld>
            <a:endParaRPr lang="fr-FR"/>
          </a:p>
        </p:txBody>
      </p:sp>
    </p:spTree>
    <p:extLst>
      <p:ext uri="{BB962C8B-B14F-4D97-AF65-F5344CB8AC3E}">
        <p14:creationId xmlns:p14="http://schemas.microsoft.com/office/powerpoint/2010/main" val="2473939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5591" tIns="47796" rIns="95591" bIns="47796" rtlCol="0"/>
          <a:lstStyle>
            <a:lvl1pPr algn="l">
              <a:defRPr sz="1300"/>
            </a:lvl1pPr>
          </a:lstStyle>
          <a:p>
            <a:endParaRPr lang="fr-FR"/>
          </a:p>
        </p:txBody>
      </p:sp>
      <p:sp>
        <p:nvSpPr>
          <p:cNvPr id="3" name="Espace réservé de la date 2"/>
          <p:cNvSpPr>
            <a:spLocks noGrp="1"/>
          </p:cNvSpPr>
          <p:nvPr>
            <p:ph type="dt" idx="1"/>
          </p:nvPr>
        </p:nvSpPr>
        <p:spPr>
          <a:xfrm>
            <a:off x="3851343" y="0"/>
            <a:ext cx="2946347" cy="498215"/>
          </a:xfrm>
          <a:prstGeom prst="rect">
            <a:avLst/>
          </a:prstGeom>
        </p:spPr>
        <p:txBody>
          <a:bodyPr vert="horz" lIns="95591" tIns="47796" rIns="95591" bIns="47796" rtlCol="0"/>
          <a:lstStyle>
            <a:lvl1pPr algn="r">
              <a:defRPr sz="1300"/>
            </a:lvl1pPr>
          </a:lstStyle>
          <a:p>
            <a:fld id="{C7D86111-8E1D-41FF-8148-91CFF0A0D151}" type="datetimeFigureOut">
              <a:rPr lang="fr-FR" smtClean="0"/>
              <a:t>08/11/2023</a:t>
            </a:fld>
            <a:endParaRPr lang="fr-FR"/>
          </a:p>
        </p:txBody>
      </p:sp>
      <p:sp>
        <p:nvSpPr>
          <p:cNvPr id="4" name="Espace réservé de l'image des diapositives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5591" tIns="47796" rIns="95591" bIns="47796" rtlCol="0" anchor="ctr"/>
          <a:lstStyle/>
          <a:p>
            <a:endParaRPr lang="fr-FR"/>
          </a:p>
        </p:txBody>
      </p:sp>
      <p:sp>
        <p:nvSpPr>
          <p:cNvPr id="5" name="Espace réservé des commentaires 4"/>
          <p:cNvSpPr>
            <a:spLocks noGrp="1"/>
          </p:cNvSpPr>
          <p:nvPr>
            <p:ph type="body" sz="quarter" idx="3"/>
          </p:nvPr>
        </p:nvSpPr>
        <p:spPr>
          <a:xfrm>
            <a:off x="679927" y="4778722"/>
            <a:ext cx="5439410" cy="3909864"/>
          </a:xfrm>
          <a:prstGeom prst="rect">
            <a:avLst/>
          </a:prstGeom>
        </p:spPr>
        <p:txBody>
          <a:bodyPr vert="horz" lIns="95591" tIns="47796" rIns="95591" bIns="47796"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5591" tIns="47796" rIns="95591" bIns="47796"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1343" y="9431600"/>
            <a:ext cx="2946347" cy="498214"/>
          </a:xfrm>
          <a:prstGeom prst="rect">
            <a:avLst/>
          </a:prstGeom>
        </p:spPr>
        <p:txBody>
          <a:bodyPr vert="horz" lIns="95591" tIns="47796" rIns="95591" bIns="47796" rtlCol="0" anchor="b"/>
          <a:lstStyle>
            <a:lvl1pPr algn="r">
              <a:defRPr sz="1300"/>
            </a:lvl1pPr>
          </a:lstStyle>
          <a:p>
            <a:fld id="{63A66EA8-8C5A-4B47-A288-76EC2C89AD72}" type="slidenum">
              <a:rPr lang="fr-FR" smtClean="0"/>
              <a:t>‹N°›</a:t>
            </a:fld>
            <a:endParaRPr lang="fr-FR"/>
          </a:p>
        </p:txBody>
      </p:sp>
    </p:spTree>
    <p:extLst>
      <p:ext uri="{BB962C8B-B14F-4D97-AF65-F5344CB8AC3E}">
        <p14:creationId xmlns:p14="http://schemas.microsoft.com/office/powerpoint/2010/main" val="4174307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a:t>
            </a:fld>
            <a:endParaRPr lang="fr-FR"/>
          </a:p>
        </p:txBody>
      </p:sp>
    </p:spTree>
    <p:extLst>
      <p:ext uri="{BB962C8B-B14F-4D97-AF65-F5344CB8AC3E}">
        <p14:creationId xmlns:p14="http://schemas.microsoft.com/office/powerpoint/2010/main" val="3133258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55910">
              <a:defRPr/>
            </a:pPr>
            <a:r>
              <a:rPr lang="fr-FR" dirty="0" smtClean="0"/>
              <a:t>Exemple grippe aviaire </a:t>
            </a:r>
            <a:r>
              <a:rPr lang="fr-FR" sz="1300" b="1" dirty="0"/>
              <a:t>: cas de la perte de notre statut indemne IAHP depuis le 17/11/2020 suite à la détection </a:t>
            </a:r>
            <a:r>
              <a:rPr lang="fr-FR" sz="1300" b="1" dirty="0" smtClean="0"/>
              <a:t>d’oiseaux </a:t>
            </a:r>
            <a:r>
              <a:rPr lang="fr-FR" sz="1300" b="1" dirty="0"/>
              <a:t>positifs en oisellerie en Corse : </a:t>
            </a:r>
            <a:r>
              <a:rPr lang="fr-FR" sz="1300" dirty="0"/>
              <a:t> mise en place d’outil à destination des professionnels pour communiquer sur les mesures de gestion FR pour rassurer le Pays Tiers et sur la nécessité de </a:t>
            </a:r>
            <a:r>
              <a:rPr lang="fr-FR" sz="1300" dirty="0" err="1"/>
              <a:t>re</a:t>
            </a:r>
            <a:r>
              <a:rPr lang="fr-FR" sz="1300" dirty="0"/>
              <a:t> négocier  des accords avec dans ce cas la notion de Zonage (région non touchée par l’IAHP)</a:t>
            </a:r>
          </a:p>
          <a:p>
            <a:pPr defTabSz="955910">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10</a:t>
            </a:fld>
            <a:endParaRPr lang="fr-FR"/>
          </a:p>
        </p:txBody>
      </p:sp>
    </p:spTree>
    <p:extLst>
      <p:ext uri="{BB962C8B-B14F-4D97-AF65-F5344CB8AC3E}">
        <p14:creationId xmlns:p14="http://schemas.microsoft.com/office/powerpoint/2010/main" val="1743150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55910">
              <a:defRPr/>
            </a:pPr>
            <a:r>
              <a:rPr lang="fr-FR" smtClean="0"/>
              <a:t>Exemple grippe aviaire</a:t>
            </a:r>
          </a:p>
          <a:p>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11</a:t>
            </a:fld>
            <a:endParaRPr lang="fr-FR"/>
          </a:p>
        </p:txBody>
      </p:sp>
    </p:spTree>
    <p:extLst>
      <p:ext uri="{BB962C8B-B14F-4D97-AF65-F5344CB8AC3E}">
        <p14:creationId xmlns:p14="http://schemas.microsoft.com/office/powerpoint/2010/main" val="3836946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12</a:t>
            </a:fld>
            <a:endParaRPr lang="fr-FR"/>
          </a:p>
        </p:txBody>
      </p:sp>
    </p:spTree>
    <p:extLst>
      <p:ext uri="{BB962C8B-B14F-4D97-AF65-F5344CB8AC3E}">
        <p14:creationId xmlns:p14="http://schemas.microsoft.com/office/powerpoint/2010/main" val="400636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13</a:t>
            </a:fld>
            <a:endParaRPr lang="fr-FR"/>
          </a:p>
        </p:txBody>
      </p:sp>
    </p:spTree>
    <p:extLst>
      <p:ext uri="{BB962C8B-B14F-4D97-AF65-F5344CB8AC3E}">
        <p14:creationId xmlns:p14="http://schemas.microsoft.com/office/powerpoint/2010/main" val="3278586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14</a:t>
            </a:fld>
            <a:endParaRPr lang="fr-FR"/>
          </a:p>
        </p:txBody>
      </p:sp>
    </p:spTree>
    <p:extLst>
      <p:ext uri="{BB962C8B-B14F-4D97-AF65-F5344CB8AC3E}">
        <p14:creationId xmlns:p14="http://schemas.microsoft.com/office/powerpoint/2010/main" val="808140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15</a:t>
            </a:fld>
            <a:endParaRPr lang="fr-FR"/>
          </a:p>
        </p:txBody>
      </p:sp>
    </p:spTree>
    <p:extLst>
      <p:ext uri="{BB962C8B-B14F-4D97-AF65-F5344CB8AC3E}">
        <p14:creationId xmlns:p14="http://schemas.microsoft.com/office/powerpoint/2010/main" val="723403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Petite équipe de 30 personnes</a:t>
            </a:r>
          </a:p>
          <a:p>
            <a:pPr defTabSz="955910">
              <a:defRPr/>
            </a:pPr>
            <a:r>
              <a:rPr lang="fr-FR" dirty="0" smtClean="0"/>
              <a:t>La commission thématique internationale est un lieu d'échanges, de concertation et d'analyse, </a:t>
            </a:r>
            <a:r>
              <a:rPr lang="fr-FR" sz="1300" dirty="0" smtClean="0"/>
              <a:t>elle a été officialisée en août 2019 </a:t>
            </a:r>
            <a:r>
              <a:rPr lang="fr-FR" dirty="0" smtClean="0"/>
              <a:t>dans le cadre de la nouvelle gouvernance de </a:t>
            </a:r>
            <a:r>
              <a:rPr lang="fr-FR" dirty="0" err="1" smtClean="0"/>
              <a:t>FranceAgriMer</a:t>
            </a:r>
            <a:r>
              <a:rPr lang="fr-FR" dirty="0" smtClean="0"/>
              <a:t>. Elle est chargée d’informer les pouvoirs publics et les filières sur les actions des différents acteurs de l'export, de proposer des plans d’action coordonnés sur des pays ou des thématiques ciblés, d’identifier des actions collectives pour appuyer les filières agricoles et agro-alimentaires et suivre leur potentielle mise en œuvre, sur tout sujet relatif au développement international du secteur. </a:t>
            </a:r>
          </a:p>
          <a:p>
            <a:r>
              <a:rPr lang="fr-FR" dirty="0" smtClean="0"/>
              <a:t>Elle a été lancée par les ministres de l'Agriculture et de l'Alimentation et le secrétaire d’État en charge du Commerce Extérieur le 18 juillet 2018.</a:t>
            </a:r>
          </a:p>
          <a:p>
            <a:r>
              <a:rPr lang="fr-FR" dirty="0" smtClean="0"/>
              <a:t>Cette CTI est animée par </a:t>
            </a:r>
            <a:r>
              <a:rPr lang="fr-FR" dirty="0" err="1" smtClean="0"/>
              <a:t>FranceAgriMer</a:t>
            </a:r>
            <a:r>
              <a:rPr lang="fr-FR" dirty="0" smtClean="0"/>
              <a:t> et comprend : les différents représentants de l’État, leurs établissements publics et leurs opérateurs ; les principales interprofessions ou fédérations professionnelles agricoles et agro-alimentaires impliquées sur l'international ; des représentants des régions.</a:t>
            </a:r>
          </a:p>
          <a:p>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16</a:t>
            </a:fld>
            <a:endParaRPr lang="fr-FR"/>
          </a:p>
        </p:txBody>
      </p:sp>
    </p:spTree>
    <p:extLst>
      <p:ext uri="{BB962C8B-B14F-4D97-AF65-F5344CB8AC3E}">
        <p14:creationId xmlns:p14="http://schemas.microsoft.com/office/powerpoint/2010/main" val="2233230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17</a:t>
            </a:fld>
            <a:endParaRPr lang="fr-FR"/>
          </a:p>
        </p:txBody>
      </p:sp>
    </p:spTree>
    <p:extLst>
      <p:ext uri="{BB962C8B-B14F-4D97-AF65-F5344CB8AC3E}">
        <p14:creationId xmlns:p14="http://schemas.microsoft.com/office/powerpoint/2010/main" val="21085080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76">
              <a:buClr>
                <a:srgbClr val="1F497D"/>
              </a:buClr>
            </a:pPr>
            <a:r>
              <a:rPr lang="fr-FR" sz="1300" spc="-1" dirty="0">
                <a:latin typeface="Marianne Medium" panose="02000000000000000000" pitchFamily="50" charset="0"/>
              </a:rPr>
              <a:t>Le Conseiller aux Affaires Agricoles (CAA) est en contact avec la DGAL et </a:t>
            </a:r>
            <a:r>
              <a:rPr lang="fr-FR" sz="1300" spc="-1" dirty="0" err="1">
                <a:latin typeface="Marianne Medium" panose="02000000000000000000" pitchFamily="50" charset="0"/>
              </a:rPr>
              <a:t>FranceAgriMer</a:t>
            </a:r>
            <a:r>
              <a:rPr lang="fr-FR" sz="1300" spc="-1" dirty="0">
                <a:latin typeface="Marianne Medium" panose="02000000000000000000" pitchFamily="50" charset="0"/>
              </a:rPr>
              <a:t> pour répondre à leurs questions sur l’export.</a:t>
            </a:r>
          </a:p>
          <a:p>
            <a:pPr marL="376">
              <a:buClr>
                <a:srgbClr val="1F497D"/>
              </a:buClr>
            </a:pPr>
            <a:endParaRPr lang="fr-FR" sz="1300" dirty="0">
              <a:latin typeface="Marianne Medium" panose="02000000000000000000" pitchFamily="50" charset="0"/>
            </a:endParaRPr>
          </a:p>
          <a:p>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18</a:t>
            </a:fld>
            <a:endParaRPr lang="fr-FR"/>
          </a:p>
        </p:txBody>
      </p:sp>
    </p:spTree>
    <p:extLst>
      <p:ext uri="{BB962C8B-B14F-4D97-AF65-F5344CB8AC3E}">
        <p14:creationId xmlns:p14="http://schemas.microsoft.com/office/powerpoint/2010/main" val="2968099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19</a:t>
            </a:fld>
            <a:endParaRPr lang="fr-FR"/>
          </a:p>
        </p:txBody>
      </p:sp>
    </p:spTree>
    <p:extLst>
      <p:ext uri="{BB962C8B-B14F-4D97-AF65-F5344CB8AC3E}">
        <p14:creationId xmlns:p14="http://schemas.microsoft.com/office/powerpoint/2010/main" val="3151156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a:t>
            </a:fld>
            <a:endParaRPr lang="fr-FR"/>
          </a:p>
        </p:txBody>
      </p:sp>
    </p:spTree>
    <p:extLst>
      <p:ext uri="{BB962C8B-B14F-4D97-AF65-F5344CB8AC3E}">
        <p14:creationId xmlns:p14="http://schemas.microsoft.com/office/powerpoint/2010/main" val="2819327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20</a:t>
            </a:fld>
            <a:endParaRPr lang="fr-FR"/>
          </a:p>
        </p:txBody>
      </p:sp>
    </p:spTree>
    <p:extLst>
      <p:ext uri="{BB962C8B-B14F-4D97-AF65-F5344CB8AC3E}">
        <p14:creationId xmlns:p14="http://schemas.microsoft.com/office/powerpoint/2010/main" val="1258968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21</a:t>
            </a:fld>
            <a:endParaRPr lang="fr-FR"/>
          </a:p>
        </p:txBody>
      </p:sp>
    </p:spTree>
    <p:extLst>
      <p:ext uri="{BB962C8B-B14F-4D97-AF65-F5344CB8AC3E}">
        <p14:creationId xmlns:p14="http://schemas.microsoft.com/office/powerpoint/2010/main" val="1428500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22</a:t>
            </a:fld>
            <a:endParaRPr lang="fr-FR"/>
          </a:p>
        </p:txBody>
      </p:sp>
    </p:spTree>
    <p:extLst>
      <p:ext uri="{BB962C8B-B14F-4D97-AF65-F5344CB8AC3E}">
        <p14:creationId xmlns:p14="http://schemas.microsoft.com/office/powerpoint/2010/main" val="3816380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Exemple de TDM avec une 30taines d’</a:t>
            </a:r>
            <a:r>
              <a:rPr lang="fr-FR" dirty="0" err="1" smtClean="0"/>
              <a:t>interprofs</a:t>
            </a:r>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23</a:t>
            </a:fld>
            <a:endParaRPr lang="fr-FR"/>
          </a:p>
        </p:txBody>
      </p:sp>
    </p:spTree>
    <p:extLst>
      <p:ext uri="{BB962C8B-B14F-4D97-AF65-F5344CB8AC3E}">
        <p14:creationId xmlns:p14="http://schemas.microsoft.com/office/powerpoint/2010/main" val="2489444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24</a:t>
            </a:fld>
            <a:endParaRPr lang="fr-FR"/>
          </a:p>
        </p:txBody>
      </p:sp>
    </p:spTree>
    <p:extLst>
      <p:ext uri="{BB962C8B-B14F-4D97-AF65-F5344CB8AC3E}">
        <p14:creationId xmlns:p14="http://schemas.microsoft.com/office/powerpoint/2010/main" val="300741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25</a:t>
            </a:fld>
            <a:endParaRPr lang="fr-FR"/>
          </a:p>
        </p:txBody>
      </p:sp>
    </p:spTree>
    <p:extLst>
      <p:ext uri="{BB962C8B-B14F-4D97-AF65-F5344CB8AC3E}">
        <p14:creationId xmlns:p14="http://schemas.microsoft.com/office/powerpoint/2010/main" val="26802462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26</a:t>
            </a:fld>
            <a:endParaRPr lang="fr-FR"/>
          </a:p>
        </p:txBody>
      </p:sp>
    </p:spTree>
    <p:extLst>
      <p:ext uri="{BB962C8B-B14F-4D97-AF65-F5344CB8AC3E}">
        <p14:creationId xmlns:p14="http://schemas.microsoft.com/office/powerpoint/2010/main" val="6850134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27</a:t>
            </a:fld>
            <a:endParaRPr lang="fr-FR"/>
          </a:p>
        </p:txBody>
      </p:sp>
    </p:spTree>
    <p:extLst>
      <p:ext uri="{BB962C8B-B14F-4D97-AF65-F5344CB8AC3E}">
        <p14:creationId xmlns:p14="http://schemas.microsoft.com/office/powerpoint/2010/main" val="20955467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28</a:t>
            </a:fld>
            <a:endParaRPr lang="fr-FR"/>
          </a:p>
        </p:txBody>
      </p:sp>
    </p:spTree>
    <p:extLst>
      <p:ext uri="{BB962C8B-B14F-4D97-AF65-F5344CB8AC3E}">
        <p14:creationId xmlns:p14="http://schemas.microsoft.com/office/powerpoint/2010/main" val="1111221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3B1822-6837-427E-B3F0-4EE6A54EE7DA}" type="slidenum">
              <a:rPr lang="fr-FR" smtClean="0"/>
              <a:t>29</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900085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3</a:t>
            </a:fld>
            <a:endParaRPr lang="fr-FR"/>
          </a:p>
        </p:txBody>
      </p:sp>
    </p:spTree>
    <p:extLst>
      <p:ext uri="{BB962C8B-B14F-4D97-AF65-F5344CB8AC3E}">
        <p14:creationId xmlns:p14="http://schemas.microsoft.com/office/powerpoint/2010/main" val="78911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30</a:t>
            </a:fld>
            <a:endParaRPr lang="fr-FR"/>
          </a:p>
        </p:txBody>
      </p:sp>
    </p:spTree>
    <p:extLst>
      <p:ext uri="{BB962C8B-B14F-4D97-AF65-F5344CB8AC3E}">
        <p14:creationId xmlns:p14="http://schemas.microsoft.com/office/powerpoint/2010/main" val="17702310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1000 agrément sont délivrés chaque année</a:t>
            </a:r>
            <a:endParaRPr lang="fr-FR" dirty="0"/>
          </a:p>
        </p:txBody>
      </p:sp>
      <p:sp>
        <p:nvSpPr>
          <p:cNvPr id="4" name="Espace réservé du numéro de diapositive 3"/>
          <p:cNvSpPr>
            <a:spLocks noGrp="1"/>
          </p:cNvSpPr>
          <p:nvPr>
            <p:ph type="sldNum" sz="quarter" idx="10"/>
          </p:nvPr>
        </p:nvSpPr>
        <p:spPr/>
        <p:txBody>
          <a:bodyPr/>
          <a:lstStyle/>
          <a:p>
            <a:fld id="{0E5168F0-2067-4371-BDDC-737B25C56F22}" type="slidenum">
              <a:rPr lang="fr-FR" smtClean="0"/>
              <a:t>31</a:t>
            </a:fld>
            <a:endParaRPr lang="fr-FR"/>
          </a:p>
        </p:txBody>
      </p:sp>
    </p:spTree>
    <p:extLst>
      <p:ext uri="{BB962C8B-B14F-4D97-AF65-F5344CB8AC3E}">
        <p14:creationId xmlns:p14="http://schemas.microsoft.com/office/powerpoint/2010/main" val="2798636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1 000 agréments sont délivrés chaque année</a:t>
            </a:r>
            <a:endParaRPr lang="fr-FR" dirty="0"/>
          </a:p>
        </p:txBody>
      </p:sp>
      <p:sp>
        <p:nvSpPr>
          <p:cNvPr id="4" name="Espace réservé du numéro de diapositive 3"/>
          <p:cNvSpPr>
            <a:spLocks noGrp="1"/>
          </p:cNvSpPr>
          <p:nvPr>
            <p:ph type="sldNum" sz="quarter" idx="10"/>
          </p:nvPr>
        </p:nvSpPr>
        <p:spPr/>
        <p:txBody>
          <a:bodyPr/>
          <a:lstStyle/>
          <a:p>
            <a:fld id="{0E5168F0-2067-4371-BDDC-737B25C56F22}" type="slidenum">
              <a:rPr lang="fr-FR" smtClean="0"/>
              <a:t>32</a:t>
            </a:fld>
            <a:endParaRPr lang="fr-FR"/>
          </a:p>
        </p:txBody>
      </p:sp>
    </p:spTree>
    <p:extLst>
      <p:ext uri="{BB962C8B-B14F-4D97-AF65-F5344CB8AC3E}">
        <p14:creationId xmlns:p14="http://schemas.microsoft.com/office/powerpoint/2010/main" val="39073193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33</a:t>
            </a:fld>
            <a:endParaRPr lang="fr-FR"/>
          </a:p>
        </p:txBody>
      </p:sp>
    </p:spTree>
    <p:extLst>
      <p:ext uri="{BB962C8B-B14F-4D97-AF65-F5344CB8AC3E}">
        <p14:creationId xmlns:p14="http://schemas.microsoft.com/office/powerpoint/2010/main" val="1652989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4</a:t>
            </a:fld>
            <a:endParaRPr lang="fr-FR"/>
          </a:p>
        </p:txBody>
      </p:sp>
    </p:spTree>
    <p:extLst>
      <p:ext uri="{BB962C8B-B14F-4D97-AF65-F5344CB8AC3E}">
        <p14:creationId xmlns:p14="http://schemas.microsoft.com/office/powerpoint/2010/main" val="4093316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dirty="0" smtClean="0"/>
              <a:t>Le Ministère de l’agriculture et de la souveraineté alimentaire :</a:t>
            </a:r>
          </a:p>
          <a:p>
            <a:pPr lvl="1"/>
            <a:r>
              <a:rPr lang="fr-FR" dirty="0" smtClean="0"/>
              <a:t>- La direction générale de la performance économique, environnementale des entreprises (DGPE), qui pilote d’un point de vue général, les relations </a:t>
            </a:r>
            <a:r>
              <a:rPr lang="fr-FR" dirty="0" err="1" smtClean="0"/>
              <a:t>bi-latérales</a:t>
            </a:r>
            <a:r>
              <a:rPr lang="fr-FR" dirty="0" smtClean="0"/>
              <a:t> d’autorités à autorités pour le compte du Ministère de l’agriculture</a:t>
            </a:r>
          </a:p>
          <a:p>
            <a:pPr lvl="1"/>
            <a:r>
              <a:rPr lang="fr-FR" dirty="0" smtClean="0"/>
              <a:t>- La direction générale de l’alimentation (DGAL), qui pilote les négociations sanitaires et phytosanitaires</a:t>
            </a:r>
          </a:p>
          <a:p>
            <a:pPr marL="657056" lvl="1" indent="-179198">
              <a:buFontTx/>
              <a:buChar char="-"/>
            </a:pPr>
            <a:r>
              <a:rPr lang="fr-FR" dirty="0" err="1" smtClean="0"/>
              <a:t>FranceAgriMer</a:t>
            </a:r>
            <a:r>
              <a:rPr lang="fr-FR" dirty="0" smtClean="0"/>
              <a:t>, qui assure le rôle d’interface avec les filières professionnelles sur les questions internationales sanitaires et phytosanitaires mais également économiques, d’animation export ou sur certains sujets, de coopération.</a:t>
            </a:r>
          </a:p>
          <a:p>
            <a:pPr marL="657056" lvl="1" indent="-179198">
              <a:buFontTx/>
              <a:buChar char="-"/>
            </a:pPr>
            <a:endParaRPr lang="fr-FR" dirty="0" smtClean="0"/>
          </a:p>
          <a:p>
            <a:pPr>
              <a:lnSpc>
                <a:spcPct val="100000"/>
              </a:lnSpc>
            </a:pPr>
            <a:r>
              <a:rPr lang="fr-FR" spc="-1" dirty="0"/>
              <a:t>Les services économiques des ambassades p</a:t>
            </a:r>
            <a:r>
              <a:rPr lang="fr-FR" spc="-1" dirty="0">
                <a:solidFill>
                  <a:srgbClr val="000000"/>
                </a:solidFill>
              </a:rPr>
              <a:t>ilotent les négociations dans les pays (CAA)</a:t>
            </a:r>
          </a:p>
          <a:p>
            <a:endParaRPr lang="fr-FR" altLang="fr-FR" dirty="0" smtClean="0"/>
          </a:p>
          <a:p>
            <a:r>
              <a:rPr lang="fr-FR" altLang="fr-FR" dirty="0" smtClean="0"/>
              <a:t>Présence en : Algérie, Arabie saoudite,  au Brésil, en Chine, en Côte d’ivoire, aux Etats unis, en Inde, au japon, au Kenya, au Liban, au Maroc, au Mexique, au Nigéria, en Russie, à Singapour, en Turquie, en Ukraine, au Vietnam.</a:t>
            </a:r>
          </a:p>
          <a:p>
            <a:endParaRPr lang="fr-FR" altLang="fr-FR" dirty="0" smtClean="0"/>
          </a:p>
          <a:p>
            <a:r>
              <a:rPr lang="fr-FR" altLang="fr-FR" dirty="0" smtClean="0"/>
              <a:t>Présence aussi dans certains pays de l’UE : Allemagne, l’Espagne, l’Italie, la Pologne, la Roumanie, le RU.</a:t>
            </a:r>
          </a:p>
          <a:p>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5</a:t>
            </a:fld>
            <a:endParaRPr lang="fr-FR"/>
          </a:p>
        </p:txBody>
      </p:sp>
    </p:spTree>
    <p:extLst>
      <p:ext uri="{BB962C8B-B14F-4D97-AF65-F5344CB8AC3E}">
        <p14:creationId xmlns:p14="http://schemas.microsoft.com/office/powerpoint/2010/main" val="2495479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Donner des exemples </a:t>
            </a:r>
          </a:p>
          <a:p>
            <a:endParaRPr lang="fr-FR" dirty="0" smtClean="0"/>
          </a:p>
          <a:p>
            <a:r>
              <a:rPr lang="fr-FR" dirty="0" smtClean="0"/>
              <a:t>Ouverture = Ouverture du marché de la viande bovine en chine en 2018</a:t>
            </a:r>
          </a:p>
          <a:p>
            <a:r>
              <a:rPr lang="fr-FR" dirty="0" smtClean="0"/>
              <a:t>Maintien = d’un marché suite à une crise sanitaire ex : grippe aviaire</a:t>
            </a:r>
          </a:p>
          <a:p>
            <a:r>
              <a:rPr lang="fr-FR" dirty="0" smtClean="0"/>
              <a:t>Facilitation = inclure de nouvelles espèces dans un protocole (ex : canard, pintade.. Dans protocole volaille chine, réduire le nombre d’analyses  prévues dans un CS)</a:t>
            </a:r>
          </a:p>
          <a:p>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6</a:t>
            </a:fld>
            <a:endParaRPr lang="fr-FR"/>
          </a:p>
        </p:txBody>
      </p:sp>
    </p:spTree>
    <p:extLst>
      <p:ext uri="{BB962C8B-B14F-4D97-AF65-F5344CB8AC3E}">
        <p14:creationId xmlns:p14="http://schemas.microsoft.com/office/powerpoint/2010/main" val="1524385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967333" lvl="1" indent="-358395">
              <a:spcBef>
                <a:spcPts val="1556"/>
              </a:spcBef>
              <a:buClr>
                <a:srgbClr val="009900"/>
              </a:buClr>
              <a:buSzPct val="120000"/>
              <a:buFont typeface="Wingdings" panose="05000000000000000000" pitchFamily="2" charset="2"/>
              <a:buChar char="F"/>
            </a:pPr>
            <a:r>
              <a:rPr lang="fr-FR" altLang="fr-FR" sz="2500" b="1" i="1" dirty="0">
                <a:solidFill>
                  <a:srgbClr val="3232FF"/>
                </a:solidFill>
                <a:latin typeface="Arial" panose="020B0604020202020204" pitchFamily="34" charset="0"/>
              </a:rPr>
              <a:t>Promotion du cadre normatif </a:t>
            </a:r>
            <a:r>
              <a:rPr lang="fr-FR" altLang="fr-FR" sz="2500" i="1" dirty="0">
                <a:solidFill>
                  <a:srgbClr val="3232FF"/>
                </a:solidFill>
                <a:latin typeface="Arial" panose="020B0604020202020204" pitchFamily="34" charset="0"/>
              </a:rPr>
              <a:t>défini par l </a:t>
            </a:r>
            <a:r>
              <a:rPr lang="fr-FR" altLang="fr-FR" sz="2500" i="1" dirty="0" smtClean="0">
                <a:solidFill>
                  <a:srgbClr val="3232FF"/>
                </a:solidFill>
                <a:latin typeface="Arial" panose="020B0604020202020204" pitchFamily="34" charset="0"/>
              </a:rPr>
              <a:t>’OMSA, </a:t>
            </a:r>
            <a:r>
              <a:rPr lang="fr-FR" altLang="fr-FR" sz="2500" i="1" dirty="0">
                <a:solidFill>
                  <a:srgbClr val="3232FF"/>
                </a:solidFill>
                <a:latin typeface="Arial" panose="020B0604020202020204" pitchFamily="34" charset="0"/>
              </a:rPr>
              <a:t>le Codex </a:t>
            </a:r>
            <a:r>
              <a:rPr lang="fr-FR" altLang="fr-FR" sz="2500" i="1" dirty="0" err="1">
                <a:solidFill>
                  <a:srgbClr val="3232FF"/>
                </a:solidFill>
                <a:latin typeface="Arial" panose="020B0604020202020204" pitchFamily="34" charset="0"/>
              </a:rPr>
              <a:t>Alimentarius</a:t>
            </a:r>
            <a:r>
              <a:rPr lang="fr-FR" altLang="fr-FR" sz="2500" i="1" dirty="0">
                <a:solidFill>
                  <a:srgbClr val="3232FF"/>
                </a:solidFill>
                <a:latin typeface="Arial" panose="020B0604020202020204" pitchFamily="34" charset="0"/>
              </a:rPr>
              <a:t> et la CIPV</a:t>
            </a:r>
            <a:endParaRPr lang="fr-FR" altLang="fr-FR" sz="2500" dirty="0">
              <a:latin typeface="Arial" panose="020B0604020202020204" pitchFamily="34" charset="0"/>
            </a:endParaRPr>
          </a:p>
          <a:p>
            <a:pPr marL="967333" lvl="1" indent="-358395">
              <a:lnSpc>
                <a:spcPts val="3004"/>
              </a:lnSpc>
              <a:spcBef>
                <a:spcPts val="1582"/>
              </a:spcBef>
              <a:buClr>
                <a:srgbClr val="009900"/>
              </a:buClr>
              <a:buSzPct val="120000"/>
              <a:buFont typeface="Wingdings" panose="05000000000000000000" pitchFamily="2" charset="2"/>
              <a:buChar char="F"/>
            </a:pPr>
            <a:r>
              <a:rPr lang="fr-FR" altLang="fr-FR" sz="2500" b="1" i="1" dirty="0">
                <a:solidFill>
                  <a:srgbClr val="3232FF"/>
                </a:solidFill>
                <a:latin typeface="Arial" panose="020B0604020202020204" pitchFamily="34" charset="0"/>
              </a:rPr>
              <a:t>Qualité des services </a:t>
            </a:r>
            <a:r>
              <a:rPr lang="fr-FR" altLang="fr-FR" sz="2500" i="1" dirty="0">
                <a:solidFill>
                  <a:srgbClr val="3232FF"/>
                </a:solidFill>
                <a:latin typeface="Arial" panose="020B0604020202020204" pitchFamily="34" charset="0"/>
              </a:rPr>
              <a:t>vétérinaires et phytosanitaires français</a:t>
            </a:r>
            <a:endParaRPr lang="fr-FR" altLang="fr-FR" sz="2500" dirty="0">
              <a:latin typeface="Arial" panose="020B0604020202020204" pitchFamily="34" charset="0"/>
            </a:endParaRPr>
          </a:p>
          <a:p>
            <a:pPr marL="967333" lvl="1" indent="-358395">
              <a:lnSpc>
                <a:spcPts val="2914"/>
              </a:lnSpc>
              <a:buClr>
                <a:srgbClr val="009900"/>
              </a:buClr>
              <a:buSzPct val="120000"/>
              <a:buFont typeface="Wingdings" panose="05000000000000000000" pitchFamily="2" charset="2"/>
              <a:buChar char="F"/>
            </a:pPr>
            <a:r>
              <a:rPr lang="fr-FR" altLang="fr-FR" sz="2500" b="1" i="1" dirty="0">
                <a:solidFill>
                  <a:srgbClr val="3232FF"/>
                </a:solidFill>
                <a:latin typeface="Arial" panose="020B0604020202020204" pitchFamily="34" charset="0"/>
              </a:rPr>
              <a:t>Rigueur et excellence de l’acte de certification </a:t>
            </a:r>
            <a:r>
              <a:rPr lang="fr-FR" altLang="fr-FR" sz="2500" i="1" dirty="0">
                <a:solidFill>
                  <a:srgbClr val="3232FF"/>
                </a:solidFill>
                <a:latin typeface="Arial" panose="020B0604020202020204" pitchFamily="34" charset="0"/>
              </a:rPr>
              <a:t>en France </a:t>
            </a:r>
          </a:p>
          <a:p>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7</a:t>
            </a:fld>
            <a:endParaRPr lang="fr-FR"/>
          </a:p>
        </p:txBody>
      </p:sp>
    </p:spTree>
    <p:extLst>
      <p:ext uri="{BB962C8B-B14F-4D97-AF65-F5344CB8AC3E}">
        <p14:creationId xmlns:p14="http://schemas.microsoft.com/office/powerpoint/2010/main" val="660652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8</a:t>
            </a:fld>
            <a:endParaRPr lang="fr-FR"/>
          </a:p>
        </p:txBody>
      </p:sp>
    </p:spTree>
    <p:extLst>
      <p:ext uri="{BB962C8B-B14F-4D97-AF65-F5344CB8AC3E}">
        <p14:creationId xmlns:p14="http://schemas.microsoft.com/office/powerpoint/2010/main" val="546251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3A66EA8-8C5A-4B47-A288-76EC2C89AD72}" type="slidenum">
              <a:rPr lang="fr-FR" smtClean="0"/>
              <a:t>9</a:t>
            </a:fld>
            <a:endParaRPr lang="fr-FR"/>
          </a:p>
        </p:txBody>
      </p:sp>
    </p:spTree>
    <p:extLst>
      <p:ext uri="{BB962C8B-B14F-4D97-AF65-F5344CB8AC3E}">
        <p14:creationId xmlns:p14="http://schemas.microsoft.com/office/powerpoint/2010/main" val="3179623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PRESENTATION">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14930" y="115235"/>
            <a:ext cx="7629069" cy="5946235"/>
          </a:xfrm>
          <a:prstGeom prst="rect">
            <a:avLst/>
          </a:prstGeom>
        </p:spPr>
      </p:pic>
      <p:pic>
        <p:nvPicPr>
          <p:cNvPr id="12" name="Imag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6804000" y="407318"/>
            <a:ext cx="1944216" cy="1070757"/>
          </a:xfrm>
          <a:prstGeom prst="rect">
            <a:avLst/>
          </a:prstGeom>
        </p:spPr>
      </p:pic>
      <p:pic>
        <p:nvPicPr>
          <p:cNvPr id="13" name="Imag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gray">
          <a:xfrm>
            <a:off x="311400" y="271100"/>
            <a:ext cx="2211750" cy="2211750"/>
          </a:xfrm>
          <a:prstGeom prst="rect">
            <a:avLst/>
          </a:prstGeom>
        </p:spPr>
      </p:pic>
      <p:sp>
        <p:nvSpPr>
          <p:cNvPr id="2" name="Rectangle 1"/>
          <p:cNvSpPr/>
          <p:nvPr userDrawn="1"/>
        </p:nvSpPr>
        <p:spPr>
          <a:xfrm>
            <a:off x="311400" y="6217335"/>
            <a:ext cx="7461000" cy="335865"/>
          </a:xfrm>
          <a:prstGeom prst="rect">
            <a:avLst/>
          </a:prstGeom>
        </p:spPr>
        <p:txBody>
          <a:bodyPr wrap="square">
            <a:spAutoFit/>
          </a:bodyPr>
          <a:lstStyle/>
          <a:p>
            <a:r>
              <a:rPr lang="fr-FR" sz="1600" dirty="0" smtClean="0">
                <a:latin typeface="Marianne ExtraBold" panose="02000000000000000000" pitchFamily="50" charset="0"/>
              </a:rPr>
              <a:t>Intitulé de la direction/service interministérielle</a:t>
            </a:r>
            <a:endParaRPr lang="fr-FR" sz="1600" dirty="0">
              <a:latin typeface="Marianne ExtraBold" panose="02000000000000000000" pitchFamily="50" charset="0"/>
            </a:endParaRPr>
          </a:p>
        </p:txBody>
      </p:sp>
      <p:pic>
        <p:nvPicPr>
          <p:cNvPr id="6" name="Imag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52185" cy="6858000"/>
          </a:xfrm>
          <a:prstGeom prst="rect">
            <a:avLst/>
          </a:prstGeom>
        </p:spPr>
      </p:pic>
    </p:spTree>
    <p:extLst>
      <p:ext uri="{BB962C8B-B14F-4D97-AF65-F5344CB8AC3E}">
        <p14:creationId xmlns:p14="http://schemas.microsoft.com/office/powerpoint/2010/main" val="27079136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PRESENTATION">
    <p:spTree>
      <p:nvGrpSpPr>
        <p:cNvPr id="1" name=""/>
        <p:cNvGrpSpPr/>
        <p:nvPr/>
      </p:nvGrpSpPr>
      <p:grpSpPr>
        <a:xfrm>
          <a:off x="0" y="0"/>
          <a:ext cx="0" cy="0"/>
          <a:chOff x="0" y="0"/>
          <a:chExt cx="0" cy="0"/>
        </a:xfrm>
      </p:grpSpPr>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7116" y="57964"/>
            <a:ext cx="7956884" cy="6201740"/>
          </a:xfrm>
          <a:prstGeom prst="rect">
            <a:avLst/>
          </a:prstGeom>
        </p:spPr>
      </p:pic>
      <p:pic>
        <p:nvPicPr>
          <p:cNvPr id="12" name="Imag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6804000" y="407318"/>
            <a:ext cx="1944216" cy="1070757"/>
          </a:xfrm>
          <a:prstGeom prst="rect">
            <a:avLst/>
          </a:prstGeom>
        </p:spPr>
      </p:pic>
      <p:pic>
        <p:nvPicPr>
          <p:cNvPr id="13" name="Imag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gray">
          <a:xfrm>
            <a:off x="311400" y="271100"/>
            <a:ext cx="2211750" cy="2211750"/>
          </a:xfrm>
          <a:prstGeom prst="rect">
            <a:avLst/>
          </a:prstGeom>
        </p:spPr>
      </p:pic>
      <p:sp>
        <p:nvSpPr>
          <p:cNvPr id="6" name="Espace réservé du texte 5"/>
          <p:cNvSpPr>
            <a:spLocks noGrp="1"/>
          </p:cNvSpPr>
          <p:nvPr>
            <p:ph type="body" sz="quarter" idx="13" hasCustomPrompt="1"/>
          </p:nvPr>
        </p:nvSpPr>
        <p:spPr>
          <a:xfrm>
            <a:off x="324216" y="2924269"/>
            <a:ext cx="8424000" cy="1835990"/>
          </a:xfrm>
          <a:prstGeom prst="rect">
            <a:avLst/>
          </a:prstGeom>
        </p:spPr>
        <p:txBody>
          <a:bodyPr/>
          <a:lstStyle>
            <a:lvl1pPr marL="0" indent="0">
              <a:buNone/>
              <a:defRPr baseline="0">
                <a:latin typeface="Marianne ExtraBold" panose="02000000000000000000" pitchFamily="50" charset="0"/>
              </a:defRPr>
            </a:lvl1pPr>
          </a:lstStyle>
          <a:p>
            <a:r>
              <a:rPr lang="fr-FR" dirty="0" smtClean="0"/>
              <a:t>TITRE DE </a:t>
            </a:r>
            <a:r>
              <a:rPr lang="fr-FR" smtClean="0"/>
              <a:t>LA PRESENTATION </a:t>
            </a:r>
            <a:r>
              <a:rPr lang="fr-FR" dirty="0" smtClean="0"/>
              <a:t>DE L’ETABLISSEMENT DES PRODUITS DE L’AGRICULTURE ET DE LA MER</a:t>
            </a:r>
          </a:p>
          <a:p>
            <a:endParaRPr lang="fr-FR" dirty="0" smtClean="0"/>
          </a:p>
        </p:txBody>
      </p:sp>
      <p:cxnSp>
        <p:nvCxnSpPr>
          <p:cNvPr id="7" name="Connecteur droit 6"/>
          <p:cNvCxnSpPr/>
          <p:nvPr userDrawn="1"/>
        </p:nvCxnSpPr>
        <p:spPr bwMode="gray">
          <a:xfrm>
            <a:off x="312011" y="6428834"/>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userDrawn="1"/>
        </p:nvSpPr>
        <p:spPr>
          <a:xfrm>
            <a:off x="8397370" y="6469175"/>
            <a:ext cx="431528" cy="246221"/>
          </a:xfrm>
          <a:prstGeom prst="rect">
            <a:avLst/>
          </a:prstGeom>
        </p:spPr>
        <p:txBody>
          <a:bodyPr wrap="none">
            <a:spAutoFit/>
          </a:bodyPr>
          <a:lstStyle/>
          <a:p>
            <a:fld id="{E1F3443A-C6E4-4E90-9B52-D9B61B471E75}" type="slidenum">
              <a:rPr lang="fr-FR" altLang="fr-FR" sz="1000" smtClean="0">
                <a:latin typeface="Marianne Medium" panose="02000000000000000000" pitchFamily="50" charset="0"/>
              </a:rPr>
              <a:pPr/>
              <a:t>‹N°›</a:t>
            </a:fld>
            <a:endParaRPr lang="fr-FR" sz="1000" dirty="0"/>
          </a:p>
        </p:txBody>
      </p:sp>
      <p:sp>
        <p:nvSpPr>
          <p:cNvPr id="10" name="Rectangle 9"/>
          <p:cNvSpPr/>
          <p:nvPr userDrawn="1"/>
        </p:nvSpPr>
        <p:spPr>
          <a:xfrm>
            <a:off x="261211" y="6455472"/>
            <a:ext cx="6578600" cy="246221"/>
          </a:xfrm>
          <a:prstGeom prst="rect">
            <a:avLst/>
          </a:prstGeom>
        </p:spPr>
        <p:txBody>
          <a:bodyPr wrap="square">
            <a:spAutoFit/>
          </a:bodyPr>
          <a:lstStyle/>
          <a:p>
            <a:r>
              <a:rPr lang="fr-FR" sz="1000" dirty="0" smtClean="0">
                <a:latin typeface="Marianne Medium" panose="02000000000000000000" pitchFamily="50" charset="0"/>
              </a:rPr>
              <a:t>OCTOBRE</a:t>
            </a:r>
            <a:r>
              <a:rPr lang="fr-FR" sz="1000" baseline="0" dirty="0" smtClean="0">
                <a:latin typeface="Marianne Medium" panose="02000000000000000000" pitchFamily="50" charset="0"/>
              </a:rPr>
              <a:t> 2020</a:t>
            </a:r>
            <a:endParaRPr lang="fr-FR" sz="1000" dirty="0">
              <a:latin typeface="Marianne Medium" panose="02000000000000000000" pitchFamily="50" charset="0"/>
            </a:endParaRPr>
          </a:p>
        </p:txBody>
      </p:sp>
      <p:pic>
        <p:nvPicPr>
          <p:cNvPr id="8" name="Imag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52185" cy="6858000"/>
          </a:xfrm>
          <a:prstGeom prst="rect">
            <a:avLst/>
          </a:prstGeom>
        </p:spPr>
      </p:pic>
    </p:spTree>
    <p:extLst>
      <p:ext uri="{BB962C8B-B14F-4D97-AF65-F5344CB8AC3E}">
        <p14:creationId xmlns:p14="http://schemas.microsoft.com/office/powerpoint/2010/main" val="18000859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CALAIRE PARTIES">
    <p:spTree>
      <p:nvGrpSpPr>
        <p:cNvPr id="1" name=""/>
        <p:cNvGrpSpPr/>
        <p:nvPr/>
      </p:nvGrpSpPr>
      <p:grpSpPr>
        <a:xfrm>
          <a:off x="0" y="0"/>
          <a:ext cx="0" cy="0"/>
          <a:chOff x="0" y="0"/>
          <a:chExt cx="0" cy="0"/>
        </a:xfrm>
      </p:grpSpPr>
      <p:pic>
        <p:nvPicPr>
          <p:cNvPr id="6" name="Espace réservé pour une image  1"/>
          <p:cNvPicPr>
            <a:picLocks noChangeAspect="1"/>
          </p:cNvPicPr>
          <p:nvPr userDrawn="1"/>
        </p:nvPicPr>
        <p:blipFill>
          <a:blip r:embed="rId2" cstate="print">
            <a:extLst>
              <a:ext uri="{28A0092B-C50C-407E-A947-70E740481C1C}">
                <a14:useLocalDpi xmlns:a14="http://schemas.microsoft.com/office/drawing/2010/main" val="0"/>
              </a:ext>
            </a:extLst>
          </a:blip>
          <a:srcRect t="7333" b="7333"/>
          <a:stretch>
            <a:fillRect/>
          </a:stretch>
        </p:blipFill>
        <p:spPr>
          <a:xfrm>
            <a:off x="0" y="1206500"/>
            <a:ext cx="9144000" cy="5651500"/>
          </a:xfrm>
          <a:prstGeom prst="rect">
            <a:avLst/>
          </a:prstGeom>
        </p:spPr>
      </p:pic>
      <p:sp>
        <p:nvSpPr>
          <p:cNvPr id="9" name="Rectangle 8"/>
          <p:cNvSpPr/>
          <p:nvPr userDrawn="1"/>
        </p:nvSpPr>
        <p:spPr>
          <a:xfrm>
            <a:off x="8316250" y="6455473"/>
            <a:ext cx="431528" cy="246221"/>
          </a:xfrm>
          <a:prstGeom prst="rect">
            <a:avLst/>
          </a:prstGeom>
        </p:spPr>
        <p:txBody>
          <a:bodyPr wrap="none">
            <a:spAutoFit/>
          </a:bodyPr>
          <a:lstStyle/>
          <a:p>
            <a:fld id="{E1F3443A-C6E4-4E90-9B52-D9B61B471E75}" type="slidenum">
              <a:rPr lang="fr-FR" altLang="fr-FR" sz="1000" smtClean="0">
                <a:solidFill>
                  <a:schemeClr val="bg1"/>
                </a:solidFill>
                <a:latin typeface="Marianne Medium" panose="02000000000000000000" pitchFamily="50" charset="0"/>
              </a:rPr>
              <a:pPr/>
              <a:t>‹N°›</a:t>
            </a:fld>
            <a:endParaRPr lang="fr-FR" sz="1000" dirty="0">
              <a:solidFill>
                <a:schemeClr val="bg1"/>
              </a:solidFill>
              <a:latin typeface="Marianne Medium" panose="02000000000000000000" pitchFamily="50" charset="0"/>
            </a:endParaRPr>
          </a:p>
        </p:txBody>
      </p:sp>
      <p:pic>
        <p:nvPicPr>
          <p:cNvPr id="19" name="Imag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1228515" y="333062"/>
            <a:ext cx="630863" cy="347442"/>
          </a:xfrm>
          <a:prstGeom prst="rect">
            <a:avLst/>
          </a:prstGeom>
        </p:spPr>
      </p:pic>
      <p:pic>
        <p:nvPicPr>
          <p:cNvPr id="20" name="Imag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gray">
          <a:xfrm>
            <a:off x="344287" y="256862"/>
            <a:ext cx="482068" cy="482068"/>
          </a:xfrm>
          <a:prstGeom prst="rect">
            <a:avLst/>
          </a:prstGeom>
        </p:spPr>
      </p:pic>
      <p:cxnSp>
        <p:nvCxnSpPr>
          <p:cNvPr id="21" name="Connecteur droit 20"/>
          <p:cNvCxnSpPr/>
          <p:nvPr userDrawn="1"/>
        </p:nvCxnSpPr>
        <p:spPr bwMode="gray">
          <a:xfrm>
            <a:off x="312011" y="6428834"/>
            <a:ext cx="8424000" cy="0"/>
          </a:xfrm>
          <a:prstGeom prst="line">
            <a:avLst/>
          </a:prstGeom>
          <a:ln w="1016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hasCustomPrompt="1"/>
          </p:nvPr>
        </p:nvSpPr>
        <p:spPr>
          <a:xfrm>
            <a:off x="344287" y="2642442"/>
            <a:ext cx="8305997" cy="1878758"/>
          </a:xfrm>
          <a:prstGeom prst="rect">
            <a:avLst/>
          </a:prstGeom>
        </p:spPr>
        <p:txBody>
          <a:bodyPr>
            <a:normAutofit/>
          </a:bodyPr>
          <a:lstStyle>
            <a:lvl1pPr>
              <a:defRPr sz="3200" b="1">
                <a:solidFill>
                  <a:schemeClr val="bg1"/>
                </a:solidFill>
                <a:latin typeface="Marianne ExtraBold" panose="02000000000000000000" pitchFamily="50" charset="0"/>
              </a:defRPr>
            </a:lvl1pPr>
          </a:lstStyle>
          <a:p>
            <a:r>
              <a:rPr lang="fr-FR" dirty="0" smtClean="0"/>
              <a:t>TITRE DE LA PARTIE / CHAPITRE</a:t>
            </a:r>
            <a:endParaRPr lang="en-US" dirty="0"/>
          </a:p>
        </p:txBody>
      </p:sp>
      <p:pic>
        <p:nvPicPr>
          <p:cNvPr id="10" name="Imag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35322" y="0"/>
            <a:ext cx="152185" cy="6858000"/>
          </a:xfrm>
          <a:prstGeom prst="rect">
            <a:avLst/>
          </a:prstGeom>
        </p:spPr>
      </p:pic>
    </p:spTree>
    <p:extLst>
      <p:ext uri="{BB962C8B-B14F-4D97-AF65-F5344CB8AC3E}">
        <p14:creationId xmlns:p14="http://schemas.microsoft.com/office/powerpoint/2010/main" val="42049586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S">
    <p:spTree>
      <p:nvGrpSpPr>
        <p:cNvPr id="1" name=""/>
        <p:cNvGrpSpPr/>
        <p:nvPr/>
      </p:nvGrpSpPr>
      <p:grpSpPr>
        <a:xfrm>
          <a:off x="0" y="0"/>
          <a:ext cx="0" cy="0"/>
          <a:chOff x="0" y="0"/>
          <a:chExt cx="0" cy="0"/>
        </a:xfrm>
      </p:grpSpPr>
      <p:sp>
        <p:nvSpPr>
          <p:cNvPr id="9" name="Rectangle 8"/>
          <p:cNvSpPr/>
          <p:nvPr userDrawn="1"/>
        </p:nvSpPr>
        <p:spPr>
          <a:xfrm>
            <a:off x="8316250" y="6455473"/>
            <a:ext cx="431528" cy="246221"/>
          </a:xfrm>
          <a:prstGeom prst="rect">
            <a:avLst/>
          </a:prstGeom>
        </p:spPr>
        <p:txBody>
          <a:bodyPr wrap="none">
            <a:spAutoFit/>
          </a:bodyPr>
          <a:lstStyle/>
          <a:p>
            <a:fld id="{E1F3443A-C6E4-4E90-9B52-D9B61B471E75}" type="slidenum">
              <a:rPr lang="fr-FR" altLang="fr-FR" sz="1000" smtClean="0">
                <a:latin typeface="Marianne Medium" panose="02000000000000000000" pitchFamily="50" charset="0"/>
              </a:rPr>
              <a:pPr/>
              <a:t>‹N°›</a:t>
            </a:fld>
            <a:endParaRPr lang="fr-FR" sz="1000" dirty="0">
              <a:latin typeface="Marianne Medium" panose="02000000000000000000" pitchFamily="50" charset="0"/>
            </a:endParaRPr>
          </a:p>
        </p:txBody>
      </p:sp>
      <p:sp>
        <p:nvSpPr>
          <p:cNvPr id="14" name="Title 1"/>
          <p:cNvSpPr>
            <a:spLocks noGrp="1"/>
          </p:cNvSpPr>
          <p:nvPr>
            <p:ph type="title" hasCustomPrompt="1"/>
          </p:nvPr>
        </p:nvSpPr>
        <p:spPr>
          <a:xfrm>
            <a:off x="430013" y="1004142"/>
            <a:ext cx="8305997" cy="643638"/>
          </a:xfrm>
          <a:prstGeom prst="rect">
            <a:avLst/>
          </a:prstGeom>
        </p:spPr>
        <p:txBody>
          <a:bodyPr>
            <a:normAutofit/>
          </a:bodyPr>
          <a:lstStyle>
            <a:lvl1pPr>
              <a:defRPr sz="2400" b="1">
                <a:solidFill>
                  <a:schemeClr val="accent5">
                    <a:lumMod val="75000"/>
                  </a:schemeClr>
                </a:solidFill>
                <a:latin typeface="Marianne ExtraBold" panose="02000000000000000000" pitchFamily="50" charset="0"/>
              </a:defRPr>
            </a:lvl1pPr>
          </a:lstStyle>
          <a:p>
            <a:r>
              <a:rPr lang="fr-FR" dirty="0" smtClean="0"/>
              <a:t>TITRE DU CHAPITRE</a:t>
            </a:r>
            <a:endParaRPr lang="en-US" dirty="0"/>
          </a:p>
        </p:txBody>
      </p:sp>
      <p:sp>
        <p:nvSpPr>
          <p:cNvPr id="15" name="Espace réservé du texte 10"/>
          <p:cNvSpPr>
            <a:spLocks noGrp="1"/>
          </p:cNvSpPr>
          <p:nvPr>
            <p:ph type="body" sz="quarter" idx="12" hasCustomPrompt="1"/>
          </p:nvPr>
        </p:nvSpPr>
        <p:spPr>
          <a:xfrm>
            <a:off x="430012" y="2572835"/>
            <a:ext cx="8306000" cy="3675565"/>
          </a:xfrm>
          <a:prstGeom prst="rect">
            <a:avLst/>
          </a:prstGeom>
        </p:spPr>
        <p:txBody>
          <a:bodyPr/>
          <a:lstStyle>
            <a:lvl1pPr marL="0" indent="0">
              <a:buFont typeface="Arial" panose="020B0604020202020204" pitchFamily="34" charset="0"/>
              <a:buNone/>
              <a:defRPr sz="1400" baseline="0">
                <a:latin typeface="Marianne Light" panose="02000000000000000000" pitchFamily="50" charset="0"/>
              </a:defRPr>
            </a:lvl1pPr>
            <a:lvl2pPr marL="457200" indent="0" algn="l">
              <a:buFontTx/>
              <a:buNone/>
              <a:defRPr sz="1400" baseline="0"/>
            </a:lvl2pPr>
          </a:lstStyle>
          <a:p>
            <a:pPr lvl="0"/>
            <a:r>
              <a:rPr lang="fr-FR" dirty="0" smtClean="0"/>
              <a:t>Zone de texte </a:t>
            </a:r>
          </a:p>
        </p:txBody>
      </p:sp>
      <p:sp>
        <p:nvSpPr>
          <p:cNvPr id="16" name="Espace réservé du texte 10"/>
          <p:cNvSpPr>
            <a:spLocks noGrp="1"/>
          </p:cNvSpPr>
          <p:nvPr>
            <p:ph type="body" sz="quarter" idx="13" hasCustomPrompt="1"/>
          </p:nvPr>
        </p:nvSpPr>
        <p:spPr>
          <a:xfrm>
            <a:off x="430012" y="1878307"/>
            <a:ext cx="8305999" cy="464000"/>
          </a:xfrm>
          <a:prstGeom prst="rect">
            <a:avLst/>
          </a:prstGeom>
        </p:spPr>
        <p:txBody>
          <a:bodyPr/>
          <a:lstStyle>
            <a:lvl1pPr marL="285750" indent="-285750">
              <a:buFontTx/>
              <a:buBlip>
                <a:blip r:embed="rId2"/>
              </a:buBlip>
              <a:defRPr sz="1600" b="1" baseline="0">
                <a:solidFill>
                  <a:srgbClr val="002060"/>
                </a:solidFill>
                <a:latin typeface="Marianne Medium" panose="02000000000000000000" pitchFamily="50" charset="0"/>
              </a:defRPr>
            </a:lvl1pPr>
            <a:lvl2pPr marL="457200" indent="0">
              <a:buFontTx/>
              <a:buNone/>
              <a:defRPr sz="2000" baseline="0"/>
            </a:lvl2pPr>
          </a:lstStyle>
          <a:p>
            <a:pPr lvl="0"/>
            <a:r>
              <a:rPr lang="fr-FR" dirty="0" smtClean="0"/>
              <a:t>Intertitres</a:t>
            </a:r>
          </a:p>
          <a:p>
            <a:pPr lvl="1"/>
            <a:endParaRPr lang="fr-FR" dirty="0" smtClean="0"/>
          </a:p>
        </p:txBody>
      </p:sp>
      <p:pic>
        <p:nvPicPr>
          <p:cNvPr id="19" name="Imag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1228515" y="333062"/>
            <a:ext cx="630863" cy="347442"/>
          </a:xfrm>
          <a:prstGeom prst="rect">
            <a:avLst/>
          </a:prstGeom>
        </p:spPr>
      </p:pic>
      <p:pic>
        <p:nvPicPr>
          <p:cNvPr id="20" name="Imag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gray">
          <a:xfrm>
            <a:off x="344287" y="256862"/>
            <a:ext cx="482068" cy="482068"/>
          </a:xfrm>
          <a:prstGeom prst="rect">
            <a:avLst/>
          </a:prstGeom>
        </p:spPr>
      </p:pic>
      <p:cxnSp>
        <p:nvCxnSpPr>
          <p:cNvPr id="21" name="Connecteur droit 20"/>
          <p:cNvCxnSpPr/>
          <p:nvPr userDrawn="1"/>
        </p:nvCxnSpPr>
        <p:spPr bwMode="gray">
          <a:xfrm>
            <a:off x="312011" y="6428834"/>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985985" y="0"/>
            <a:ext cx="152185" cy="6858000"/>
          </a:xfrm>
          <a:prstGeom prst="rect">
            <a:avLst/>
          </a:prstGeom>
        </p:spPr>
      </p:pic>
    </p:spTree>
    <p:extLst>
      <p:ext uri="{BB962C8B-B14F-4D97-AF65-F5344CB8AC3E}">
        <p14:creationId xmlns:p14="http://schemas.microsoft.com/office/powerpoint/2010/main" val="9062919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HAPITRES">
    <p:spTree>
      <p:nvGrpSpPr>
        <p:cNvPr id="1" name=""/>
        <p:cNvGrpSpPr/>
        <p:nvPr/>
      </p:nvGrpSpPr>
      <p:grpSpPr>
        <a:xfrm>
          <a:off x="0" y="0"/>
          <a:ext cx="0" cy="0"/>
          <a:chOff x="0" y="0"/>
          <a:chExt cx="0" cy="0"/>
        </a:xfrm>
      </p:grpSpPr>
      <p:sp>
        <p:nvSpPr>
          <p:cNvPr id="9" name="Rectangle 8"/>
          <p:cNvSpPr/>
          <p:nvPr userDrawn="1"/>
        </p:nvSpPr>
        <p:spPr>
          <a:xfrm>
            <a:off x="8316250" y="6455473"/>
            <a:ext cx="431528" cy="246221"/>
          </a:xfrm>
          <a:prstGeom prst="rect">
            <a:avLst/>
          </a:prstGeom>
        </p:spPr>
        <p:txBody>
          <a:bodyPr wrap="none">
            <a:spAutoFit/>
          </a:bodyPr>
          <a:lstStyle/>
          <a:p>
            <a:fld id="{E1F3443A-C6E4-4E90-9B52-D9B61B471E75}" type="slidenum">
              <a:rPr lang="fr-FR" altLang="fr-FR" sz="1000" smtClean="0">
                <a:latin typeface="Marianne Medium" panose="02000000000000000000" pitchFamily="50" charset="0"/>
              </a:rPr>
              <a:pPr/>
              <a:t>‹N°›</a:t>
            </a:fld>
            <a:endParaRPr lang="fr-FR" sz="1000" dirty="0">
              <a:latin typeface="Marianne Medium" panose="02000000000000000000" pitchFamily="50" charset="0"/>
            </a:endParaRPr>
          </a:p>
        </p:txBody>
      </p:sp>
      <p:pic>
        <p:nvPicPr>
          <p:cNvPr id="19" name="Imag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1228515" y="333062"/>
            <a:ext cx="630863" cy="347442"/>
          </a:xfrm>
          <a:prstGeom prst="rect">
            <a:avLst/>
          </a:prstGeom>
        </p:spPr>
      </p:pic>
      <p:pic>
        <p:nvPicPr>
          <p:cNvPr id="20" name="Imag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344287" y="256862"/>
            <a:ext cx="482068" cy="482068"/>
          </a:xfrm>
          <a:prstGeom prst="rect">
            <a:avLst/>
          </a:prstGeom>
        </p:spPr>
      </p:pic>
      <p:cxnSp>
        <p:nvCxnSpPr>
          <p:cNvPr id="21" name="Connecteur droit 20"/>
          <p:cNvCxnSpPr/>
          <p:nvPr userDrawn="1"/>
        </p:nvCxnSpPr>
        <p:spPr bwMode="gray">
          <a:xfrm>
            <a:off x="312011" y="6428834"/>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991815" y="0"/>
            <a:ext cx="152185" cy="6858000"/>
          </a:xfrm>
          <a:prstGeom prst="rect">
            <a:avLst/>
          </a:prstGeom>
        </p:spPr>
      </p:pic>
    </p:spTree>
    <p:extLst>
      <p:ext uri="{BB962C8B-B14F-4D97-AF65-F5344CB8AC3E}">
        <p14:creationId xmlns:p14="http://schemas.microsoft.com/office/powerpoint/2010/main" val="36508405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MERCIEMENTS">
    <p:spTree>
      <p:nvGrpSpPr>
        <p:cNvPr id="1" name=""/>
        <p:cNvGrpSpPr/>
        <p:nvPr/>
      </p:nvGrpSpPr>
      <p:grpSpPr>
        <a:xfrm>
          <a:off x="0" y="0"/>
          <a:ext cx="0" cy="0"/>
          <a:chOff x="0" y="0"/>
          <a:chExt cx="0" cy="0"/>
        </a:xfrm>
      </p:grpSpPr>
      <p:sp>
        <p:nvSpPr>
          <p:cNvPr id="9" name="Rectangle 8"/>
          <p:cNvSpPr/>
          <p:nvPr userDrawn="1"/>
        </p:nvSpPr>
        <p:spPr>
          <a:xfrm>
            <a:off x="8316250" y="6455473"/>
            <a:ext cx="431528" cy="246221"/>
          </a:xfrm>
          <a:prstGeom prst="rect">
            <a:avLst/>
          </a:prstGeom>
        </p:spPr>
        <p:txBody>
          <a:bodyPr wrap="none">
            <a:spAutoFit/>
          </a:bodyPr>
          <a:lstStyle/>
          <a:p>
            <a:fld id="{E1F3443A-C6E4-4E90-9B52-D9B61B471E75}" type="slidenum">
              <a:rPr lang="fr-FR" altLang="fr-FR" sz="1000" smtClean="0">
                <a:latin typeface="Marianne Medium" panose="02000000000000000000" pitchFamily="50" charset="0"/>
              </a:rPr>
              <a:pPr/>
              <a:t>‹N°›</a:t>
            </a:fld>
            <a:endParaRPr lang="fr-FR" sz="1000" dirty="0">
              <a:latin typeface="Marianne Medium" panose="02000000000000000000" pitchFamily="50" charset="0"/>
            </a:endParaRPr>
          </a:p>
        </p:txBody>
      </p:sp>
      <p:pic>
        <p:nvPicPr>
          <p:cNvPr id="19" name="Imag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1228515" y="333062"/>
            <a:ext cx="630863" cy="347442"/>
          </a:xfrm>
          <a:prstGeom prst="rect">
            <a:avLst/>
          </a:prstGeom>
        </p:spPr>
      </p:pic>
      <p:pic>
        <p:nvPicPr>
          <p:cNvPr id="20" name="Imag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344287" y="256862"/>
            <a:ext cx="482068" cy="482068"/>
          </a:xfrm>
          <a:prstGeom prst="rect">
            <a:avLst/>
          </a:prstGeom>
        </p:spPr>
      </p:pic>
      <p:cxnSp>
        <p:nvCxnSpPr>
          <p:cNvPr id="21" name="Connecteur droit 20"/>
          <p:cNvCxnSpPr/>
          <p:nvPr userDrawn="1"/>
        </p:nvCxnSpPr>
        <p:spPr bwMode="gray">
          <a:xfrm>
            <a:off x="312011" y="6428834"/>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3046484" y="5952655"/>
            <a:ext cx="2632324" cy="369332"/>
          </a:xfrm>
          <a:prstGeom prst="rect">
            <a:avLst/>
          </a:prstGeom>
        </p:spPr>
        <p:txBody>
          <a:bodyPr wrap="none">
            <a:spAutoFit/>
          </a:bodyPr>
          <a:lstStyle/>
          <a:p>
            <a:r>
              <a:rPr lang="fr-FR" dirty="0" smtClean="0">
                <a:latin typeface="Marianne ExtraBold" panose="02000000000000000000" pitchFamily="50" charset="0"/>
              </a:rPr>
              <a:t>www.franceagrimer.fr</a:t>
            </a:r>
            <a:endParaRPr lang="fr-FR" dirty="0">
              <a:latin typeface="Marianne ExtraBold" panose="02000000000000000000" pitchFamily="50" charset="0"/>
            </a:endParaRPr>
          </a:p>
        </p:txBody>
      </p:sp>
      <p:sp>
        <p:nvSpPr>
          <p:cNvPr id="3" name="Rectangle 2"/>
          <p:cNvSpPr/>
          <p:nvPr userDrawn="1"/>
        </p:nvSpPr>
        <p:spPr>
          <a:xfrm>
            <a:off x="312011" y="6455472"/>
            <a:ext cx="6578600" cy="246221"/>
          </a:xfrm>
          <a:prstGeom prst="rect">
            <a:avLst/>
          </a:prstGeom>
        </p:spPr>
        <p:txBody>
          <a:bodyPr wrap="square">
            <a:spAutoFit/>
          </a:bodyPr>
          <a:lstStyle/>
          <a:p>
            <a:r>
              <a:rPr lang="fr-FR" sz="1000" dirty="0" err="1" smtClean="0">
                <a:latin typeface="Marianne Medium" panose="02000000000000000000" pitchFamily="50" charset="0"/>
              </a:rPr>
              <a:t>FranceAgriMer</a:t>
            </a:r>
            <a:r>
              <a:rPr lang="fr-FR" sz="1000" dirty="0" smtClean="0">
                <a:latin typeface="Marianne Medium" panose="02000000000000000000" pitchFamily="50" charset="0"/>
              </a:rPr>
              <a:t> – 12 rue Henri </a:t>
            </a:r>
            <a:r>
              <a:rPr lang="fr-FR" sz="1000" dirty="0" err="1" smtClean="0">
                <a:latin typeface="Marianne Medium" panose="02000000000000000000" pitchFamily="50" charset="0"/>
              </a:rPr>
              <a:t>Rol</a:t>
            </a:r>
            <a:r>
              <a:rPr lang="fr-FR" sz="1000" dirty="0" smtClean="0">
                <a:latin typeface="Marianne Medium" panose="02000000000000000000" pitchFamily="50" charset="0"/>
              </a:rPr>
              <a:t>-Tanguy / TSA 20002 / 93555 MONTREUIL Cedex – Tél : 01 73 30 30 00</a:t>
            </a:r>
            <a:endParaRPr lang="fr-FR" sz="1000" dirty="0">
              <a:latin typeface="Marianne Medium" panose="02000000000000000000" pitchFamily="50" charset="0"/>
            </a:endParaRPr>
          </a:p>
        </p:txBody>
      </p:sp>
      <p:sp>
        <p:nvSpPr>
          <p:cNvPr id="4" name="Rectangle 3"/>
          <p:cNvSpPr/>
          <p:nvPr userDrawn="1"/>
        </p:nvSpPr>
        <p:spPr>
          <a:xfrm>
            <a:off x="312010" y="1382602"/>
            <a:ext cx="8435767" cy="584775"/>
          </a:xfrm>
          <a:prstGeom prst="rect">
            <a:avLst/>
          </a:prstGeom>
        </p:spPr>
        <p:txBody>
          <a:bodyPr wrap="square">
            <a:spAutoFit/>
          </a:bodyPr>
          <a:lstStyle/>
          <a:p>
            <a:r>
              <a:rPr lang="fr-FR" sz="3200" dirty="0" smtClean="0">
                <a:solidFill>
                  <a:srgbClr val="002060"/>
                </a:solidFill>
                <a:latin typeface="Marianne ExtraBold" panose="02000000000000000000" pitchFamily="50" charset="0"/>
              </a:rPr>
              <a:t>Merci de votre attention ! </a:t>
            </a:r>
            <a:endParaRPr lang="fr-FR" sz="3200" dirty="0">
              <a:latin typeface="Marianne ExtraBold" panose="02000000000000000000" pitchFamily="50" charset="0"/>
            </a:endParaRPr>
          </a:p>
        </p:txBody>
      </p:sp>
      <p:sp>
        <p:nvSpPr>
          <p:cNvPr id="6" name="Rectangle 5"/>
          <p:cNvSpPr/>
          <p:nvPr userDrawn="1"/>
        </p:nvSpPr>
        <p:spPr>
          <a:xfrm>
            <a:off x="344287" y="2446438"/>
            <a:ext cx="8391724" cy="3108543"/>
          </a:xfrm>
          <a:prstGeom prst="rect">
            <a:avLst/>
          </a:prstGeom>
        </p:spPr>
        <p:txBody>
          <a:bodyPr wrap="square">
            <a:spAutoFit/>
          </a:bodyPr>
          <a:lstStyle/>
          <a:p>
            <a:pPr marL="0" indent="0">
              <a:buNone/>
            </a:pPr>
            <a:r>
              <a:rPr lang="fr-FR" sz="1400" dirty="0" smtClean="0">
                <a:latin typeface="Marianne Medium" panose="02000000000000000000" pitchFamily="50" charset="0"/>
              </a:rPr>
              <a:t>CONTACTS</a:t>
            </a:r>
          </a:p>
          <a:p>
            <a:pPr marL="0" indent="0">
              <a:buNone/>
            </a:pPr>
            <a:endParaRPr lang="fr-FR" sz="1400" dirty="0" smtClean="0">
              <a:latin typeface="Marianne Medium" panose="02000000000000000000" pitchFamily="50" charset="0"/>
            </a:endParaRPr>
          </a:p>
          <a:p>
            <a:pPr marL="0" indent="0">
              <a:buNone/>
            </a:pPr>
            <a:r>
              <a:rPr lang="fr-FR" sz="1400" dirty="0" smtClean="0">
                <a:latin typeface="Marianne Medium" panose="02000000000000000000" pitchFamily="50" charset="0"/>
              </a:rPr>
              <a:t>Mentionner les contacts</a:t>
            </a: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a:p>
            <a:pPr marL="0" indent="0">
              <a:buNone/>
            </a:pPr>
            <a:endParaRPr lang="fr-FR" sz="1400" dirty="0" smtClean="0">
              <a:latin typeface="Marianne Medium" panose="02000000000000000000" pitchFamily="50" charset="0"/>
            </a:endParaRPr>
          </a:p>
        </p:txBody>
      </p:sp>
      <p:pic>
        <p:nvPicPr>
          <p:cNvPr id="10" name="Imag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985986" y="0"/>
            <a:ext cx="152185" cy="6858000"/>
          </a:xfrm>
          <a:prstGeom prst="rect">
            <a:avLst/>
          </a:prstGeom>
        </p:spPr>
      </p:pic>
    </p:spTree>
    <p:extLst>
      <p:ext uri="{BB962C8B-B14F-4D97-AF65-F5344CB8AC3E}">
        <p14:creationId xmlns:p14="http://schemas.microsoft.com/office/powerpoint/2010/main" val="9730332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fr-FR" smtClean="0"/>
              <a:t>Modifiez le style du titre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fr-FR" smtClean="0"/>
              <a:t>Novembre 2021</a:t>
            </a:r>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C105F36-11FF-4C0A-8502-5A2CA822DBD4}" type="slidenum">
              <a:rPr lang="fr-FR" smtClean="0"/>
              <a:t>‹N°›</a:t>
            </a:fld>
            <a:endParaRPr lang="fr-FR"/>
          </a:p>
        </p:txBody>
      </p:sp>
    </p:spTree>
    <p:extLst>
      <p:ext uri="{BB962C8B-B14F-4D97-AF65-F5344CB8AC3E}">
        <p14:creationId xmlns:p14="http://schemas.microsoft.com/office/powerpoint/2010/main" val="373838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Calibri"/>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extLst>
      <p:ext uri="{BB962C8B-B14F-4D97-AF65-F5344CB8AC3E}">
        <p14:creationId xmlns:p14="http://schemas.microsoft.com/office/powerpoint/2010/main" val="2424476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2174285"/>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8" r:id="rId3"/>
    <p:sldLayoutId id="2147483663" r:id="rId4"/>
    <p:sldLayoutId id="2147483665" r:id="rId5"/>
    <p:sldLayoutId id="2147483666" r:id="rId6"/>
    <p:sldLayoutId id="2147483669" r:id="rId7"/>
    <p:sldLayoutId id="2147483671" r:id="rId8"/>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teleprocedures.franceagrimer.fr/Expadon/"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24.jpg"/><Relationship Id="rId4" Type="http://schemas.openxmlformats.org/officeDocument/2006/relationships/image" Target="../media/image23.jpe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3" Type="http://schemas.openxmlformats.org/officeDocument/2006/relationships/hyperlink" Target="https://oodrive.franceagrimer.fr/share-access/sharings/C55g50L3.rkknkgkm" TargetMode="External"/><Relationship Id="rId18" Type="http://schemas.openxmlformats.org/officeDocument/2006/relationships/hyperlink" Target="https://oodrive.franceagrimer.fr/share-access/sharings/S55g5TO9.hll1lnlU" TargetMode="External"/><Relationship Id="rId26" Type="http://schemas.openxmlformats.org/officeDocument/2006/relationships/hyperlink" Target="https://oodrive.franceagrimer.fr/share-access/sharings/Xllll_lp.dll1lnlw" TargetMode="External"/><Relationship Id="rId21" Type="http://schemas.openxmlformats.org/officeDocument/2006/relationships/hyperlink" Target="https://oodrive.franceagrimer.fr/share-access/sharings/HllllpLw.lll1lnl-" TargetMode="External"/><Relationship Id="rId34" Type="http://schemas.openxmlformats.org/officeDocument/2006/relationships/hyperlink" Target="https://oodrive.franceagrimer.fr/share-access/sharings/MqqpqIzq.xll1lnl2" TargetMode="External"/><Relationship Id="rId7" Type="http://schemas.openxmlformats.org/officeDocument/2006/relationships/hyperlink" Target="https://oodrive.franceagrimer.fr/share-access/sharings/9qqpqbz_.rkknkgkm" TargetMode="External"/><Relationship Id="rId12" Type="http://schemas.openxmlformats.org/officeDocument/2006/relationships/hyperlink" Target="https://oodrive.franceagrimer.fr/share-access/sharings/Nkkkkj_o.UqqOqmqh" TargetMode="External"/><Relationship Id="rId17" Type="http://schemas.openxmlformats.org/officeDocument/2006/relationships/hyperlink" Target="https://oodrive.franceagrimer.fr/share-access/sharings/tllkl60R.xll1lnl2" TargetMode="External"/><Relationship Id="rId25" Type="http://schemas.openxmlformats.org/officeDocument/2006/relationships/hyperlink" Target="https://oodrive.franceagrimer.fr/share-access/sharings/jkkkkt_H.AqqOqmqH" TargetMode="External"/><Relationship Id="rId33" Type="http://schemas.openxmlformats.org/officeDocument/2006/relationships/hyperlink" Target="https://oodrive.franceagrimer.fr/share-access/sharings/IqqpqaqH.JkknkgkV" TargetMode="External"/><Relationship Id="rId38" Type="http://schemas.openxmlformats.org/officeDocument/2006/relationships/image" Target="../media/image9.png"/><Relationship Id="rId2" Type="http://schemas.openxmlformats.org/officeDocument/2006/relationships/notesSlide" Target="../notesSlides/notesSlide24.xml"/><Relationship Id="rId16" Type="http://schemas.openxmlformats.org/officeDocument/2006/relationships/hyperlink" Target="https://oodrive.franceagrimer.fr/share-access/sharings/TllklUl-.9qqOqmq8" TargetMode="External"/><Relationship Id="rId20" Type="http://schemas.openxmlformats.org/officeDocument/2006/relationships/hyperlink" Target="https://oodrive.franceagrimer.fr/share-access/sharings/uqqpqezA.aqqOqmqD" TargetMode="External"/><Relationship Id="rId29" Type="http://schemas.openxmlformats.org/officeDocument/2006/relationships/hyperlink" Target="https://oodrive.franceagrimer.fr/share-access/sharings/lllll_L6.Nkknkgka" TargetMode="External"/><Relationship Id="rId1" Type="http://schemas.openxmlformats.org/officeDocument/2006/relationships/slideLayout" Target="../slideLayouts/slideLayout4.xml"/><Relationship Id="rId6" Type="http://schemas.openxmlformats.org/officeDocument/2006/relationships/hyperlink" Target="https://oodrive.franceagrimer.fr/share-access/sharings/Mqqpq3YC.lll1lnl-" TargetMode="External"/><Relationship Id="rId11" Type="http://schemas.openxmlformats.org/officeDocument/2006/relationships/hyperlink" Target="https://oodrive.franceagrimer.fr/share-access/sharings/4llkle0i.Tll1lnlG" TargetMode="External"/><Relationship Id="rId24" Type="http://schemas.openxmlformats.org/officeDocument/2006/relationships/hyperlink" Target="https://oodrive.franceagrimer.fr/share-access/sharings/zkkkkt66.755d5Y5L" TargetMode="External"/><Relationship Id="rId32" Type="http://schemas.openxmlformats.org/officeDocument/2006/relationships/hyperlink" Target="https://oodrive.franceagrimer.fr/share-access/sharings/nkklkEk2.MqqOqmq6" TargetMode="External"/><Relationship Id="rId37" Type="http://schemas.openxmlformats.org/officeDocument/2006/relationships/hyperlink" Target="https://oodrive.franceagrimer.fr/share-access/sharings/6kklkb39._55d5Y5o" TargetMode="External"/><Relationship Id="rId5" Type="http://schemas.openxmlformats.org/officeDocument/2006/relationships/hyperlink" Target="https://oodrive.franceagrimer.fr/share-access/sharings/Iqqpq3s1.W55d5Y5m" TargetMode="External"/><Relationship Id="rId15" Type="http://schemas.openxmlformats.org/officeDocument/2006/relationships/hyperlink" Target="https://oodrive.franceagrimer.fr/share-access/sharings/LllklAgB.zkknkgkz" TargetMode="External"/><Relationship Id="rId23" Type="http://schemas.openxmlformats.org/officeDocument/2006/relationships/hyperlink" Target="https://oodrive.franceagrimer.fr/share-access/sharings/Eqqpqbqo.S55d5Y5g" TargetMode="External"/><Relationship Id="rId28" Type="http://schemas.openxmlformats.org/officeDocument/2006/relationships/hyperlink" Target="https://oodrive.franceagrimer.fr/share-access/sharings/eqqpqksU.755d5Y5L" TargetMode="External"/><Relationship Id="rId36" Type="http://schemas.openxmlformats.org/officeDocument/2006/relationships/hyperlink" Target="https://oodrive.franceagrimer.fr/share-access/sharings/Jkklk1_p.eqqOqmqX" TargetMode="External"/><Relationship Id="rId10" Type="http://schemas.openxmlformats.org/officeDocument/2006/relationships/hyperlink" Target="https://oodrive.franceagrimer.fr/share-access/sharings/4llklj0v.dll1lnlw" TargetMode="External"/><Relationship Id="rId19" Type="http://schemas.openxmlformats.org/officeDocument/2006/relationships/hyperlink" Target="https://oodrive.franceagrimer.fr/share-access/sharings/0llklkgk.UqqOqmqh" TargetMode="External"/><Relationship Id="rId31" Type="http://schemas.openxmlformats.org/officeDocument/2006/relationships/hyperlink" Target="https://oodrive.franceagrimer.fr/share-access/sharings/0llkl2ll.hll1lnlU" TargetMode="External"/><Relationship Id="rId4" Type="http://schemas.openxmlformats.org/officeDocument/2006/relationships/hyperlink" Target="https://oodrive.franceagrimer.fr/share-access/sharings/fkklkl_n.c55d5Y5G" TargetMode="External"/><Relationship Id="rId9" Type="http://schemas.openxmlformats.org/officeDocument/2006/relationships/hyperlink" Target="https://oodrive.franceagrimer.fr/share-access/sharings/1qqpqeq0.0ll1lnlr" TargetMode="External"/><Relationship Id="rId14" Type="http://schemas.openxmlformats.org/officeDocument/2006/relationships/hyperlink" Target="https://oodrive.franceagrimer.fr/share-access/sharings/0llklzLa.C55d5Y5C" TargetMode="External"/><Relationship Id="rId22" Type="http://schemas.openxmlformats.org/officeDocument/2006/relationships/hyperlink" Target="https://oodrive.franceagrimer.fr/share-access/sharings/W55g5Cso.-qqOqmqX" TargetMode="External"/><Relationship Id="rId27" Type="http://schemas.openxmlformats.org/officeDocument/2006/relationships/hyperlink" Target="https://oodrive.franceagrimer.fr/share-access/sharings/5qqqqSYQ.c55d5Y5G" TargetMode="External"/><Relationship Id="rId30" Type="http://schemas.openxmlformats.org/officeDocument/2006/relationships/hyperlink" Target="https://oodrive.franceagrimer.fr/share-access/sharings/c55g5jsQ.hll1lnlU" TargetMode="External"/><Relationship Id="rId35" Type="http://schemas.openxmlformats.org/officeDocument/2006/relationships/hyperlink" Target="https://oodrive.franceagrimer.fr/share-access/sharings/bkklk13O.O55d5Y59" TargetMode="External"/><Relationship Id="rId8" Type="http://schemas.openxmlformats.org/officeDocument/2006/relationships/hyperlink" Target="https://oodrive.franceagrimer.fr/share-access/sharings/_55g5CLP.O55d5Y59" TargetMode="External"/><Relationship Id="rId3" Type="http://schemas.openxmlformats.org/officeDocument/2006/relationships/hyperlink" Target="https://www.franceagrimer.fr/Concerter/Les-commissions-thematiques-interfilieres/Commission-thematique-internationale/Analyses-economique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9.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27.png"/><Relationship Id="rId4" Type="http://schemas.openxmlformats.org/officeDocument/2006/relationships/image" Target="../media/image26.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agrement.expadon.fr/expadon2-webapp/?ticket=ST-195383-kn3jxvJHtheKydh9C5bx-eap1.agri" TargetMode="External"/><Relationship Id="rId2" Type="http://schemas.openxmlformats.org/officeDocument/2006/relationships/notesSlide" Target="../notesSlides/notesSlide30.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28.png"/><Relationship Id="rId4" Type="http://schemas.openxmlformats.org/officeDocument/2006/relationships/hyperlink" Target="https://agrement.expadon.fr/expadon2-webapp"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www.franceagrimer.fr/content/download/65020/document/Liste_etablissements_%20fran&#231;ais.pdf" TargetMode="External"/><Relationship Id="rId2" Type="http://schemas.openxmlformats.org/officeDocument/2006/relationships/notesSlide" Target="../notesSlides/notesSlide32.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hyperlink" Target="mailto:leonor.hugot@franceagrimer.fr" TargetMode="External"/><Relationship Id="rId7"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4.xml"/><Relationship Id="rId6" Type="http://schemas.openxmlformats.org/officeDocument/2006/relationships/hyperlink" Target="http://www.franceagrimer.fr/" TargetMode="External"/><Relationship Id="rId5" Type="http://schemas.openxmlformats.org/officeDocument/2006/relationships/hyperlink" Target="mailto:patrick.azema@agriculture.gouv.fr" TargetMode="External"/><Relationship Id="rId4" Type="http://schemas.openxmlformats.org/officeDocument/2006/relationships/hyperlink" Target="mailto:anne-France.besnard@franceagrimer.f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11.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92988" y="2577428"/>
            <a:ext cx="8424000" cy="1835990"/>
          </a:xfrm>
        </p:spPr>
        <p:txBody>
          <a:bodyPr/>
          <a:lstStyle/>
          <a:p>
            <a:pPr algn="ctr">
              <a:lnSpc>
                <a:spcPct val="100000"/>
              </a:lnSpc>
            </a:pPr>
            <a:r>
              <a:rPr lang="fr-FR" b="1" spc="-1" dirty="0">
                <a:solidFill>
                  <a:schemeClr val="accent5">
                    <a:lumMod val="75000"/>
                  </a:schemeClr>
                </a:solidFill>
              </a:rPr>
              <a:t>Missions du Ministère de </a:t>
            </a:r>
          </a:p>
          <a:p>
            <a:pPr algn="ctr">
              <a:lnSpc>
                <a:spcPct val="100000"/>
              </a:lnSpc>
            </a:pPr>
            <a:r>
              <a:rPr lang="fr-FR" b="1" spc="-1" dirty="0">
                <a:solidFill>
                  <a:schemeClr val="accent5">
                    <a:lumMod val="75000"/>
                  </a:schemeClr>
                </a:solidFill>
              </a:rPr>
              <a:t>l’Agriculture &amp; de l’Alimentation </a:t>
            </a:r>
          </a:p>
          <a:p>
            <a:pPr algn="ctr">
              <a:lnSpc>
                <a:spcPct val="100000"/>
              </a:lnSpc>
            </a:pPr>
            <a:r>
              <a:rPr lang="fr-FR" b="1" spc="-1" dirty="0">
                <a:solidFill>
                  <a:schemeClr val="accent5">
                    <a:lumMod val="75000"/>
                  </a:schemeClr>
                </a:solidFill>
              </a:rPr>
              <a:t>et de </a:t>
            </a:r>
            <a:r>
              <a:rPr lang="fr-FR" b="1" spc="-1" dirty="0" err="1">
                <a:solidFill>
                  <a:schemeClr val="accent5">
                    <a:lumMod val="75000"/>
                  </a:schemeClr>
                </a:solidFill>
              </a:rPr>
              <a:t>FranceAgriMer</a:t>
            </a:r>
            <a:endParaRPr lang="fr-FR" b="1" spc="-1" dirty="0">
              <a:solidFill>
                <a:schemeClr val="accent5">
                  <a:lumMod val="75000"/>
                </a:schemeClr>
              </a:solidFill>
            </a:endParaRPr>
          </a:p>
          <a:p>
            <a:pPr algn="ctr">
              <a:lnSpc>
                <a:spcPct val="100000"/>
              </a:lnSpc>
            </a:pPr>
            <a:r>
              <a:rPr lang="fr-FR" b="1" spc="-1" dirty="0">
                <a:solidFill>
                  <a:schemeClr val="accent5">
                    <a:lumMod val="75000"/>
                  </a:schemeClr>
                </a:solidFill>
              </a:rPr>
              <a:t>à l’export</a:t>
            </a:r>
            <a:endParaRPr lang="fr-FR" spc="-1" dirty="0">
              <a:solidFill>
                <a:schemeClr val="accent5">
                  <a:lumMod val="75000"/>
                </a:schemeClr>
              </a:solidFill>
            </a:endParaRPr>
          </a:p>
          <a:p>
            <a:endParaRPr lang="fr-FR" dirty="0"/>
          </a:p>
        </p:txBody>
      </p:sp>
      <p:sp>
        <p:nvSpPr>
          <p:cNvPr id="4" name="ZoneTexte 3"/>
          <p:cNvSpPr txBox="1"/>
          <p:nvPr/>
        </p:nvSpPr>
        <p:spPr>
          <a:xfrm>
            <a:off x="262759" y="6421821"/>
            <a:ext cx="2427889" cy="307777"/>
          </a:xfrm>
          <a:prstGeom prst="rect">
            <a:avLst/>
          </a:prstGeom>
          <a:solidFill>
            <a:schemeClr val="bg1"/>
          </a:solidFill>
        </p:spPr>
        <p:txBody>
          <a:bodyPr wrap="square" rtlCol="0">
            <a:spAutoFit/>
          </a:bodyPr>
          <a:lstStyle/>
          <a:p>
            <a:r>
              <a:rPr lang="fr-FR" sz="1400" dirty="0" smtClean="0"/>
              <a:t>10 novembre 2023</a:t>
            </a:r>
            <a:endParaRPr lang="fr-FR" sz="1400" dirty="0"/>
          </a:p>
        </p:txBody>
      </p:sp>
      <p:pic>
        <p:nvPicPr>
          <p:cNvPr id="6" name="Image 5"/>
          <p:cNvPicPr>
            <a:picLocks noChangeAspect="1"/>
          </p:cNvPicPr>
          <p:nvPr/>
        </p:nvPicPr>
        <p:blipFill>
          <a:blip r:embed="rId3"/>
          <a:stretch>
            <a:fillRect/>
          </a:stretch>
        </p:blipFill>
        <p:spPr>
          <a:xfrm>
            <a:off x="6841671" y="4841357"/>
            <a:ext cx="2057400" cy="1152525"/>
          </a:xfrm>
          <a:prstGeom prst="rect">
            <a:avLst/>
          </a:prstGeom>
        </p:spPr>
      </p:pic>
    </p:spTree>
    <p:extLst>
      <p:ext uri="{BB962C8B-B14F-4D97-AF65-F5344CB8AC3E}">
        <p14:creationId xmlns:p14="http://schemas.microsoft.com/office/powerpoint/2010/main" val="235266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336618" y="1220874"/>
            <a:ext cx="8485966" cy="5000312"/>
          </a:xfrm>
        </p:spPr>
        <p:txBody>
          <a:bodyPr/>
          <a:lstStyle/>
          <a:p>
            <a:pPr marL="125412">
              <a:buSzPct val="120000"/>
            </a:pPr>
            <a:r>
              <a:rPr lang="fr-FR" altLang="fr-FR" sz="2000" b="1" dirty="0" smtClean="0">
                <a:solidFill>
                  <a:schemeClr val="accent5">
                    <a:lumMod val="75000"/>
                  </a:schemeClr>
                </a:solidFill>
                <a:latin typeface="Marianne Medium" panose="02000000000000000000" pitchFamily="50" charset="0"/>
              </a:rPr>
              <a:t>Pour les maintiens </a:t>
            </a:r>
            <a:r>
              <a:rPr lang="fr-FR" altLang="fr-FR" sz="2000" b="1" dirty="0">
                <a:solidFill>
                  <a:schemeClr val="accent5">
                    <a:lumMod val="75000"/>
                  </a:schemeClr>
                </a:solidFill>
                <a:latin typeface="Marianne Medium" panose="02000000000000000000" pitchFamily="50" charset="0"/>
              </a:rPr>
              <a:t>de marché </a:t>
            </a:r>
            <a:endParaRPr lang="fr-FR" altLang="fr-FR" sz="2000" b="1" dirty="0" smtClean="0">
              <a:solidFill>
                <a:schemeClr val="accent5">
                  <a:lumMod val="75000"/>
                </a:schemeClr>
              </a:solidFill>
              <a:latin typeface="Marianne Medium" panose="02000000000000000000" pitchFamily="50" charset="0"/>
            </a:endParaRPr>
          </a:p>
          <a:p>
            <a:pPr marL="125412">
              <a:buSzPct val="120000"/>
            </a:pPr>
            <a:endParaRPr lang="fr-FR" altLang="fr-FR" sz="2000" b="1" dirty="0">
              <a:latin typeface="Marianne Medium" panose="02000000000000000000" pitchFamily="50" charset="0"/>
            </a:endParaRPr>
          </a:p>
          <a:p>
            <a:pPr marL="125412">
              <a:buSzPct val="120000"/>
            </a:pPr>
            <a:r>
              <a:rPr lang="fr-FR" altLang="fr-FR" sz="1800" b="1" dirty="0" smtClean="0">
                <a:latin typeface="Marianne Medium" panose="02000000000000000000" pitchFamily="50" charset="0"/>
              </a:rPr>
              <a:t>L’idée est d’anticiper les </a:t>
            </a:r>
            <a:r>
              <a:rPr lang="fr-FR" altLang="fr-FR" sz="1800" b="1" dirty="0">
                <a:latin typeface="Marianne Medium" panose="02000000000000000000" pitchFamily="50" charset="0"/>
              </a:rPr>
              <a:t>blocages </a:t>
            </a:r>
            <a:r>
              <a:rPr lang="fr-FR" altLang="fr-FR" sz="1800" b="1" dirty="0" smtClean="0">
                <a:latin typeface="Marianne Medium" panose="02000000000000000000" pitchFamily="50" charset="0"/>
              </a:rPr>
              <a:t>:</a:t>
            </a:r>
          </a:p>
          <a:p>
            <a:pPr marL="125412">
              <a:buSzPct val="120000"/>
            </a:pPr>
            <a:endParaRPr lang="fr-FR" altLang="fr-FR" sz="1800" dirty="0">
              <a:latin typeface="Marianne Medium" panose="02000000000000000000" pitchFamily="50" charset="0"/>
            </a:endParaRPr>
          </a:p>
          <a:p>
            <a:pPr marL="342900" indent="-342900" eaLnBrk="0">
              <a:spcBef>
                <a:spcPct val="50000"/>
              </a:spcBef>
              <a:buFont typeface="Arial" panose="020B0604020202020204" pitchFamily="34" charset="0"/>
              <a:buChar char="•"/>
            </a:pPr>
            <a:r>
              <a:rPr lang="fr-FR" altLang="fr-FR" sz="1800" b="1" dirty="0" smtClean="0">
                <a:latin typeface="Marianne Medium" panose="02000000000000000000" pitchFamily="50" charset="0"/>
              </a:rPr>
              <a:t>dus </a:t>
            </a:r>
            <a:r>
              <a:rPr lang="fr-FR" altLang="fr-FR" sz="1800" b="1" dirty="0">
                <a:latin typeface="Marianne Medium" panose="02000000000000000000" pitchFamily="50" charset="0"/>
              </a:rPr>
              <a:t>à la survenue </a:t>
            </a:r>
            <a:r>
              <a:rPr lang="fr-FR" altLang="fr-FR" sz="1800" b="1" dirty="0" smtClean="0">
                <a:latin typeface="Marianne Medium" panose="02000000000000000000" pitchFamily="50" charset="0"/>
              </a:rPr>
              <a:t>d’évènements sanitaires</a:t>
            </a:r>
            <a:endParaRPr lang="fr-FR" altLang="fr-FR" sz="1800" b="1" dirty="0">
              <a:latin typeface="Marianne Medium" panose="02000000000000000000" pitchFamily="50" charset="0"/>
            </a:endParaRPr>
          </a:p>
          <a:p>
            <a:pPr marL="0" lvl="1" eaLnBrk="0">
              <a:spcBef>
                <a:spcPts val="0"/>
              </a:spcBef>
            </a:pPr>
            <a:r>
              <a:rPr lang="fr-FR" altLang="fr-FR" sz="1800" dirty="0" smtClean="0">
                <a:latin typeface="Marianne Medium" panose="02000000000000000000" pitchFamily="50" charset="0"/>
              </a:rPr>
              <a:t>(Communiquer </a:t>
            </a:r>
            <a:r>
              <a:rPr lang="fr-FR" altLang="fr-FR" sz="1800" dirty="0">
                <a:latin typeface="Marianne Medium" panose="02000000000000000000" pitchFamily="50" charset="0"/>
              </a:rPr>
              <a:t>sur les mesures de gestion FR pour rassurer le Pays </a:t>
            </a:r>
            <a:r>
              <a:rPr lang="fr-FR" altLang="fr-FR" sz="1800" dirty="0" smtClean="0">
                <a:latin typeface="Marianne Medium" panose="02000000000000000000" pitchFamily="50" charset="0"/>
              </a:rPr>
              <a:t>Tiers, Négocier </a:t>
            </a:r>
            <a:r>
              <a:rPr lang="fr-FR" altLang="fr-FR" sz="1800" dirty="0">
                <a:latin typeface="Marianne Medium" panose="02000000000000000000" pitchFamily="50" charset="0"/>
              </a:rPr>
              <a:t>des accords de </a:t>
            </a:r>
            <a:r>
              <a:rPr lang="fr-FR" altLang="fr-FR" sz="1800" dirty="0" smtClean="0">
                <a:latin typeface="Marianne Medium" panose="02000000000000000000" pitchFamily="50" charset="0"/>
              </a:rPr>
              <a:t>zonage)</a:t>
            </a:r>
            <a:endParaRPr lang="fr-FR" altLang="fr-FR" sz="1800" dirty="0">
              <a:latin typeface="Marianne Medium" panose="02000000000000000000" pitchFamily="50" charset="0"/>
            </a:endParaRPr>
          </a:p>
          <a:p>
            <a:pPr marL="0" lvl="1" indent="-457200" eaLnBrk="0">
              <a:spcBef>
                <a:spcPts val="0"/>
              </a:spcBef>
              <a:buFont typeface="Arial" panose="020B0604020202020204" pitchFamily="34" charset="0"/>
              <a:buChar char="•"/>
            </a:pPr>
            <a:endParaRPr lang="fr-FR" altLang="fr-FR" sz="1800" dirty="0">
              <a:latin typeface="Marianne Medium" panose="02000000000000000000" pitchFamily="50" charset="0"/>
            </a:endParaRPr>
          </a:p>
          <a:p>
            <a:pPr marL="342900" indent="-342900" eaLnBrk="0">
              <a:spcBef>
                <a:spcPct val="50000"/>
              </a:spcBef>
              <a:buFont typeface="Arial" panose="020B0604020202020204" pitchFamily="34" charset="0"/>
              <a:buChar char="•"/>
            </a:pPr>
            <a:r>
              <a:rPr lang="fr-FR" altLang="fr-FR" sz="1800" b="1" dirty="0" smtClean="0">
                <a:latin typeface="Marianne Medium" panose="02000000000000000000" pitchFamily="50" charset="0"/>
              </a:rPr>
              <a:t>dus </a:t>
            </a:r>
            <a:r>
              <a:rPr lang="fr-FR" altLang="fr-FR" sz="1800" b="1" dirty="0">
                <a:latin typeface="Marianne Medium" panose="02000000000000000000" pitchFamily="50" charset="0"/>
              </a:rPr>
              <a:t>à des changements de conditions de certification (évolution de la législation pays tiers par </a:t>
            </a:r>
            <a:r>
              <a:rPr lang="fr-FR" altLang="fr-FR" sz="1800" b="1" dirty="0" smtClean="0">
                <a:latin typeface="Marianne Medium" panose="02000000000000000000" pitchFamily="50" charset="0"/>
              </a:rPr>
              <a:t>exemple)</a:t>
            </a:r>
          </a:p>
          <a:p>
            <a:pPr marL="342900" indent="-342900" eaLnBrk="0">
              <a:spcBef>
                <a:spcPct val="50000"/>
              </a:spcBef>
              <a:buFont typeface="Arial" panose="020B0604020202020204" pitchFamily="34" charset="0"/>
              <a:buChar char="•"/>
            </a:pPr>
            <a:endParaRPr lang="fr-FR" altLang="fr-FR" sz="1800" b="1" dirty="0">
              <a:latin typeface="Marianne Medium" panose="02000000000000000000" pitchFamily="50" charset="0"/>
            </a:endParaRPr>
          </a:p>
          <a:p>
            <a:pPr marL="342900" indent="-342900" eaLnBrk="0">
              <a:spcBef>
                <a:spcPct val="50000"/>
              </a:spcBef>
              <a:buFont typeface="Arial" panose="020B0604020202020204" pitchFamily="34" charset="0"/>
              <a:buChar char="•"/>
            </a:pPr>
            <a:r>
              <a:rPr lang="fr-FR" altLang="fr-FR" sz="1800" b="1" dirty="0">
                <a:latin typeface="Marianne Medium" panose="02000000000000000000" pitchFamily="50" charset="0"/>
              </a:rPr>
              <a:t>d</a:t>
            </a:r>
            <a:r>
              <a:rPr lang="fr-FR" altLang="fr-FR" sz="1800" b="1" dirty="0" smtClean="0">
                <a:latin typeface="Marianne Medium" panose="02000000000000000000" pitchFamily="50" charset="0"/>
              </a:rPr>
              <a:t>us à des anomalies relevées par des contrôles aux frontières</a:t>
            </a:r>
          </a:p>
        </p:txBody>
      </p:sp>
      <p:pic>
        <p:nvPicPr>
          <p:cNvPr id="5" name="Image 4"/>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159121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369276" y="861646"/>
            <a:ext cx="8296397" cy="5416062"/>
          </a:xfrm>
        </p:spPr>
        <p:txBody>
          <a:bodyPr/>
          <a:lstStyle/>
          <a:p>
            <a:pPr marL="125412">
              <a:buSzPct val="120000"/>
            </a:pPr>
            <a:r>
              <a:rPr lang="fr-FR" altLang="fr-FR" sz="2400" b="1" dirty="0" smtClean="0">
                <a:solidFill>
                  <a:schemeClr val="accent5">
                    <a:lumMod val="75000"/>
                  </a:schemeClr>
                </a:solidFill>
                <a:latin typeface="Marianne Medium" panose="02000000000000000000" pitchFamily="50" charset="0"/>
              </a:rPr>
              <a:t>Pour la facilitation </a:t>
            </a:r>
            <a:r>
              <a:rPr lang="fr-FR" altLang="fr-FR" sz="2400" b="1" dirty="0">
                <a:solidFill>
                  <a:schemeClr val="accent5">
                    <a:lumMod val="75000"/>
                  </a:schemeClr>
                </a:solidFill>
                <a:latin typeface="Marianne Medium" panose="02000000000000000000" pitchFamily="50" charset="0"/>
              </a:rPr>
              <a:t>de marché </a:t>
            </a:r>
            <a:endParaRPr lang="fr-FR" altLang="fr-FR" sz="2400" b="1" dirty="0" smtClean="0">
              <a:solidFill>
                <a:schemeClr val="accent5">
                  <a:lumMod val="75000"/>
                </a:schemeClr>
              </a:solidFill>
              <a:latin typeface="Marianne Medium" panose="02000000000000000000" pitchFamily="50" charset="0"/>
            </a:endParaRPr>
          </a:p>
          <a:p>
            <a:pPr marL="125412">
              <a:buSzPct val="120000"/>
            </a:pPr>
            <a:endParaRPr lang="fr-FR" altLang="fr-FR" sz="2000" b="1" dirty="0">
              <a:latin typeface="Marianne Medium" panose="02000000000000000000" pitchFamily="50" charset="0"/>
            </a:endParaRPr>
          </a:p>
          <a:p>
            <a:pPr marL="125412">
              <a:buSzPct val="120000"/>
            </a:pPr>
            <a:r>
              <a:rPr lang="fr-FR" altLang="fr-FR" sz="1800" b="1" dirty="0" smtClean="0">
                <a:latin typeface="Marianne Medium" panose="02000000000000000000" pitchFamily="50" charset="0"/>
              </a:rPr>
              <a:t>Une </a:t>
            </a:r>
            <a:r>
              <a:rPr lang="fr-FR" altLang="fr-FR" sz="1800" b="1" dirty="0">
                <a:latin typeface="Marianne Medium" panose="02000000000000000000" pitchFamily="50" charset="0"/>
              </a:rPr>
              <a:t>fois la confiance obtenue, </a:t>
            </a:r>
            <a:r>
              <a:rPr lang="fr-FR" altLang="fr-FR" sz="1800" b="1" dirty="0" smtClean="0">
                <a:latin typeface="Marianne Medium" panose="02000000000000000000" pitchFamily="50" charset="0"/>
              </a:rPr>
              <a:t>nous pouvons renégocier </a:t>
            </a:r>
            <a:r>
              <a:rPr lang="fr-FR" altLang="fr-FR" sz="1800" b="1" dirty="0">
                <a:latin typeface="Marianne Medium" panose="02000000000000000000" pitchFamily="50" charset="0"/>
              </a:rPr>
              <a:t>ou augmenter le nombre d’établissements </a:t>
            </a:r>
            <a:r>
              <a:rPr lang="fr-FR" altLang="fr-FR" sz="1800" b="1" dirty="0" smtClean="0">
                <a:latin typeface="Marianne Medium" panose="02000000000000000000" pitchFamily="50" charset="0"/>
              </a:rPr>
              <a:t>agréés</a:t>
            </a:r>
          </a:p>
          <a:p>
            <a:pPr marL="125412">
              <a:buSzPct val="120000"/>
            </a:pPr>
            <a:endParaRPr lang="fr-FR" altLang="fr-FR" sz="1800" dirty="0">
              <a:latin typeface="Marianne Medium" panose="02000000000000000000" pitchFamily="50" charset="0"/>
            </a:endParaRPr>
          </a:p>
          <a:p>
            <a:pPr marL="457200" indent="-457200" eaLnBrk="0">
              <a:spcBef>
                <a:spcPct val="50000"/>
              </a:spcBef>
              <a:buFontTx/>
              <a:buChar char="-"/>
            </a:pPr>
            <a:r>
              <a:rPr lang="fr-FR" altLang="fr-FR" sz="1800" dirty="0">
                <a:latin typeface="Marianne Medium" panose="02000000000000000000" pitchFamily="50" charset="0"/>
              </a:rPr>
              <a:t>Certificats dont le protocole est trop contraignant</a:t>
            </a:r>
          </a:p>
          <a:p>
            <a:pPr lvl="1" eaLnBrk="0">
              <a:spcBef>
                <a:spcPct val="50000"/>
              </a:spcBef>
            </a:pPr>
            <a:r>
              <a:rPr lang="fr-FR" altLang="fr-FR" sz="1800" dirty="0">
                <a:latin typeface="Marianne Medium" panose="02000000000000000000" pitchFamily="50" charset="0"/>
              </a:rPr>
              <a:t>Ex : supprimer ou alléger certains </a:t>
            </a:r>
            <a:r>
              <a:rPr lang="fr-FR" altLang="fr-FR" sz="1800" dirty="0" smtClean="0">
                <a:latin typeface="Marianne Medium" panose="02000000000000000000" pitchFamily="50" charset="0"/>
              </a:rPr>
              <a:t>tests</a:t>
            </a:r>
          </a:p>
          <a:p>
            <a:pPr lvl="1" eaLnBrk="0">
              <a:spcBef>
                <a:spcPct val="50000"/>
              </a:spcBef>
            </a:pPr>
            <a:endParaRPr lang="fr-FR" altLang="fr-FR" sz="1800" dirty="0">
              <a:latin typeface="Marianne Medium" panose="02000000000000000000" pitchFamily="50" charset="0"/>
            </a:endParaRPr>
          </a:p>
          <a:p>
            <a:pPr marL="457200" indent="-457200" eaLnBrk="0">
              <a:spcBef>
                <a:spcPct val="50000"/>
              </a:spcBef>
              <a:buFontTx/>
              <a:buChar char="-"/>
            </a:pPr>
            <a:r>
              <a:rPr lang="fr-FR" altLang="fr-FR" sz="1800" dirty="0">
                <a:latin typeface="Marianne Medium" panose="02000000000000000000" pitchFamily="50" charset="0"/>
              </a:rPr>
              <a:t>Elargissement sur les produits, animaux ou espèces éligibles à l’export</a:t>
            </a:r>
          </a:p>
          <a:p>
            <a:pPr lvl="1" eaLnBrk="0">
              <a:spcBef>
                <a:spcPct val="50000"/>
              </a:spcBef>
            </a:pPr>
            <a:r>
              <a:rPr lang="fr-FR" altLang="fr-FR" sz="1800" dirty="0">
                <a:latin typeface="Marianne Medium" panose="02000000000000000000" pitchFamily="50" charset="0"/>
              </a:rPr>
              <a:t>Ex : viande issue de bovins de plus de 30 </a:t>
            </a:r>
            <a:r>
              <a:rPr lang="fr-FR" altLang="fr-FR" sz="1800" dirty="0" smtClean="0">
                <a:latin typeface="Marianne Medium" panose="02000000000000000000" pitchFamily="50" charset="0"/>
              </a:rPr>
              <a:t>mois</a:t>
            </a:r>
          </a:p>
          <a:p>
            <a:pPr lvl="1" eaLnBrk="0">
              <a:spcBef>
                <a:spcPct val="50000"/>
              </a:spcBef>
            </a:pPr>
            <a:endParaRPr lang="fr-FR" altLang="fr-FR" sz="1800" dirty="0">
              <a:latin typeface="Marianne Medium" panose="02000000000000000000" pitchFamily="50" charset="0"/>
            </a:endParaRPr>
          </a:p>
          <a:p>
            <a:pPr marL="457200" indent="-457200" eaLnBrk="0">
              <a:spcBef>
                <a:spcPct val="50000"/>
              </a:spcBef>
              <a:buFontTx/>
              <a:buChar char="-"/>
            </a:pPr>
            <a:r>
              <a:rPr lang="fr-FR" altLang="fr-FR" sz="1800" dirty="0">
                <a:latin typeface="Marianne Medium" panose="02000000000000000000" pitchFamily="50" charset="0"/>
              </a:rPr>
              <a:t>Nouvel audit pour augmenter le nombre d’établissements agréés</a:t>
            </a:r>
          </a:p>
          <a:p>
            <a:pPr marL="125412">
              <a:buSzPct val="120000"/>
            </a:pPr>
            <a:endParaRPr lang="fr-FR" altLang="fr-FR" sz="2000" b="1" dirty="0">
              <a:latin typeface="Marianne Medium" panose="02000000000000000000" pitchFamily="50" charset="0"/>
            </a:endParaRPr>
          </a:p>
          <a:p>
            <a:endParaRPr lang="fr-FR" sz="2000" dirty="0">
              <a:latin typeface="Marianne Medium" panose="02000000000000000000" pitchFamily="50" charset="0"/>
            </a:endParaRPr>
          </a:p>
        </p:txBody>
      </p:sp>
      <p:pic>
        <p:nvPicPr>
          <p:cNvPr id="5" name="Image 4"/>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2602744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430010" y="1637371"/>
            <a:ext cx="8306000" cy="4584753"/>
          </a:xfrm>
        </p:spPr>
        <p:txBody>
          <a:bodyPr/>
          <a:lstStyle/>
          <a:p>
            <a:pPr marL="285840" indent="-285480">
              <a:lnSpc>
                <a:spcPct val="100000"/>
              </a:lnSpc>
              <a:buClr>
                <a:srgbClr val="1F497D"/>
              </a:buClr>
              <a:buFont typeface="Arial"/>
              <a:buChar char="•"/>
            </a:pPr>
            <a:r>
              <a:rPr lang="fr-FR" sz="1800" spc="-1" dirty="0">
                <a:latin typeface="Marianne Medium" panose="02000000000000000000" pitchFamily="50" charset="0"/>
              </a:rPr>
              <a:t>R</a:t>
            </a:r>
            <a:r>
              <a:rPr lang="fr-FR" sz="1800" spc="-1" dirty="0" smtClean="0">
                <a:latin typeface="Marianne Medium" panose="02000000000000000000" pitchFamily="50" charset="0"/>
              </a:rPr>
              <a:t>édige </a:t>
            </a:r>
            <a:r>
              <a:rPr lang="fr-FR" sz="1800" spc="-1" dirty="0">
                <a:latin typeface="Marianne Medium" panose="02000000000000000000" pitchFamily="50" charset="0"/>
              </a:rPr>
              <a:t>et négocie les protocoles et certificats </a:t>
            </a:r>
            <a:r>
              <a:rPr lang="fr-FR" sz="1800" spc="-1" dirty="0" smtClean="0">
                <a:latin typeface="Marianne Medium" panose="02000000000000000000" pitchFamily="50" charset="0"/>
              </a:rPr>
              <a:t>sanitaires en </a:t>
            </a:r>
            <a:r>
              <a:rPr lang="fr-FR" sz="1800" spc="-1" dirty="0">
                <a:latin typeface="Marianne Medium" panose="02000000000000000000" pitchFamily="50" charset="0"/>
              </a:rPr>
              <a:t>lien avec les CAA , </a:t>
            </a:r>
          </a:p>
          <a:p>
            <a:pPr marL="285840" indent="-285480">
              <a:lnSpc>
                <a:spcPct val="100000"/>
              </a:lnSpc>
              <a:buClr>
                <a:srgbClr val="1F497D"/>
              </a:buClr>
              <a:buFont typeface="Arial"/>
              <a:buChar char="•"/>
            </a:pPr>
            <a:endParaRPr lang="fr-FR" sz="1800" spc="-1" dirty="0">
              <a:latin typeface="Marianne Medium" panose="02000000000000000000" pitchFamily="50" charset="0"/>
            </a:endParaRPr>
          </a:p>
          <a:p>
            <a:pPr marL="285840" indent="-285480">
              <a:lnSpc>
                <a:spcPct val="100000"/>
              </a:lnSpc>
              <a:buClr>
                <a:srgbClr val="1F497D"/>
              </a:buClr>
              <a:buFont typeface="Arial"/>
              <a:buChar char="•"/>
            </a:pPr>
            <a:r>
              <a:rPr lang="fr-FR" sz="1800" spc="-1" dirty="0">
                <a:latin typeface="Marianne Medium" panose="02000000000000000000" pitchFamily="50" charset="0"/>
              </a:rPr>
              <a:t>Accompagne avec FAM les missions d’audit,</a:t>
            </a:r>
          </a:p>
          <a:p>
            <a:pPr marL="285840" indent="-285480">
              <a:lnSpc>
                <a:spcPct val="100000"/>
              </a:lnSpc>
              <a:buClr>
                <a:srgbClr val="1F497D"/>
              </a:buClr>
              <a:buFont typeface="Arial"/>
              <a:buChar char="•"/>
            </a:pPr>
            <a:endParaRPr lang="fr-FR" sz="1800" spc="-1" dirty="0">
              <a:latin typeface="Marianne Medium" panose="02000000000000000000" pitchFamily="50" charset="0"/>
            </a:endParaRPr>
          </a:p>
          <a:p>
            <a:pPr marL="285840" indent="-285480">
              <a:lnSpc>
                <a:spcPct val="100000"/>
              </a:lnSpc>
              <a:buClr>
                <a:srgbClr val="1F497D"/>
              </a:buClr>
              <a:buFont typeface="Arial"/>
              <a:buChar char="•"/>
            </a:pPr>
            <a:r>
              <a:rPr lang="fr-FR" sz="1800" spc="-1" dirty="0" smtClean="0">
                <a:latin typeface="Marianne Medium" panose="02000000000000000000" pitchFamily="50" charset="0"/>
              </a:rPr>
              <a:t>Supervise </a:t>
            </a:r>
            <a:r>
              <a:rPr lang="fr-FR" sz="1800" spc="-1" dirty="0">
                <a:latin typeface="Marianne Medium" panose="02000000000000000000" pitchFamily="50" charset="0"/>
              </a:rPr>
              <a:t>la gestion des non-conformités aux frontières,</a:t>
            </a:r>
          </a:p>
          <a:p>
            <a:pPr marL="360">
              <a:lnSpc>
                <a:spcPct val="100000"/>
              </a:lnSpc>
              <a:buClr>
                <a:srgbClr val="1F497D"/>
              </a:buClr>
            </a:pPr>
            <a:endParaRPr lang="fr-FR" sz="1800" spc="-1" dirty="0">
              <a:latin typeface="Marianne Medium" panose="02000000000000000000" pitchFamily="50" charset="0"/>
            </a:endParaRPr>
          </a:p>
          <a:p>
            <a:pPr marL="285840" indent="-285480">
              <a:buClr>
                <a:srgbClr val="1F497D"/>
              </a:buClr>
              <a:buFont typeface="Arial"/>
              <a:buChar char="•"/>
            </a:pPr>
            <a:r>
              <a:rPr lang="fr-FR" sz="1800" spc="-1" dirty="0" smtClean="0">
                <a:latin typeface="Marianne Medium" panose="02000000000000000000" pitchFamily="50" charset="0"/>
              </a:rPr>
              <a:t>Suit </a:t>
            </a:r>
            <a:r>
              <a:rPr lang="fr-FR" sz="1800" spc="-1" dirty="0">
                <a:latin typeface="Marianne Medium" panose="02000000000000000000" pitchFamily="50" charset="0"/>
              </a:rPr>
              <a:t>les réunions SPS des instances internationales (UE, OMC…) en lien avec le bureau des négociations européennes et multilatérales de la </a:t>
            </a:r>
            <a:r>
              <a:rPr lang="fr-FR" sz="1800" spc="-1" dirty="0" smtClean="0">
                <a:latin typeface="Marianne Medium" panose="02000000000000000000" pitchFamily="50" charset="0"/>
              </a:rPr>
              <a:t>DGAL</a:t>
            </a:r>
          </a:p>
          <a:p>
            <a:pPr marL="285840" indent="-285480">
              <a:buClr>
                <a:srgbClr val="1F497D"/>
              </a:buClr>
              <a:buFont typeface="Arial"/>
              <a:buChar char="•"/>
            </a:pPr>
            <a:endParaRPr lang="fr-FR" sz="1800" spc="-1" dirty="0" smtClean="0">
              <a:latin typeface="Marianne Medium" panose="02000000000000000000" pitchFamily="50" charset="0"/>
            </a:endParaRPr>
          </a:p>
          <a:p>
            <a:pPr marL="285840" indent="-285480">
              <a:buClr>
                <a:srgbClr val="1F497D"/>
              </a:buClr>
              <a:buFont typeface="Arial"/>
              <a:buChar char="•"/>
            </a:pPr>
            <a:r>
              <a:rPr lang="fr-FR" sz="1800" spc="-1" dirty="0">
                <a:latin typeface="Marianne Medium" panose="02000000000000000000" pitchFamily="50" charset="0"/>
              </a:rPr>
              <a:t>Partage avec les autres Directions du </a:t>
            </a:r>
            <a:r>
              <a:rPr lang="fr-FR" sz="1800" spc="-1" dirty="0" smtClean="0">
                <a:latin typeface="Marianne Medium" panose="02000000000000000000" pitchFamily="50" charset="0"/>
              </a:rPr>
              <a:t>MASA </a:t>
            </a:r>
            <a:r>
              <a:rPr lang="fr-FR" sz="1800" spc="-1" dirty="0">
                <a:latin typeface="Marianne Medium" panose="02000000000000000000" pitchFamily="50" charset="0"/>
              </a:rPr>
              <a:t>et les autres administrations, la stratégie export</a:t>
            </a:r>
          </a:p>
          <a:p>
            <a:pPr marL="285840" indent="-285480">
              <a:lnSpc>
                <a:spcPct val="100000"/>
              </a:lnSpc>
              <a:buClr>
                <a:srgbClr val="1F497D"/>
              </a:buClr>
              <a:buFont typeface="Arial"/>
              <a:buChar char="•"/>
            </a:pPr>
            <a:endParaRPr lang="fr-FR" sz="1200" spc="-1" dirty="0">
              <a:solidFill>
                <a:schemeClr val="tx2">
                  <a:lumMod val="75000"/>
                </a:schemeClr>
              </a:solidFill>
              <a:latin typeface="Arial"/>
            </a:endParaRPr>
          </a:p>
          <a:p>
            <a:endParaRPr lang="fr-FR" dirty="0"/>
          </a:p>
        </p:txBody>
      </p:sp>
      <p:sp>
        <p:nvSpPr>
          <p:cNvPr id="7" name="Espace réservé du texte 3"/>
          <p:cNvSpPr>
            <a:spLocks noGrp="1"/>
          </p:cNvSpPr>
          <p:nvPr>
            <p:ph type="body" sz="quarter" idx="13"/>
          </p:nvPr>
        </p:nvSpPr>
        <p:spPr>
          <a:xfrm>
            <a:off x="430011" y="1052320"/>
            <a:ext cx="8305999" cy="464000"/>
          </a:xfrm>
        </p:spPr>
        <p:txBody>
          <a:bodyPr/>
          <a:lstStyle/>
          <a:p>
            <a:pPr marL="0" indent="0">
              <a:buNone/>
            </a:pPr>
            <a:r>
              <a:rPr lang="fr-FR" sz="2400" dirty="0"/>
              <a:t>le  Bureau Export Pays Tiers (BEPT)</a:t>
            </a:r>
            <a:br>
              <a:rPr lang="fr-FR" sz="2400" dirty="0"/>
            </a:br>
            <a:endParaRPr lang="fr-FR" sz="2400" dirty="0"/>
          </a:p>
        </p:txBody>
      </p:sp>
      <p:pic>
        <p:nvPicPr>
          <p:cNvPr id="5" name="Image 4"/>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586952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5405" y="1066874"/>
            <a:ext cx="8305997" cy="643638"/>
          </a:xfrm>
        </p:spPr>
        <p:txBody>
          <a:bodyPr/>
          <a:lstStyle/>
          <a:p>
            <a:r>
              <a:rPr lang="fr-FR" dirty="0" smtClean="0"/>
              <a:t>1.2. </a:t>
            </a:r>
            <a:r>
              <a:rPr lang="fr-FR" dirty="0" err="1" smtClean="0"/>
              <a:t>FranceAgriMer</a:t>
            </a:r>
            <a:r>
              <a:rPr lang="fr-FR" dirty="0" smtClean="0"/>
              <a:t> (FAM)</a:t>
            </a:r>
            <a:endParaRPr lang="fr-FR" dirty="0"/>
          </a:p>
        </p:txBody>
      </p:sp>
      <p:sp>
        <p:nvSpPr>
          <p:cNvPr id="3" name="Espace réservé du texte 2"/>
          <p:cNvSpPr>
            <a:spLocks noGrp="1"/>
          </p:cNvSpPr>
          <p:nvPr>
            <p:ph type="body" sz="quarter" idx="12"/>
          </p:nvPr>
        </p:nvSpPr>
        <p:spPr>
          <a:xfrm>
            <a:off x="1649688" y="1664595"/>
            <a:ext cx="7003138" cy="1635319"/>
          </a:xfrm>
        </p:spPr>
        <p:txBody>
          <a:bodyPr/>
          <a:lstStyle/>
          <a:p>
            <a:endParaRPr lang="fr-FR" dirty="0"/>
          </a:p>
          <a:p>
            <a:r>
              <a:rPr lang="fr-FR" altLang="fr-FR" sz="1800" dirty="0" smtClean="0">
                <a:latin typeface="Marianne Medium" panose="02000000000000000000" pitchFamily="50" charset="0"/>
                <a:ea typeface="Calibri" panose="020F0502020204030204" pitchFamily="34" charset="0"/>
              </a:rPr>
              <a:t>Établissement </a:t>
            </a:r>
            <a:r>
              <a:rPr lang="fr-FR" altLang="fr-FR" sz="1800" dirty="0">
                <a:latin typeface="Marianne Medium" panose="02000000000000000000" pitchFamily="50" charset="0"/>
                <a:ea typeface="Calibri" panose="020F0502020204030204" pitchFamily="34" charset="0"/>
              </a:rPr>
              <a:t>public sous tutelle du Ministère de l’Agriculture et de l’Alimentation, </a:t>
            </a:r>
            <a:r>
              <a:rPr lang="fr-FR" altLang="fr-FR" sz="1800" dirty="0" err="1">
                <a:latin typeface="Marianne Medium" panose="02000000000000000000" pitchFamily="50" charset="0"/>
                <a:ea typeface="Calibri" panose="020F0502020204030204" pitchFamily="34" charset="0"/>
              </a:rPr>
              <a:t>FranceAgriMer</a:t>
            </a:r>
            <a:r>
              <a:rPr lang="fr-FR" altLang="fr-FR" sz="1800" dirty="0">
                <a:latin typeface="Marianne Medium" panose="02000000000000000000" pitchFamily="50" charset="0"/>
                <a:ea typeface="Calibri" panose="020F0502020204030204" pitchFamily="34" charset="0"/>
              </a:rPr>
              <a:t> effectue la concertation entre les filières et les pouvoirs publics, et accompagne les acteurs des filières</a:t>
            </a:r>
            <a:r>
              <a:rPr lang="fr-FR" altLang="fr-FR" sz="1800" dirty="0" smtClean="0">
                <a:latin typeface="Marianne Medium" panose="02000000000000000000" pitchFamily="50" charset="0"/>
                <a:ea typeface="Calibri" panose="020F0502020204030204" pitchFamily="34" charset="0"/>
              </a:rPr>
              <a:t>.</a:t>
            </a:r>
          </a:p>
          <a:p>
            <a:endParaRPr lang="fr-FR" altLang="fr-FR" sz="2400" dirty="0">
              <a:latin typeface="Marianne ExtraBold" panose="02000000000000000000" pitchFamily="50" charset="0"/>
            </a:endParaRPr>
          </a:p>
          <a:p>
            <a:endParaRPr lang="fr-FR" dirty="0"/>
          </a:p>
        </p:txBody>
      </p:sp>
      <p:sp>
        <p:nvSpPr>
          <p:cNvPr id="5"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83902" tIns="66654" rIns="722085" bIns="0" numCol="1" anchor="ctr" anchorCtr="0" compatLnSpc="1">
            <a:prstTxWarp prst="textNoShape">
              <a:avLst/>
            </a:prstTxWarp>
            <a:spAutoFit/>
          </a:bodyPr>
          <a:lstStyle/>
          <a:p>
            <a:endParaRPr lang="fr-FR"/>
          </a:p>
        </p:txBody>
      </p:sp>
      <p:grpSp>
        <p:nvGrpSpPr>
          <p:cNvPr id="6" name="Group 2551"/>
          <p:cNvGrpSpPr>
            <a:grpSpLocks/>
          </p:cNvGrpSpPr>
          <p:nvPr/>
        </p:nvGrpSpPr>
        <p:grpSpPr bwMode="auto">
          <a:xfrm>
            <a:off x="368236" y="1781133"/>
            <a:ext cx="1102995" cy="1052830"/>
            <a:chOff x="930" y="515"/>
            <a:chExt cx="1737" cy="1658"/>
          </a:xfrm>
        </p:grpSpPr>
        <p:sp>
          <p:nvSpPr>
            <p:cNvPr id="7" name="Freeform 2563"/>
            <p:cNvSpPr>
              <a:spLocks/>
            </p:cNvSpPr>
            <p:nvPr/>
          </p:nvSpPr>
          <p:spPr bwMode="auto">
            <a:xfrm>
              <a:off x="1197" y="514"/>
              <a:ext cx="1465" cy="1338"/>
            </a:xfrm>
            <a:custGeom>
              <a:avLst/>
              <a:gdLst>
                <a:gd name="T0" fmla="+- 0 1806 1197"/>
                <a:gd name="T1" fmla="*/ T0 w 1465"/>
                <a:gd name="T2" fmla="+- 0 515 515"/>
                <a:gd name="T3" fmla="*/ 515 h 1338"/>
                <a:gd name="T4" fmla="+- 0 1726 1197"/>
                <a:gd name="T5" fmla="*/ T4 w 1465"/>
                <a:gd name="T6" fmla="+- 0 515 515"/>
                <a:gd name="T7" fmla="*/ 515 h 1338"/>
                <a:gd name="T8" fmla="+- 0 1642 1197"/>
                <a:gd name="T9" fmla="*/ T8 w 1465"/>
                <a:gd name="T10" fmla="+- 0 518 515"/>
                <a:gd name="T11" fmla="*/ 518 h 1338"/>
                <a:gd name="T12" fmla="+- 0 1565 1197"/>
                <a:gd name="T13" fmla="*/ T12 w 1465"/>
                <a:gd name="T14" fmla="+- 0 531 515"/>
                <a:gd name="T15" fmla="*/ 531 h 1338"/>
                <a:gd name="T16" fmla="+- 0 1493 1197"/>
                <a:gd name="T17" fmla="*/ T16 w 1465"/>
                <a:gd name="T18" fmla="+- 0 559 515"/>
                <a:gd name="T19" fmla="*/ 559 h 1338"/>
                <a:gd name="T20" fmla="+- 0 1426 1197"/>
                <a:gd name="T21" fmla="*/ T20 w 1465"/>
                <a:gd name="T22" fmla="+- 0 598 515"/>
                <a:gd name="T23" fmla="*/ 598 h 1338"/>
                <a:gd name="T24" fmla="+- 0 1365 1197"/>
                <a:gd name="T25" fmla="*/ T24 w 1465"/>
                <a:gd name="T26" fmla="+- 0 648 515"/>
                <a:gd name="T27" fmla="*/ 648 h 1338"/>
                <a:gd name="T28" fmla="+- 0 1313 1197"/>
                <a:gd name="T29" fmla="*/ T28 w 1465"/>
                <a:gd name="T30" fmla="+- 0 706 515"/>
                <a:gd name="T31" fmla="*/ 706 h 1338"/>
                <a:gd name="T32" fmla="+- 0 1270 1197"/>
                <a:gd name="T33" fmla="*/ T32 w 1465"/>
                <a:gd name="T34" fmla="+- 0 771 515"/>
                <a:gd name="T35" fmla="*/ 771 h 1338"/>
                <a:gd name="T36" fmla="+- 0 1239 1197"/>
                <a:gd name="T37" fmla="*/ T36 w 1465"/>
                <a:gd name="T38" fmla="+- 0 836 515"/>
                <a:gd name="T39" fmla="*/ 836 h 1338"/>
                <a:gd name="T40" fmla="+- 0 1217 1197"/>
                <a:gd name="T41" fmla="*/ T40 w 1465"/>
                <a:gd name="T42" fmla="+- 0 903 515"/>
                <a:gd name="T43" fmla="*/ 903 h 1338"/>
                <a:gd name="T44" fmla="+- 0 1203 1197"/>
                <a:gd name="T45" fmla="*/ T44 w 1465"/>
                <a:gd name="T46" fmla="+- 0 973 515"/>
                <a:gd name="T47" fmla="*/ 973 h 1338"/>
                <a:gd name="T48" fmla="+- 0 1197 1197"/>
                <a:gd name="T49" fmla="*/ T48 w 1465"/>
                <a:gd name="T50" fmla="+- 0 1044 515"/>
                <a:gd name="T51" fmla="*/ 1044 h 1338"/>
                <a:gd name="T52" fmla="+- 0 1200 1197"/>
                <a:gd name="T53" fmla="*/ T52 w 1465"/>
                <a:gd name="T54" fmla="+- 0 1115 515"/>
                <a:gd name="T55" fmla="*/ 1115 h 1338"/>
                <a:gd name="T56" fmla="+- 0 1209 1197"/>
                <a:gd name="T57" fmla="*/ T56 w 1465"/>
                <a:gd name="T58" fmla="+- 0 1186 515"/>
                <a:gd name="T59" fmla="*/ 1186 h 1338"/>
                <a:gd name="T60" fmla="+- 0 1226 1197"/>
                <a:gd name="T61" fmla="*/ T60 w 1465"/>
                <a:gd name="T62" fmla="+- 0 1256 515"/>
                <a:gd name="T63" fmla="*/ 1256 h 1338"/>
                <a:gd name="T64" fmla="+- 0 1249 1197"/>
                <a:gd name="T65" fmla="*/ T64 w 1465"/>
                <a:gd name="T66" fmla="+- 0 1325 515"/>
                <a:gd name="T67" fmla="*/ 1325 h 1338"/>
                <a:gd name="T68" fmla="+- 0 1280 1197"/>
                <a:gd name="T69" fmla="*/ T68 w 1465"/>
                <a:gd name="T70" fmla="+- 0 1391 515"/>
                <a:gd name="T71" fmla="*/ 1391 h 1338"/>
                <a:gd name="T72" fmla="+- 0 1316 1197"/>
                <a:gd name="T73" fmla="*/ T72 w 1465"/>
                <a:gd name="T74" fmla="+- 0 1454 515"/>
                <a:gd name="T75" fmla="*/ 1454 h 1338"/>
                <a:gd name="T76" fmla="+- 0 1358 1197"/>
                <a:gd name="T77" fmla="*/ T76 w 1465"/>
                <a:gd name="T78" fmla="+- 0 1513 515"/>
                <a:gd name="T79" fmla="*/ 1513 h 1338"/>
                <a:gd name="T80" fmla="+- 0 1406 1197"/>
                <a:gd name="T81" fmla="*/ T80 w 1465"/>
                <a:gd name="T82" fmla="+- 0 1567 515"/>
                <a:gd name="T83" fmla="*/ 1567 h 1338"/>
                <a:gd name="T84" fmla="+- 0 1463 1197"/>
                <a:gd name="T85" fmla="*/ T84 w 1465"/>
                <a:gd name="T86" fmla="+- 0 1621 515"/>
                <a:gd name="T87" fmla="*/ 1621 h 1338"/>
                <a:gd name="T88" fmla="+- 0 1525 1197"/>
                <a:gd name="T89" fmla="*/ T88 w 1465"/>
                <a:gd name="T90" fmla="+- 0 1669 515"/>
                <a:gd name="T91" fmla="*/ 1669 h 1338"/>
                <a:gd name="T92" fmla="+- 0 1591 1197"/>
                <a:gd name="T93" fmla="*/ T92 w 1465"/>
                <a:gd name="T94" fmla="+- 0 1710 515"/>
                <a:gd name="T95" fmla="*/ 1710 h 1338"/>
                <a:gd name="T96" fmla="+- 0 1660 1197"/>
                <a:gd name="T97" fmla="*/ T96 w 1465"/>
                <a:gd name="T98" fmla="+- 0 1747 515"/>
                <a:gd name="T99" fmla="*/ 1747 h 1338"/>
                <a:gd name="T100" fmla="+- 0 1732 1197"/>
                <a:gd name="T101" fmla="*/ T100 w 1465"/>
                <a:gd name="T102" fmla="+- 0 1777 515"/>
                <a:gd name="T103" fmla="*/ 1777 h 1338"/>
                <a:gd name="T104" fmla="+- 0 1806 1197"/>
                <a:gd name="T105" fmla="*/ T104 w 1465"/>
                <a:gd name="T106" fmla="+- 0 1803 515"/>
                <a:gd name="T107" fmla="*/ 1803 h 1338"/>
                <a:gd name="T108" fmla="+- 0 1883 1197"/>
                <a:gd name="T109" fmla="*/ T108 w 1465"/>
                <a:gd name="T110" fmla="+- 0 1823 515"/>
                <a:gd name="T111" fmla="*/ 1823 h 1338"/>
                <a:gd name="T112" fmla="+- 0 1961 1197"/>
                <a:gd name="T113" fmla="*/ T112 w 1465"/>
                <a:gd name="T114" fmla="+- 0 1838 515"/>
                <a:gd name="T115" fmla="*/ 1838 h 1338"/>
                <a:gd name="T116" fmla="+- 0 2039 1197"/>
                <a:gd name="T117" fmla="*/ T116 w 1465"/>
                <a:gd name="T118" fmla="+- 0 1848 515"/>
                <a:gd name="T119" fmla="*/ 1848 h 1338"/>
                <a:gd name="T120" fmla="+- 0 2118 1197"/>
                <a:gd name="T121" fmla="*/ T120 w 1465"/>
                <a:gd name="T122" fmla="+- 0 1852 515"/>
                <a:gd name="T123" fmla="*/ 1852 h 1338"/>
                <a:gd name="T124" fmla="+- 0 2197 1197"/>
                <a:gd name="T125" fmla="*/ T124 w 1465"/>
                <a:gd name="T126" fmla="+- 0 1852 515"/>
                <a:gd name="T127" fmla="*/ 1852 h 1338"/>
                <a:gd name="T128" fmla="+- 0 2274 1197"/>
                <a:gd name="T129" fmla="*/ T128 w 1465"/>
                <a:gd name="T130" fmla="+- 0 1847 515"/>
                <a:gd name="T131" fmla="*/ 1847 h 1338"/>
                <a:gd name="T132" fmla="+- 0 2349 1197"/>
                <a:gd name="T133" fmla="*/ T132 w 1465"/>
                <a:gd name="T134" fmla="+- 0 1834 515"/>
                <a:gd name="T135" fmla="*/ 1834 h 1338"/>
                <a:gd name="T136" fmla="+- 0 2421 1197"/>
                <a:gd name="T137" fmla="*/ T136 w 1465"/>
                <a:gd name="T138" fmla="+- 0 1811 515"/>
                <a:gd name="T139" fmla="*/ 1811 h 1338"/>
                <a:gd name="T140" fmla="+- 0 2487 1197"/>
                <a:gd name="T141" fmla="*/ T140 w 1465"/>
                <a:gd name="T142" fmla="+- 0 1775 515"/>
                <a:gd name="T143" fmla="*/ 1775 h 1338"/>
                <a:gd name="T144" fmla="+- 0 2542 1197"/>
                <a:gd name="T145" fmla="*/ T144 w 1465"/>
                <a:gd name="T146" fmla="+- 0 1727 515"/>
                <a:gd name="T147" fmla="*/ 1727 h 1338"/>
                <a:gd name="T148" fmla="+- 0 2585 1197"/>
                <a:gd name="T149" fmla="*/ T148 w 1465"/>
                <a:gd name="T150" fmla="+- 0 1668 515"/>
                <a:gd name="T151" fmla="*/ 1668 h 1338"/>
                <a:gd name="T152" fmla="+- 0 2618 1197"/>
                <a:gd name="T153" fmla="*/ T152 w 1465"/>
                <a:gd name="T154" fmla="+- 0 1602 515"/>
                <a:gd name="T155" fmla="*/ 1602 h 1338"/>
                <a:gd name="T156" fmla="+- 0 2641 1197"/>
                <a:gd name="T157" fmla="*/ T156 w 1465"/>
                <a:gd name="T158" fmla="+- 0 1531 515"/>
                <a:gd name="T159" fmla="*/ 1531 h 1338"/>
                <a:gd name="T160" fmla="+- 0 2655 1197"/>
                <a:gd name="T161" fmla="*/ T160 w 1465"/>
                <a:gd name="T162" fmla="+- 0 1457 515"/>
                <a:gd name="T163" fmla="*/ 1457 h 1338"/>
                <a:gd name="T164" fmla="+- 0 2661 1197"/>
                <a:gd name="T165" fmla="*/ T164 w 1465"/>
                <a:gd name="T166" fmla="+- 0 1383 515"/>
                <a:gd name="T167" fmla="*/ 1383 h 1338"/>
                <a:gd name="T168" fmla="+- 0 2662 1197"/>
                <a:gd name="T169" fmla="*/ T168 w 1465"/>
                <a:gd name="T170" fmla="+- 0 1295 515"/>
                <a:gd name="T171" fmla="*/ 1295 h 1338"/>
                <a:gd name="T172" fmla="+- 0 2659 1197"/>
                <a:gd name="T173" fmla="*/ T172 w 1465"/>
                <a:gd name="T174" fmla="+- 0 1211 515"/>
                <a:gd name="T175" fmla="*/ 1211 h 1338"/>
                <a:gd name="T176" fmla="+- 0 2651 1197"/>
                <a:gd name="T177" fmla="*/ T176 w 1465"/>
                <a:gd name="T178" fmla="+- 0 1132 515"/>
                <a:gd name="T179" fmla="*/ 1132 h 1338"/>
                <a:gd name="T180" fmla="+- 0 2637 1197"/>
                <a:gd name="T181" fmla="*/ T180 w 1465"/>
                <a:gd name="T182" fmla="+- 0 1057 515"/>
                <a:gd name="T183" fmla="*/ 1057 h 1338"/>
                <a:gd name="T184" fmla="+- 0 2617 1197"/>
                <a:gd name="T185" fmla="*/ T184 w 1465"/>
                <a:gd name="T186" fmla="+- 0 986 515"/>
                <a:gd name="T187" fmla="*/ 986 h 1338"/>
                <a:gd name="T188" fmla="+- 0 2588 1197"/>
                <a:gd name="T189" fmla="*/ T188 w 1465"/>
                <a:gd name="T190" fmla="+- 0 918 515"/>
                <a:gd name="T191" fmla="*/ 918 h 1338"/>
                <a:gd name="T192" fmla="+- 0 2551 1197"/>
                <a:gd name="T193" fmla="*/ T192 w 1465"/>
                <a:gd name="T194" fmla="+- 0 855 515"/>
                <a:gd name="T195" fmla="*/ 855 h 1338"/>
                <a:gd name="T196" fmla="+- 0 2504 1197"/>
                <a:gd name="T197" fmla="*/ T196 w 1465"/>
                <a:gd name="T198" fmla="+- 0 795 515"/>
                <a:gd name="T199" fmla="*/ 795 h 1338"/>
                <a:gd name="T200" fmla="+- 0 2447 1197"/>
                <a:gd name="T201" fmla="*/ T200 w 1465"/>
                <a:gd name="T202" fmla="+- 0 739 515"/>
                <a:gd name="T203" fmla="*/ 739 h 1338"/>
                <a:gd name="T204" fmla="+- 0 2379 1197"/>
                <a:gd name="T205" fmla="*/ T204 w 1465"/>
                <a:gd name="T206" fmla="+- 0 685 515"/>
                <a:gd name="T207" fmla="*/ 685 h 1338"/>
                <a:gd name="T208" fmla="+- 0 2306 1197"/>
                <a:gd name="T209" fmla="*/ T208 w 1465"/>
                <a:gd name="T210" fmla="+- 0 639 515"/>
                <a:gd name="T211" fmla="*/ 639 h 1338"/>
                <a:gd name="T212" fmla="+- 0 2235 1197"/>
                <a:gd name="T213" fmla="*/ T212 w 1465"/>
                <a:gd name="T214" fmla="+- 0 601 515"/>
                <a:gd name="T215" fmla="*/ 601 h 1338"/>
                <a:gd name="T216" fmla="+- 0 2166 1197"/>
                <a:gd name="T217" fmla="*/ T216 w 1465"/>
                <a:gd name="T218" fmla="+- 0 571 515"/>
                <a:gd name="T219" fmla="*/ 571 h 1338"/>
                <a:gd name="T220" fmla="+- 0 2096 1197"/>
                <a:gd name="T221" fmla="*/ T220 w 1465"/>
                <a:gd name="T222" fmla="+- 0 549 515"/>
                <a:gd name="T223" fmla="*/ 549 h 1338"/>
                <a:gd name="T224" fmla="+- 0 2026 1197"/>
                <a:gd name="T225" fmla="*/ T224 w 1465"/>
                <a:gd name="T226" fmla="+- 0 533 515"/>
                <a:gd name="T227" fmla="*/ 533 h 1338"/>
                <a:gd name="T228" fmla="+- 0 1955 1197"/>
                <a:gd name="T229" fmla="*/ T228 w 1465"/>
                <a:gd name="T230" fmla="+- 0 523 515"/>
                <a:gd name="T231" fmla="*/ 523 h 1338"/>
                <a:gd name="T232" fmla="+- 0 1882 1197"/>
                <a:gd name="T233" fmla="*/ T232 w 1465"/>
                <a:gd name="T234" fmla="+- 0 517 515"/>
                <a:gd name="T235" fmla="*/ 517 h 1338"/>
                <a:gd name="T236" fmla="+- 0 1806 1197"/>
                <a:gd name="T237" fmla="*/ T236 w 1465"/>
                <a:gd name="T238" fmla="+- 0 515 515"/>
                <a:gd name="T239" fmla="*/ 515 h 133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Lst>
              <a:rect l="0" t="0" r="r" b="b"/>
              <a:pathLst>
                <a:path w="1465" h="1338">
                  <a:moveTo>
                    <a:pt x="609" y="0"/>
                  </a:moveTo>
                  <a:lnTo>
                    <a:pt x="529" y="0"/>
                  </a:lnTo>
                  <a:lnTo>
                    <a:pt x="445" y="3"/>
                  </a:lnTo>
                  <a:lnTo>
                    <a:pt x="368" y="16"/>
                  </a:lnTo>
                  <a:lnTo>
                    <a:pt x="296" y="44"/>
                  </a:lnTo>
                  <a:lnTo>
                    <a:pt x="229" y="83"/>
                  </a:lnTo>
                  <a:lnTo>
                    <a:pt x="168" y="133"/>
                  </a:lnTo>
                  <a:lnTo>
                    <a:pt x="116" y="191"/>
                  </a:lnTo>
                  <a:lnTo>
                    <a:pt x="73" y="256"/>
                  </a:lnTo>
                  <a:lnTo>
                    <a:pt x="42" y="321"/>
                  </a:lnTo>
                  <a:lnTo>
                    <a:pt x="20" y="388"/>
                  </a:lnTo>
                  <a:lnTo>
                    <a:pt x="6" y="458"/>
                  </a:lnTo>
                  <a:lnTo>
                    <a:pt x="0" y="529"/>
                  </a:lnTo>
                  <a:lnTo>
                    <a:pt x="3" y="600"/>
                  </a:lnTo>
                  <a:lnTo>
                    <a:pt x="12" y="671"/>
                  </a:lnTo>
                  <a:lnTo>
                    <a:pt x="29" y="741"/>
                  </a:lnTo>
                  <a:lnTo>
                    <a:pt x="52" y="810"/>
                  </a:lnTo>
                  <a:lnTo>
                    <a:pt x="83" y="876"/>
                  </a:lnTo>
                  <a:lnTo>
                    <a:pt x="119" y="939"/>
                  </a:lnTo>
                  <a:lnTo>
                    <a:pt x="161" y="998"/>
                  </a:lnTo>
                  <a:lnTo>
                    <a:pt x="209" y="1052"/>
                  </a:lnTo>
                  <a:lnTo>
                    <a:pt x="266" y="1106"/>
                  </a:lnTo>
                  <a:lnTo>
                    <a:pt x="328" y="1154"/>
                  </a:lnTo>
                  <a:lnTo>
                    <a:pt x="394" y="1195"/>
                  </a:lnTo>
                  <a:lnTo>
                    <a:pt x="463" y="1232"/>
                  </a:lnTo>
                  <a:lnTo>
                    <a:pt x="535" y="1262"/>
                  </a:lnTo>
                  <a:lnTo>
                    <a:pt x="609" y="1288"/>
                  </a:lnTo>
                  <a:lnTo>
                    <a:pt x="686" y="1308"/>
                  </a:lnTo>
                  <a:lnTo>
                    <a:pt x="764" y="1323"/>
                  </a:lnTo>
                  <a:lnTo>
                    <a:pt x="842" y="1333"/>
                  </a:lnTo>
                  <a:lnTo>
                    <a:pt x="921" y="1337"/>
                  </a:lnTo>
                  <a:lnTo>
                    <a:pt x="1000" y="1337"/>
                  </a:lnTo>
                  <a:lnTo>
                    <a:pt x="1077" y="1332"/>
                  </a:lnTo>
                  <a:lnTo>
                    <a:pt x="1152" y="1319"/>
                  </a:lnTo>
                  <a:lnTo>
                    <a:pt x="1224" y="1296"/>
                  </a:lnTo>
                  <a:lnTo>
                    <a:pt x="1290" y="1260"/>
                  </a:lnTo>
                  <a:lnTo>
                    <a:pt x="1345" y="1212"/>
                  </a:lnTo>
                  <a:lnTo>
                    <a:pt x="1388" y="1153"/>
                  </a:lnTo>
                  <a:lnTo>
                    <a:pt x="1421" y="1087"/>
                  </a:lnTo>
                  <a:lnTo>
                    <a:pt x="1444" y="1016"/>
                  </a:lnTo>
                  <a:lnTo>
                    <a:pt x="1458" y="942"/>
                  </a:lnTo>
                  <a:lnTo>
                    <a:pt x="1464" y="868"/>
                  </a:lnTo>
                  <a:lnTo>
                    <a:pt x="1465" y="780"/>
                  </a:lnTo>
                  <a:lnTo>
                    <a:pt x="1462" y="696"/>
                  </a:lnTo>
                  <a:lnTo>
                    <a:pt x="1454" y="617"/>
                  </a:lnTo>
                  <a:lnTo>
                    <a:pt x="1440" y="542"/>
                  </a:lnTo>
                  <a:lnTo>
                    <a:pt x="1420" y="471"/>
                  </a:lnTo>
                  <a:lnTo>
                    <a:pt x="1391" y="403"/>
                  </a:lnTo>
                  <a:lnTo>
                    <a:pt x="1354" y="340"/>
                  </a:lnTo>
                  <a:lnTo>
                    <a:pt x="1307" y="280"/>
                  </a:lnTo>
                  <a:lnTo>
                    <a:pt x="1250" y="224"/>
                  </a:lnTo>
                  <a:lnTo>
                    <a:pt x="1182" y="170"/>
                  </a:lnTo>
                  <a:lnTo>
                    <a:pt x="1109" y="124"/>
                  </a:lnTo>
                  <a:lnTo>
                    <a:pt x="1038" y="86"/>
                  </a:lnTo>
                  <a:lnTo>
                    <a:pt x="969" y="56"/>
                  </a:lnTo>
                  <a:lnTo>
                    <a:pt x="899" y="34"/>
                  </a:lnTo>
                  <a:lnTo>
                    <a:pt x="829" y="18"/>
                  </a:lnTo>
                  <a:lnTo>
                    <a:pt x="758" y="8"/>
                  </a:lnTo>
                  <a:lnTo>
                    <a:pt x="685" y="2"/>
                  </a:lnTo>
                  <a:lnTo>
                    <a:pt x="609" y="0"/>
                  </a:lnTo>
                  <a:close/>
                </a:path>
              </a:pathLst>
            </a:custGeom>
            <a:solidFill>
              <a:srgbClr val="EC008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sp>
          <p:nvSpPr>
            <p:cNvPr id="8" name="AutoShape 2562"/>
            <p:cNvSpPr>
              <a:spLocks/>
            </p:cNvSpPr>
            <p:nvPr/>
          </p:nvSpPr>
          <p:spPr bwMode="auto">
            <a:xfrm>
              <a:off x="1594" y="830"/>
              <a:ext cx="646" cy="603"/>
            </a:xfrm>
            <a:custGeom>
              <a:avLst/>
              <a:gdLst>
                <a:gd name="T0" fmla="+- 0 1800 1595"/>
                <a:gd name="T1" fmla="*/ T0 w 646"/>
                <a:gd name="T2" fmla="+- 0 835 830"/>
                <a:gd name="T3" fmla="*/ 835 h 603"/>
                <a:gd name="T4" fmla="+- 0 1705 1595"/>
                <a:gd name="T5" fmla="*/ T4 w 646"/>
                <a:gd name="T6" fmla="+- 0 896 830"/>
                <a:gd name="T7" fmla="*/ 896 h 603"/>
                <a:gd name="T8" fmla="+- 0 1635 1595"/>
                <a:gd name="T9" fmla="*/ T8 w 646"/>
                <a:gd name="T10" fmla="+- 0 984 830"/>
                <a:gd name="T11" fmla="*/ 984 h 603"/>
                <a:gd name="T12" fmla="+- 0 1602 1595"/>
                <a:gd name="T13" fmla="*/ T12 w 646"/>
                <a:gd name="T14" fmla="+- 0 1099 830"/>
                <a:gd name="T15" fmla="*/ 1099 h 603"/>
                <a:gd name="T16" fmla="+- 0 1595 1595"/>
                <a:gd name="T17" fmla="*/ T16 w 646"/>
                <a:gd name="T18" fmla="+- 0 1218 830"/>
                <a:gd name="T19" fmla="*/ 1218 h 603"/>
                <a:gd name="T20" fmla="+- 0 1605 1595"/>
                <a:gd name="T21" fmla="*/ T20 w 646"/>
                <a:gd name="T22" fmla="+- 0 1433 830"/>
                <a:gd name="T23" fmla="*/ 1433 h 603"/>
                <a:gd name="T24" fmla="+- 0 1863 1595"/>
                <a:gd name="T25" fmla="*/ T24 w 646"/>
                <a:gd name="T26" fmla="+- 0 1422 830"/>
                <a:gd name="T27" fmla="*/ 1422 h 603"/>
                <a:gd name="T28" fmla="+- 0 1853 1595"/>
                <a:gd name="T29" fmla="*/ T28 w 646"/>
                <a:gd name="T30" fmla="+- 0 1146 830"/>
                <a:gd name="T31" fmla="*/ 1146 h 603"/>
                <a:gd name="T32" fmla="+- 0 1759 1595"/>
                <a:gd name="T33" fmla="*/ T32 w 646"/>
                <a:gd name="T34" fmla="+- 0 1115 830"/>
                <a:gd name="T35" fmla="*/ 1115 h 603"/>
                <a:gd name="T36" fmla="+- 0 1773 1595"/>
                <a:gd name="T37" fmla="*/ T36 w 646"/>
                <a:gd name="T38" fmla="+- 0 1054 830"/>
                <a:gd name="T39" fmla="*/ 1054 h 603"/>
                <a:gd name="T40" fmla="+- 0 1801 1595"/>
                <a:gd name="T41" fmla="*/ T40 w 646"/>
                <a:gd name="T42" fmla="+- 0 1004 830"/>
                <a:gd name="T43" fmla="*/ 1004 h 603"/>
                <a:gd name="T44" fmla="+- 0 1843 1595"/>
                <a:gd name="T45" fmla="*/ T44 w 646"/>
                <a:gd name="T46" fmla="+- 0 970 830"/>
                <a:gd name="T47" fmla="*/ 970 h 603"/>
                <a:gd name="T48" fmla="+- 0 1874 1595"/>
                <a:gd name="T49" fmla="*/ T48 w 646"/>
                <a:gd name="T50" fmla="+- 0 955 830"/>
                <a:gd name="T51" fmla="*/ 955 h 603"/>
                <a:gd name="T52" fmla="+- 0 1881 1595"/>
                <a:gd name="T53" fmla="*/ T52 w 646"/>
                <a:gd name="T54" fmla="+- 0 944 830"/>
                <a:gd name="T55" fmla="*/ 944 h 603"/>
                <a:gd name="T56" fmla="+- 0 1882 1595"/>
                <a:gd name="T57" fmla="*/ T56 w 646"/>
                <a:gd name="T58" fmla="+- 0 931 830"/>
                <a:gd name="T59" fmla="*/ 931 h 603"/>
                <a:gd name="T60" fmla="+- 0 1823 1595"/>
                <a:gd name="T61" fmla="*/ T60 w 646"/>
                <a:gd name="T62" fmla="+- 0 834 830"/>
                <a:gd name="T63" fmla="*/ 834 h 603"/>
                <a:gd name="T64" fmla="+- 0 2168 1595"/>
                <a:gd name="T65" fmla="*/ T64 w 646"/>
                <a:gd name="T66" fmla="+- 0 830 830"/>
                <a:gd name="T67" fmla="*/ 830 h 603"/>
                <a:gd name="T68" fmla="+- 0 2107 1595"/>
                <a:gd name="T69" fmla="*/ T68 w 646"/>
                <a:gd name="T70" fmla="+- 0 862 830"/>
                <a:gd name="T71" fmla="*/ 862 h 603"/>
                <a:gd name="T72" fmla="+- 0 2024 1595"/>
                <a:gd name="T73" fmla="*/ T72 w 646"/>
                <a:gd name="T74" fmla="+- 0 936 830"/>
                <a:gd name="T75" fmla="*/ 936 h 603"/>
                <a:gd name="T76" fmla="+- 0 1971 1595"/>
                <a:gd name="T77" fmla="*/ T76 w 646"/>
                <a:gd name="T78" fmla="+- 0 1038 830"/>
                <a:gd name="T79" fmla="*/ 1038 h 603"/>
                <a:gd name="T80" fmla="+- 0 1954 1595"/>
                <a:gd name="T81" fmla="*/ T80 w 646"/>
                <a:gd name="T82" fmla="+- 0 1161 830"/>
                <a:gd name="T83" fmla="*/ 1161 h 603"/>
                <a:gd name="T84" fmla="+- 0 1952 1595"/>
                <a:gd name="T85" fmla="*/ T84 w 646"/>
                <a:gd name="T86" fmla="+- 0 1422 830"/>
                <a:gd name="T87" fmla="*/ 1422 h 603"/>
                <a:gd name="T88" fmla="+- 0 2210 1595"/>
                <a:gd name="T89" fmla="*/ T88 w 646"/>
                <a:gd name="T90" fmla="+- 0 1433 830"/>
                <a:gd name="T91" fmla="*/ 1433 h 603"/>
                <a:gd name="T92" fmla="+- 0 2220 1595"/>
                <a:gd name="T93" fmla="*/ T92 w 646"/>
                <a:gd name="T94" fmla="+- 0 1156 830"/>
                <a:gd name="T95" fmla="*/ 1156 h 603"/>
                <a:gd name="T96" fmla="+- 0 2113 1595"/>
                <a:gd name="T97" fmla="*/ T96 w 646"/>
                <a:gd name="T98" fmla="+- 0 1146 830"/>
                <a:gd name="T99" fmla="*/ 1146 h 603"/>
                <a:gd name="T100" fmla="+- 0 2122 1595"/>
                <a:gd name="T101" fmla="*/ T100 w 646"/>
                <a:gd name="T102" fmla="+- 0 1084 830"/>
                <a:gd name="T103" fmla="*/ 1084 h 603"/>
                <a:gd name="T104" fmla="+- 0 2143 1595"/>
                <a:gd name="T105" fmla="*/ T104 w 646"/>
                <a:gd name="T106" fmla="+- 0 1027 830"/>
                <a:gd name="T107" fmla="*/ 1027 h 603"/>
                <a:gd name="T108" fmla="+- 0 2178 1595"/>
                <a:gd name="T109" fmla="*/ T108 w 646"/>
                <a:gd name="T110" fmla="+- 0 985 830"/>
                <a:gd name="T111" fmla="*/ 985 h 603"/>
                <a:gd name="T112" fmla="+- 0 2225 1595"/>
                <a:gd name="T113" fmla="*/ T112 w 646"/>
                <a:gd name="T114" fmla="+- 0 958 830"/>
                <a:gd name="T115" fmla="*/ 958 h 603"/>
                <a:gd name="T116" fmla="+- 0 2236 1595"/>
                <a:gd name="T117" fmla="*/ T116 w 646"/>
                <a:gd name="T118" fmla="+- 0 950 830"/>
                <a:gd name="T119" fmla="*/ 950 h 603"/>
                <a:gd name="T120" fmla="+- 0 2240 1595"/>
                <a:gd name="T121" fmla="*/ T120 w 646"/>
                <a:gd name="T122" fmla="+- 0 931 830"/>
                <a:gd name="T123" fmla="*/ 931 h 603"/>
                <a:gd name="T124" fmla="+- 0 2180 1595"/>
                <a:gd name="T125" fmla="*/ T124 w 646"/>
                <a:gd name="T126" fmla="+- 0 834 830"/>
                <a:gd name="T127" fmla="*/ 834 h 60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646" h="603">
                  <a:moveTo>
                    <a:pt x="216" y="0"/>
                  </a:moveTo>
                  <a:lnTo>
                    <a:pt x="205" y="5"/>
                  </a:lnTo>
                  <a:lnTo>
                    <a:pt x="154" y="32"/>
                  </a:lnTo>
                  <a:lnTo>
                    <a:pt x="110" y="66"/>
                  </a:lnTo>
                  <a:lnTo>
                    <a:pt x="71" y="106"/>
                  </a:lnTo>
                  <a:lnTo>
                    <a:pt x="40" y="154"/>
                  </a:lnTo>
                  <a:lnTo>
                    <a:pt x="19" y="208"/>
                  </a:lnTo>
                  <a:lnTo>
                    <a:pt x="7" y="269"/>
                  </a:lnTo>
                  <a:lnTo>
                    <a:pt x="1" y="331"/>
                  </a:lnTo>
                  <a:lnTo>
                    <a:pt x="0" y="388"/>
                  </a:lnTo>
                  <a:lnTo>
                    <a:pt x="0" y="592"/>
                  </a:lnTo>
                  <a:lnTo>
                    <a:pt x="10" y="603"/>
                  </a:lnTo>
                  <a:lnTo>
                    <a:pt x="258" y="603"/>
                  </a:lnTo>
                  <a:lnTo>
                    <a:pt x="268" y="592"/>
                  </a:lnTo>
                  <a:lnTo>
                    <a:pt x="268" y="326"/>
                  </a:lnTo>
                  <a:lnTo>
                    <a:pt x="258" y="316"/>
                  </a:lnTo>
                  <a:lnTo>
                    <a:pt x="161" y="316"/>
                  </a:lnTo>
                  <a:lnTo>
                    <a:pt x="164" y="285"/>
                  </a:lnTo>
                  <a:lnTo>
                    <a:pt x="169" y="254"/>
                  </a:lnTo>
                  <a:lnTo>
                    <a:pt x="178" y="224"/>
                  </a:lnTo>
                  <a:lnTo>
                    <a:pt x="190" y="197"/>
                  </a:lnTo>
                  <a:lnTo>
                    <a:pt x="206" y="174"/>
                  </a:lnTo>
                  <a:lnTo>
                    <a:pt x="225" y="155"/>
                  </a:lnTo>
                  <a:lnTo>
                    <a:pt x="248" y="140"/>
                  </a:lnTo>
                  <a:lnTo>
                    <a:pt x="273" y="128"/>
                  </a:lnTo>
                  <a:lnTo>
                    <a:pt x="279" y="125"/>
                  </a:lnTo>
                  <a:lnTo>
                    <a:pt x="284" y="120"/>
                  </a:lnTo>
                  <a:lnTo>
                    <a:pt x="286" y="114"/>
                  </a:lnTo>
                  <a:lnTo>
                    <a:pt x="288" y="107"/>
                  </a:lnTo>
                  <a:lnTo>
                    <a:pt x="287" y="101"/>
                  </a:lnTo>
                  <a:lnTo>
                    <a:pt x="283" y="95"/>
                  </a:lnTo>
                  <a:lnTo>
                    <a:pt x="228" y="4"/>
                  </a:lnTo>
                  <a:lnTo>
                    <a:pt x="216" y="0"/>
                  </a:lnTo>
                  <a:close/>
                  <a:moveTo>
                    <a:pt x="573" y="0"/>
                  </a:moveTo>
                  <a:lnTo>
                    <a:pt x="563" y="5"/>
                  </a:lnTo>
                  <a:lnTo>
                    <a:pt x="512" y="32"/>
                  </a:lnTo>
                  <a:lnTo>
                    <a:pt x="467" y="66"/>
                  </a:lnTo>
                  <a:lnTo>
                    <a:pt x="429" y="106"/>
                  </a:lnTo>
                  <a:lnTo>
                    <a:pt x="397" y="154"/>
                  </a:lnTo>
                  <a:lnTo>
                    <a:pt x="376" y="208"/>
                  </a:lnTo>
                  <a:lnTo>
                    <a:pt x="364" y="269"/>
                  </a:lnTo>
                  <a:lnTo>
                    <a:pt x="359" y="331"/>
                  </a:lnTo>
                  <a:lnTo>
                    <a:pt x="357" y="388"/>
                  </a:lnTo>
                  <a:lnTo>
                    <a:pt x="357" y="592"/>
                  </a:lnTo>
                  <a:lnTo>
                    <a:pt x="368" y="603"/>
                  </a:lnTo>
                  <a:lnTo>
                    <a:pt x="615" y="603"/>
                  </a:lnTo>
                  <a:lnTo>
                    <a:pt x="625" y="592"/>
                  </a:lnTo>
                  <a:lnTo>
                    <a:pt x="625" y="326"/>
                  </a:lnTo>
                  <a:lnTo>
                    <a:pt x="615" y="316"/>
                  </a:lnTo>
                  <a:lnTo>
                    <a:pt x="518" y="316"/>
                  </a:lnTo>
                  <a:lnTo>
                    <a:pt x="521" y="285"/>
                  </a:lnTo>
                  <a:lnTo>
                    <a:pt x="527" y="254"/>
                  </a:lnTo>
                  <a:lnTo>
                    <a:pt x="535" y="224"/>
                  </a:lnTo>
                  <a:lnTo>
                    <a:pt x="548" y="197"/>
                  </a:lnTo>
                  <a:lnTo>
                    <a:pt x="564" y="174"/>
                  </a:lnTo>
                  <a:lnTo>
                    <a:pt x="583" y="155"/>
                  </a:lnTo>
                  <a:lnTo>
                    <a:pt x="605" y="140"/>
                  </a:lnTo>
                  <a:lnTo>
                    <a:pt x="630" y="128"/>
                  </a:lnTo>
                  <a:lnTo>
                    <a:pt x="637" y="125"/>
                  </a:lnTo>
                  <a:lnTo>
                    <a:pt x="641" y="120"/>
                  </a:lnTo>
                  <a:lnTo>
                    <a:pt x="645" y="107"/>
                  </a:lnTo>
                  <a:lnTo>
                    <a:pt x="645" y="101"/>
                  </a:lnTo>
                  <a:lnTo>
                    <a:pt x="641" y="95"/>
                  </a:lnTo>
                  <a:lnTo>
                    <a:pt x="585" y="4"/>
                  </a:lnTo>
                  <a:lnTo>
                    <a:pt x="5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sp>
          <p:nvSpPr>
            <p:cNvPr id="9" name="Freeform 2561"/>
            <p:cNvSpPr>
              <a:spLocks/>
            </p:cNvSpPr>
            <p:nvPr/>
          </p:nvSpPr>
          <p:spPr bwMode="auto">
            <a:xfrm>
              <a:off x="1053" y="617"/>
              <a:ext cx="321" cy="241"/>
            </a:xfrm>
            <a:custGeom>
              <a:avLst/>
              <a:gdLst>
                <a:gd name="T0" fmla="+- 0 1374 1053"/>
                <a:gd name="T1" fmla="*/ T0 w 321"/>
                <a:gd name="T2" fmla="+- 0 618 618"/>
                <a:gd name="T3" fmla="*/ 618 h 241"/>
                <a:gd name="T4" fmla="+- 0 1298 1053"/>
                <a:gd name="T5" fmla="*/ T4 w 321"/>
                <a:gd name="T6" fmla="+- 0 646 618"/>
                <a:gd name="T7" fmla="*/ 646 h 241"/>
                <a:gd name="T8" fmla="+- 0 1226 1053"/>
                <a:gd name="T9" fmla="*/ T8 w 321"/>
                <a:gd name="T10" fmla="+- 0 685 618"/>
                <a:gd name="T11" fmla="*/ 685 h 241"/>
                <a:gd name="T12" fmla="+- 0 1161 1053"/>
                <a:gd name="T13" fmla="*/ T12 w 321"/>
                <a:gd name="T14" fmla="+- 0 735 618"/>
                <a:gd name="T15" fmla="*/ 735 h 241"/>
                <a:gd name="T16" fmla="+- 0 1103 1053"/>
                <a:gd name="T17" fmla="*/ T16 w 321"/>
                <a:gd name="T18" fmla="+- 0 793 618"/>
                <a:gd name="T19" fmla="*/ 793 h 241"/>
                <a:gd name="T20" fmla="+- 0 1053 1053"/>
                <a:gd name="T21" fmla="*/ T20 w 321"/>
                <a:gd name="T22" fmla="+- 0 858 618"/>
                <a:gd name="T23" fmla="*/ 858 h 241"/>
              </a:gdLst>
              <a:ahLst/>
              <a:cxnLst>
                <a:cxn ang="0">
                  <a:pos x="T1" y="T3"/>
                </a:cxn>
                <a:cxn ang="0">
                  <a:pos x="T5" y="T7"/>
                </a:cxn>
                <a:cxn ang="0">
                  <a:pos x="T9" y="T11"/>
                </a:cxn>
                <a:cxn ang="0">
                  <a:pos x="T13" y="T15"/>
                </a:cxn>
                <a:cxn ang="0">
                  <a:pos x="T17" y="T19"/>
                </a:cxn>
                <a:cxn ang="0">
                  <a:pos x="T21" y="T23"/>
                </a:cxn>
              </a:cxnLst>
              <a:rect l="0" t="0" r="r" b="b"/>
              <a:pathLst>
                <a:path w="321" h="241">
                  <a:moveTo>
                    <a:pt x="321" y="0"/>
                  </a:moveTo>
                  <a:lnTo>
                    <a:pt x="245" y="28"/>
                  </a:lnTo>
                  <a:lnTo>
                    <a:pt x="173" y="67"/>
                  </a:lnTo>
                  <a:lnTo>
                    <a:pt x="108" y="117"/>
                  </a:lnTo>
                  <a:lnTo>
                    <a:pt x="50" y="175"/>
                  </a:lnTo>
                  <a:lnTo>
                    <a:pt x="0" y="240"/>
                  </a:lnTo>
                </a:path>
              </a:pathLst>
            </a:custGeom>
            <a:noFill/>
            <a:ln w="19050">
              <a:solidFill>
                <a:srgbClr val="1F3666"/>
              </a:solidFill>
              <a:prstDash val="dot"/>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0" name="Freeform 2560"/>
            <p:cNvSpPr>
              <a:spLocks/>
            </p:cNvSpPr>
            <p:nvPr/>
          </p:nvSpPr>
          <p:spPr bwMode="auto">
            <a:xfrm>
              <a:off x="945" y="979"/>
              <a:ext cx="212" cy="812"/>
            </a:xfrm>
            <a:custGeom>
              <a:avLst/>
              <a:gdLst>
                <a:gd name="T0" fmla="+- 0 991 945"/>
                <a:gd name="T1" fmla="*/ T0 w 212"/>
                <a:gd name="T2" fmla="+- 0 980 980"/>
                <a:gd name="T3" fmla="*/ 980 h 812"/>
                <a:gd name="T4" fmla="+- 0 967 945"/>
                <a:gd name="T5" fmla="*/ T4 w 212"/>
                <a:gd name="T6" fmla="+- 0 1054 980"/>
                <a:gd name="T7" fmla="*/ 1054 h 812"/>
                <a:gd name="T8" fmla="+- 0 952 945"/>
                <a:gd name="T9" fmla="*/ T8 w 212"/>
                <a:gd name="T10" fmla="+- 0 1130 980"/>
                <a:gd name="T11" fmla="*/ 1130 h 812"/>
                <a:gd name="T12" fmla="+- 0 945 945"/>
                <a:gd name="T13" fmla="*/ T12 w 212"/>
                <a:gd name="T14" fmla="+- 0 1208 980"/>
                <a:gd name="T15" fmla="*/ 1208 h 812"/>
                <a:gd name="T16" fmla="+- 0 947 945"/>
                <a:gd name="T17" fmla="*/ T16 w 212"/>
                <a:gd name="T18" fmla="+- 0 1287 980"/>
                <a:gd name="T19" fmla="*/ 1287 h 812"/>
                <a:gd name="T20" fmla="+- 0 956 945"/>
                <a:gd name="T21" fmla="*/ T20 w 212"/>
                <a:gd name="T22" fmla="+- 0 1365 980"/>
                <a:gd name="T23" fmla="*/ 1365 h 812"/>
                <a:gd name="T24" fmla="+- 0 973 945"/>
                <a:gd name="T25" fmla="*/ T24 w 212"/>
                <a:gd name="T26" fmla="+- 0 1442 980"/>
                <a:gd name="T27" fmla="*/ 1442 h 812"/>
                <a:gd name="T28" fmla="+- 0 997 945"/>
                <a:gd name="T29" fmla="*/ T28 w 212"/>
                <a:gd name="T30" fmla="+- 0 1518 980"/>
                <a:gd name="T31" fmla="*/ 1518 h 812"/>
                <a:gd name="T32" fmla="+- 0 1027 945"/>
                <a:gd name="T33" fmla="*/ T32 w 212"/>
                <a:gd name="T34" fmla="+- 0 1592 980"/>
                <a:gd name="T35" fmla="*/ 1592 h 812"/>
                <a:gd name="T36" fmla="+- 0 1064 945"/>
                <a:gd name="T37" fmla="*/ T36 w 212"/>
                <a:gd name="T38" fmla="+- 0 1662 980"/>
                <a:gd name="T39" fmla="*/ 1662 h 812"/>
                <a:gd name="T40" fmla="+- 0 1108 945"/>
                <a:gd name="T41" fmla="*/ T40 w 212"/>
                <a:gd name="T42" fmla="+- 0 1729 980"/>
                <a:gd name="T43" fmla="*/ 1729 h 812"/>
                <a:gd name="T44" fmla="+- 0 1157 945"/>
                <a:gd name="T45" fmla="*/ T44 w 212"/>
                <a:gd name="T46" fmla="+- 0 1792 980"/>
                <a:gd name="T47" fmla="*/ 1792 h 81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2" h="812">
                  <a:moveTo>
                    <a:pt x="46" y="0"/>
                  </a:moveTo>
                  <a:lnTo>
                    <a:pt x="22" y="74"/>
                  </a:lnTo>
                  <a:lnTo>
                    <a:pt x="7" y="150"/>
                  </a:lnTo>
                  <a:lnTo>
                    <a:pt x="0" y="228"/>
                  </a:lnTo>
                  <a:lnTo>
                    <a:pt x="2" y="307"/>
                  </a:lnTo>
                  <a:lnTo>
                    <a:pt x="11" y="385"/>
                  </a:lnTo>
                  <a:lnTo>
                    <a:pt x="28" y="462"/>
                  </a:lnTo>
                  <a:lnTo>
                    <a:pt x="52" y="538"/>
                  </a:lnTo>
                  <a:lnTo>
                    <a:pt x="82" y="612"/>
                  </a:lnTo>
                  <a:lnTo>
                    <a:pt x="119" y="682"/>
                  </a:lnTo>
                  <a:lnTo>
                    <a:pt x="163" y="749"/>
                  </a:lnTo>
                  <a:lnTo>
                    <a:pt x="212" y="812"/>
                  </a:lnTo>
                </a:path>
              </a:pathLst>
            </a:custGeom>
            <a:noFill/>
            <a:ln w="19050">
              <a:solidFill>
                <a:srgbClr val="1F3666"/>
              </a:solidFill>
              <a:prstDash val="dot"/>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1" name="Freeform 2559"/>
            <p:cNvSpPr>
              <a:spLocks/>
            </p:cNvSpPr>
            <p:nvPr/>
          </p:nvSpPr>
          <p:spPr bwMode="auto">
            <a:xfrm>
              <a:off x="1255" y="1887"/>
              <a:ext cx="810" cy="271"/>
            </a:xfrm>
            <a:custGeom>
              <a:avLst/>
              <a:gdLst>
                <a:gd name="T0" fmla="+- 0 1255 1255"/>
                <a:gd name="T1" fmla="*/ T0 w 810"/>
                <a:gd name="T2" fmla="+- 0 1888 1888"/>
                <a:gd name="T3" fmla="*/ 1888 h 271"/>
                <a:gd name="T4" fmla="+- 0 1317 1255"/>
                <a:gd name="T5" fmla="*/ T4 w 810"/>
                <a:gd name="T6" fmla="+- 0 1936 1888"/>
                <a:gd name="T7" fmla="*/ 1936 h 271"/>
                <a:gd name="T8" fmla="+- 0 1382 1255"/>
                <a:gd name="T9" fmla="*/ T8 w 810"/>
                <a:gd name="T10" fmla="+- 0 1979 1888"/>
                <a:gd name="T11" fmla="*/ 1979 h 271"/>
                <a:gd name="T12" fmla="+- 0 1451 1255"/>
                <a:gd name="T13" fmla="*/ T12 w 810"/>
                <a:gd name="T14" fmla="+- 0 2018 1888"/>
                <a:gd name="T15" fmla="*/ 2018 h 271"/>
                <a:gd name="T16" fmla="+- 0 1522 1255"/>
                <a:gd name="T17" fmla="*/ T16 w 810"/>
                <a:gd name="T18" fmla="+- 0 2051 1888"/>
                <a:gd name="T19" fmla="*/ 2051 h 271"/>
                <a:gd name="T20" fmla="+- 0 1596 1255"/>
                <a:gd name="T21" fmla="*/ T20 w 810"/>
                <a:gd name="T22" fmla="+- 0 2080 1888"/>
                <a:gd name="T23" fmla="*/ 2080 h 271"/>
                <a:gd name="T24" fmla="+- 0 1671 1255"/>
                <a:gd name="T25" fmla="*/ T24 w 810"/>
                <a:gd name="T26" fmla="+- 0 2104 1888"/>
                <a:gd name="T27" fmla="*/ 2104 h 271"/>
                <a:gd name="T28" fmla="+- 0 1748 1255"/>
                <a:gd name="T29" fmla="*/ T28 w 810"/>
                <a:gd name="T30" fmla="+- 0 2124 1888"/>
                <a:gd name="T31" fmla="*/ 2124 h 271"/>
                <a:gd name="T32" fmla="+- 0 1826 1255"/>
                <a:gd name="T33" fmla="*/ T32 w 810"/>
                <a:gd name="T34" fmla="+- 0 2139 1888"/>
                <a:gd name="T35" fmla="*/ 2139 h 271"/>
                <a:gd name="T36" fmla="+- 0 1906 1255"/>
                <a:gd name="T37" fmla="*/ T36 w 810"/>
                <a:gd name="T38" fmla="+- 0 2150 1888"/>
                <a:gd name="T39" fmla="*/ 2150 h 271"/>
                <a:gd name="T40" fmla="+- 0 1985 1255"/>
                <a:gd name="T41" fmla="*/ T40 w 810"/>
                <a:gd name="T42" fmla="+- 0 2156 1888"/>
                <a:gd name="T43" fmla="*/ 2156 h 271"/>
                <a:gd name="T44" fmla="+- 0 2065 1255"/>
                <a:gd name="T45" fmla="*/ T44 w 810"/>
                <a:gd name="T46" fmla="+- 0 2158 1888"/>
                <a:gd name="T47" fmla="*/ 2158 h 27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810" h="271">
                  <a:moveTo>
                    <a:pt x="0" y="0"/>
                  </a:moveTo>
                  <a:lnTo>
                    <a:pt x="62" y="48"/>
                  </a:lnTo>
                  <a:lnTo>
                    <a:pt x="127" y="91"/>
                  </a:lnTo>
                  <a:lnTo>
                    <a:pt x="196" y="130"/>
                  </a:lnTo>
                  <a:lnTo>
                    <a:pt x="267" y="163"/>
                  </a:lnTo>
                  <a:lnTo>
                    <a:pt x="341" y="192"/>
                  </a:lnTo>
                  <a:lnTo>
                    <a:pt x="416" y="216"/>
                  </a:lnTo>
                  <a:lnTo>
                    <a:pt x="493" y="236"/>
                  </a:lnTo>
                  <a:lnTo>
                    <a:pt x="571" y="251"/>
                  </a:lnTo>
                  <a:lnTo>
                    <a:pt x="651" y="262"/>
                  </a:lnTo>
                  <a:lnTo>
                    <a:pt x="730" y="268"/>
                  </a:lnTo>
                  <a:lnTo>
                    <a:pt x="810" y="270"/>
                  </a:lnTo>
                </a:path>
              </a:pathLst>
            </a:custGeom>
            <a:noFill/>
            <a:ln w="19050">
              <a:solidFill>
                <a:srgbClr val="1F3666"/>
              </a:solidFill>
              <a:prstDash val="dot"/>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2" name="Freeform 2558"/>
            <p:cNvSpPr>
              <a:spLocks/>
            </p:cNvSpPr>
            <p:nvPr/>
          </p:nvSpPr>
          <p:spPr bwMode="auto">
            <a:xfrm>
              <a:off x="2198" y="2090"/>
              <a:ext cx="212" cy="61"/>
            </a:xfrm>
            <a:custGeom>
              <a:avLst/>
              <a:gdLst>
                <a:gd name="T0" fmla="+- 0 2199 2199"/>
                <a:gd name="T1" fmla="*/ T0 w 212"/>
                <a:gd name="T2" fmla="+- 0 2151 2090"/>
                <a:gd name="T3" fmla="*/ 2151 h 61"/>
                <a:gd name="T4" fmla="+- 0 2254 2199"/>
                <a:gd name="T5" fmla="*/ T4 w 212"/>
                <a:gd name="T6" fmla="+- 0 2143 2090"/>
                <a:gd name="T7" fmla="*/ 2143 h 61"/>
                <a:gd name="T8" fmla="+- 0 2308 2199"/>
                <a:gd name="T9" fmla="*/ T8 w 212"/>
                <a:gd name="T10" fmla="+- 0 2131 2090"/>
                <a:gd name="T11" fmla="*/ 2131 h 61"/>
                <a:gd name="T12" fmla="+- 0 2361 2199"/>
                <a:gd name="T13" fmla="*/ T12 w 212"/>
                <a:gd name="T14" fmla="+- 0 2114 2090"/>
                <a:gd name="T15" fmla="*/ 2114 h 61"/>
                <a:gd name="T16" fmla="+- 0 2410 2199"/>
                <a:gd name="T17" fmla="*/ T16 w 212"/>
                <a:gd name="T18" fmla="+- 0 2090 2090"/>
                <a:gd name="T19" fmla="*/ 2090 h 61"/>
              </a:gdLst>
              <a:ahLst/>
              <a:cxnLst>
                <a:cxn ang="0">
                  <a:pos x="T1" y="T3"/>
                </a:cxn>
                <a:cxn ang="0">
                  <a:pos x="T5" y="T7"/>
                </a:cxn>
                <a:cxn ang="0">
                  <a:pos x="T9" y="T11"/>
                </a:cxn>
                <a:cxn ang="0">
                  <a:pos x="T13" y="T15"/>
                </a:cxn>
                <a:cxn ang="0">
                  <a:pos x="T17" y="T19"/>
                </a:cxn>
              </a:cxnLst>
              <a:rect l="0" t="0" r="r" b="b"/>
              <a:pathLst>
                <a:path w="212" h="61">
                  <a:moveTo>
                    <a:pt x="0" y="61"/>
                  </a:moveTo>
                  <a:lnTo>
                    <a:pt x="55" y="53"/>
                  </a:lnTo>
                  <a:lnTo>
                    <a:pt x="109" y="41"/>
                  </a:lnTo>
                  <a:lnTo>
                    <a:pt x="162" y="24"/>
                  </a:lnTo>
                  <a:lnTo>
                    <a:pt x="211" y="0"/>
                  </a:lnTo>
                </a:path>
              </a:pathLst>
            </a:custGeom>
            <a:noFill/>
            <a:ln w="19050">
              <a:solidFill>
                <a:srgbClr val="1F3666"/>
              </a:solidFill>
              <a:prstDash val="dot"/>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3" name="Freeform 2557"/>
            <p:cNvSpPr>
              <a:spLocks/>
            </p:cNvSpPr>
            <p:nvPr/>
          </p:nvSpPr>
          <p:spPr bwMode="auto">
            <a:xfrm>
              <a:off x="2512" y="1652"/>
              <a:ext cx="136" cy="357"/>
            </a:xfrm>
            <a:custGeom>
              <a:avLst/>
              <a:gdLst>
                <a:gd name="T0" fmla="+- 0 2513 2513"/>
                <a:gd name="T1" fmla="*/ T0 w 136"/>
                <a:gd name="T2" fmla="+- 0 2010 1653"/>
                <a:gd name="T3" fmla="*/ 2010 h 357"/>
                <a:gd name="T4" fmla="+- 0 2558 2513"/>
                <a:gd name="T5" fmla="*/ T4 w 136"/>
                <a:gd name="T6" fmla="+- 0 1949 1653"/>
                <a:gd name="T7" fmla="*/ 1949 h 357"/>
                <a:gd name="T8" fmla="+- 0 2594 2513"/>
                <a:gd name="T9" fmla="*/ T8 w 136"/>
                <a:gd name="T10" fmla="+- 0 1881 1653"/>
                <a:gd name="T11" fmla="*/ 1881 h 357"/>
                <a:gd name="T12" fmla="+- 0 2620 2513"/>
                <a:gd name="T13" fmla="*/ T12 w 136"/>
                <a:gd name="T14" fmla="+- 0 1808 1653"/>
                <a:gd name="T15" fmla="*/ 1808 h 357"/>
                <a:gd name="T16" fmla="+- 0 2638 2513"/>
                <a:gd name="T17" fmla="*/ T16 w 136"/>
                <a:gd name="T18" fmla="+- 0 1731 1653"/>
                <a:gd name="T19" fmla="*/ 1731 h 357"/>
                <a:gd name="T20" fmla="+- 0 2648 2513"/>
                <a:gd name="T21" fmla="*/ T20 w 136"/>
                <a:gd name="T22" fmla="+- 0 1653 1653"/>
                <a:gd name="T23" fmla="*/ 1653 h 357"/>
              </a:gdLst>
              <a:ahLst/>
              <a:cxnLst>
                <a:cxn ang="0">
                  <a:pos x="T1" y="T3"/>
                </a:cxn>
                <a:cxn ang="0">
                  <a:pos x="T5" y="T7"/>
                </a:cxn>
                <a:cxn ang="0">
                  <a:pos x="T9" y="T11"/>
                </a:cxn>
                <a:cxn ang="0">
                  <a:pos x="T13" y="T15"/>
                </a:cxn>
                <a:cxn ang="0">
                  <a:pos x="T17" y="T19"/>
                </a:cxn>
                <a:cxn ang="0">
                  <a:pos x="T21" y="T23"/>
                </a:cxn>
              </a:cxnLst>
              <a:rect l="0" t="0" r="r" b="b"/>
              <a:pathLst>
                <a:path w="136" h="357">
                  <a:moveTo>
                    <a:pt x="0" y="357"/>
                  </a:moveTo>
                  <a:lnTo>
                    <a:pt x="45" y="296"/>
                  </a:lnTo>
                  <a:lnTo>
                    <a:pt x="81" y="228"/>
                  </a:lnTo>
                  <a:lnTo>
                    <a:pt x="107" y="155"/>
                  </a:lnTo>
                  <a:lnTo>
                    <a:pt x="125" y="78"/>
                  </a:lnTo>
                  <a:lnTo>
                    <a:pt x="135" y="0"/>
                  </a:lnTo>
                </a:path>
              </a:pathLst>
            </a:custGeom>
            <a:noFill/>
            <a:ln w="19050">
              <a:solidFill>
                <a:srgbClr val="1F3666"/>
              </a:solidFill>
              <a:prstDash val="dot"/>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4" name="Freeform 2556"/>
            <p:cNvSpPr>
              <a:spLocks/>
            </p:cNvSpPr>
            <p:nvPr/>
          </p:nvSpPr>
          <p:spPr bwMode="auto">
            <a:xfrm>
              <a:off x="2359" y="824"/>
              <a:ext cx="293" cy="694"/>
            </a:xfrm>
            <a:custGeom>
              <a:avLst/>
              <a:gdLst>
                <a:gd name="T0" fmla="+- 0 2652 2360"/>
                <a:gd name="T1" fmla="*/ T0 w 293"/>
                <a:gd name="T2" fmla="+- 0 1518 824"/>
                <a:gd name="T3" fmla="*/ 1518 h 694"/>
                <a:gd name="T4" fmla="+- 0 2650 2360"/>
                <a:gd name="T5" fmla="*/ T4 w 293"/>
                <a:gd name="T6" fmla="+- 0 1433 824"/>
                <a:gd name="T7" fmla="*/ 1433 h 694"/>
                <a:gd name="T8" fmla="+- 0 2644 2360"/>
                <a:gd name="T9" fmla="*/ T8 w 293"/>
                <a:gd name="T10" fmla="+- 0 1351 824"/>
                <a:gd name="T11" fmla="*/ 1351 h 694"/>
                <a:gd name="T12" fmla="+- 0 2632 2360"/>
                <a:gd name="T13" fmla="*/ T12 w 293"/>
                <a:gd name="T14" fmla="+- 0 1274 824"/>
                <a:gd name="T15" fmla="*/ 1274 h 694"/>
                <a:gd name="T16" fmla="+- 0 2615 2360"/>
                <a:gd name="T17" fmla="*/ T16 w 293"/>
                <a:gd name="T18" fmla="+- 0 1200 824"/>
                <a:gd name="T19" fmla="*/ 1200 h 694"/>
                <a:gd name="T20" fmla="+- 0 2592 2360"/>
                <a:gd name="T21" fmla="*/ T20 w 293"/>
                <a:gd name="T22" fmla="+- 0 1129 824"/>
                <a:gd name="T23" fmla="*/ 1129 h 694"/>
                <a:gd name="T24" fmla="+- 0 2562 2360"/>
                <a:gd name="T25" fmla="*/ T24 w 293"/>
                <a:gd name="T26" fmla="+- 0 1062 824"/>
                <a:gd name="T27" fmla="*/ 1062 h 694"/>
                <a:gd name="T28" fmla="+- 0 2525 2360"/>
                <a:gd name="T29" fmla="*/ T28 w 293"/>
                <a:gd name="T30" fmla="+- 0 998 824"/>
                <a:gd name="T31" fmla="*/ 998 h 694"/>
                <a:gd name="T32" fmla="+- 0 2479 2360"/>
                <a:gd name="T33" fmla="*/ T32 w 293"/>
                <a:gd name="T34" fmla="+- 0 937 824"/>
                <a:gd name="T35" fmla="*/ 937 h 694"/>
                <a:gd name="T36" fmla="+- 0 2424 2360"/>
                <a:gd name="T37" fmla="*/ T36 w 293"/>
                <a:gd name="T38" fmla="+- 0 879 824"/>
                <a:gd name="T39" fmla="*/ 879 h 694"/>
                <a:gd name="T40" fmla="+- 0 2360 2360"/>
                <a:gd name="T41" fmla="*/ T40 w 293"/>
                <a:gd name="T42" fmla="+- 0 824 824"/>
                <a:gd name="T43" fmla="*/ 824 h 69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93" h="694">
                  <a:moveTo>
                    <a:pt x="292" y="694"/>
                  </a:moveTo>
                  <a:lnTo>
                    <a:pt x="290" y="609"/>
                  </a:lnTo>
                  <a:lnTo>
                    <a:pt x="284" y="527"/>
                  </a:lnTo>
                  <a:lnTo>
                    <a:pt x="272" y="450"/>
                  </a:lnTo>
                  <a:lnTo>
                    <a:pt x="255" y="376"/>
                  </a:lnTo>
                  <a:lnTo>
                    <a:pt x="232" y="305"/>
                  </a:lnTo>
                  <a:lnTo>
                    <a:pt x="202" y="238"/>
                  </a:lnTo>
                  <a:lnTo>
                    <a:pt x="165" y="174"/>
                  </a:lnTo>
                  <a:lnTo>
                    <a:pt x="119" y="113"/>
                  </a:lnTo>
                  <a:lnTo>
                    <a:pt x="64" y="55"/>
                  </a:lnTo>
                  <a:lnTo>
                    <a:pt x="0" y="0"/>
                  </a:lnTo>
                </a:path>
              </a:pathLst>
            </a:custGeom>
            <a:noFill/>
            <a:ln w="19050">
              <a:solidFill>
                <a:srgbClr val="1F3666"/>
              </a:solidFill>
              <a:prstDash val="dot"/>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5" name="Freeform 2555"/>
            <p:cNvSpPr>
              <a:spLocks/>
            </p:cNvSpPr>
            <p:nvPr/>
          </p:nvSpPr>
          <p:spPr bwMode="auto">
            <a:xfrm>
              <a:off x="1508" y="598"/>
              <a:ext cx="739" cy="150"/>
            </a:xfrm>
            <a:custGeom>
              <a:avLst/>
              <a:gdLst>
                <a:gd name="T0" fmla="+- 0 2247 1508"/>
                <a:gd name="T1" fmla="*/ T0 w 739"/>
                <a:gd name="T2" fmla="+- 0 748 599"/>
                <a:gd name="T3" fmla="*/ 748 h 150"/>
                <a:gd name="T4" fmla="+- 0 2175 1508"/>
                <a:gd name="T5" fmla="*/ T4 w 739"/>
                <a:gd name="T6" fmla="+- 0 709 599"/>
                <a:gd name="T7" fmla="*/ 709 h 150"/>
                <a:gd name="T8" fmla="+- 0 2104 1508"/>
                <a:gd name="T9" fmla="*/ T8 w 739"/>
                <a:gd name="T10" fmla="+- 0 676 599"/>
                <a:gd name="T11" fmla="*/ 676 h 150"/>
                <a:gd name="T12" fmla="+- 0 2034 1508"/>
                <a:gd name="T13" fmla="*/ T12 w 739"/>
                <a:gd name="T14" fmla="+- 0 651 599"/>
                <a:gd name="T15" fmla="*/ 651 h 150"/>
                <a:gd name="T16" fmla="+- 0 1964 1508"/>
                <a:gd name="T17" fmla="*/ T16 w 739"/>
                <a:gd name="T18" fmla="+- 0 631 599"/>
                <a:gd name="T19" fmla="*/ 631 h 150"/>
                <a:gd name="T20" fmla="+- 0 1893 1508"/>
                <a:gd name="T21" fmla="*/ T20 w 739"/>
                <a:gd name="T22" fmla="+- 0 617 599"/>
                <a:gd name="T23" fmla="*/ 617 h 150"/>
                <a:gd name="T24" fmla="+- 0 1821 1508"/>
                <a:gd name="T25" fmla="*/ T24 w 739"/>
                <a:gd name="T26" fmla="+- 0 607 599"/>
                <a:gd name="T27" fmla="*/ 607 h 150"/>
                <a:gd name="T28" fmla="+- 0 1748 1508"/>
                <a:gd name="T29" fmla="*/ T28 w 739"/>
                <a:gd name="T30" fmla="+- 0 602 599"/>
                <a:gd name="T31" fmla="*/ 602 h 150"/>
                <a:gd name="T32" fmla="+- 0 1671 1508"/>
                <a:gd name="T33" fmla="*/ T32 w 739"/>
                <a:gd name="T34" fmla="+- 0 599 599"/>
                <a:gd name="T35" fmla="*/ 599 h 150"/>
                <a:gd name="T36" fmla="+- 0 1591 1508"/>
                <a:gd name="T37" fmla="*/ T36 w 739"/>
                <a:gd name="T38" fmla="+- 0 599 599"/>
                <a:gd name="T39" fmla="*/ 599 h 150"/>
                <a:gd name="T40" fmla="+- 0 1508 1508"/>
                <a:gd name="T41" fmla="*/ T40 w 739"/>
                <a:gd name="T42" fmla="+- 0 601 599"/>
                <a:gd name="T43" fmla="*/ 601 h 15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739" h="150">
                  <a:moveTo>
                    <a:pt x="739" y="149"/>
                  </a:moveTo>
                  <a:lnTo>
                    <a:pt x="667" y="110"/>
                  </a:lnTo>
                  <a:lnTo>
                    <a:pt x="596" y="77"/>
                  </a:lnTo>
                  <a:lnTo>
                    <a:pt x="526" y="52"/>
                  </a:lnTo>
                  <a:lnTo>
                    <a:pt x="456" y="32"/>
                  </a:lnTo>
                  <a:lnTo>
                    <a:pt x="385" y="18"/>
                  </a:lnTo>
                  <a:lnTo>
                    <a:pt x="313" y="8"/>
                  </a:lnTo>
                  <a:lnTo>
                    <a:pt x="240" y="3"/>
                  </a:lnTo>
                  <a:lnTo>
                    <a:pt x="163" y="0"/>
                  </a:lnTo>
                  <a:lnTo>
                    <a:pt x="83" y="0"/>
                  </a:lnTo>
                  <a:lnTo>
                    <a:pt x="0" y="2"/>
                  </a:lnTo>
                </a:path>
              </a:pathLst>
            </a:custGeom>
            <a:noFill/>
            <a:ln w="19050">
              <a:solidFill>
                <a:srgbClr val="1F3666"/>
              </a:solidFill>
              <a:prstDash val="dot"/>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6" name="Freeform 2554"/>
            <p:cNvSpPr>
              <a:spLocks/>
            </p:cNvSpPr>
            <p:nvPr/>
          </p:nvSpPr>
          <p:spPr bwMode="auto">
            <a:xfrm>
              <a:off x="1463" y="586"/>
              <a:ext cx="2" cy="30"/>
            </a:xfrm>
            <a:custGeom>
              <a:avLst/>
              <a:gdLst>
                <a:gd name="T0" fmla="+- 0 617 587"/>
                <a:gd name="T1" fmla="*/ 617 h 30"/>
                <a:gd name="T2" fmla="+- 0 587 587"/>
                <a:gd name="T3" fmla="*/ 587 h 30"/>
                <a:gd name="T4" fmla="+- 0 617 587"/>
                <a:gd name="T5" fmla="*/ 617 h 30"/>
              </a:gdLst>
              <a:ahLst/>
              <a:cxnLst>
                <a:cxn ang="0">
                  <a:pos x="0" y="T1"/>
                </a:cxn>
                <a:cxn ang="0">
                  <a:pos x="0" y="T3"/>
                </a:cxn>
                <a:cxn ang="0">
                  <a:pos x="0" y="T5"/>
                </a:cxn>
              </a:cxnLst>
              <a:rect l="0" t="0" r="r" b="b"/>
              <a:pathLst>
                <a:path h="30">
                  <a:moveTo>
                    <a:pt x="0" y="30"/>
                  </a:moveTo>
                  <a:lnTo>
                    <a:pt x="0" y="0"/>
                  </a:lnTo>
                  <a:lnTo>
                    <a:pt x="0" y="30"/>
                  </a:lnTo>
                  <a:close/>
                </a:path>
              </a:pathLst>
            </a:custGeom>
            <a:solidFill>
              <a:srgbClr val="1F36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sp>
          <p:nvSpPr>
            <p:cNvPr id="17" name="AutoShape 2553"/>
            <p:cNvSpPr>
              <a:spLocks/>
            </p:cNvSpPr>
            <p:nvPr/>
          </p:nvSpPr>
          <p:spPr bwMode="auto">
            <a:xfrm>
              <a:off x="1029" y="797"/>
              <a:ext cx="1622" cy="1360"/>
            </a:xfrm>
            <a:custGeom>
              <a:avLst/>
              <a:gdLst>
                <a:gd name="T0" fmla="+- 0 1029 1029"/>
                <a:gd name="T1" fmla="*/ T0 w 1622"/>
                <a:gd name="T2" fmla="+- 0 897 797"/>
                <a:gd name="T3" fmla="*/ 897 h 1360"/>
                <a:gd name="T4" fmla="+- 0 1029 1029"/>
                <a:gd name="T5" fmla="*/ T4 w 1622"/>
                <a:gd name="T6" fmla="+- 0 897 797"/>
                <a:gd name="T7" fmla="*/ 897 h 1360"/>
                <a:gd name="T8" fmla="+- 0 1188 1029"/>
                <a:gd name="T9" fmla="*/ T8 w 1622"/>
                <a:gd name="T10" fmla="+- 0 1825 797"/>
                <a:gd name="T11" fmla="*/ 1825 h 1360"/>
                <a:gd name="T12" fmla="+- 0 1188 1029"/>
                <a:gd name="T13" fmla="*/ T12 w 1622"/>
                <a:gd name="T14" fmla="+- 0 1825 797"/>
                <a:gd name="T15" fmla="*/ 1825 h 1360"/>
                <a:gd name="T16" fmla="+- 0 2110 1029"/>
                <a:gd name="T17" fmla="*/ T16 w 1622"/>
                <a:gd name="T18" fmla="+- 0 2157 797"/>
                <a:gd name="T19" fmla="*/ 2157 h 1360"/>
                <a:gd name="T20" fmla="+- 0 2110 1029"/>
                <a:gd name="T21" fmla="*/ T20 w 1622"/>
                <a:gd name="T22" fmla="+- 0 2157 797"/>
                <a:gd name="T23" fmla="*/ 2157 h 1360"/>
                <a:gd name="T24" fmla="+- 0 2448 1029"/>
                <a:gd name="T25" fmla="*/ T24 w 1622"/>
                <a:gd name="T26" fmla="+- 0 2067 797"/>
                <a:gd name="T27" fmla="*/ 2067 h 1360"/>
                <a:gd name="T28" fmla="+- 0 2448 1029"/>
                <a:gd name="T29" fmla="*/ T28 w 1622"/>
                <a:gd name="T30" fmla="+- 0 2067 797"/>
                <a:gd name="T31" fmla="*/ 2067 h 1360"/>
                <a:gd name="T32" fmla="+- 0 2651 1029"/>
                <a:gd name="T33" fmla="*/ T32 w 1622"/>
                <a:gd name="T34" fmla="+- 0 1610 797"/>
                <a:gd name="T35" fmla="*/ 1610 h 1360"/>
                <a:gd name="T36" fmla="+- 0 2651 1029"/>
                <a:gd name="T37" fmla="*/ T36 w 1622"/>
                <a:gd name="T38" fmla="+- 0 1610 797"/>
                <a:gd name="T39" fmla="*/ 1610 h 1360"/>
                <a:gd name="T40" fmla="+- 0 2322 1029"/>
                <a:gd name="T41" fmla="*/ T40 w 1622"/>
                <a:gd name="T42" fmla="+- 0 797 797"/>
                <a:gd name="T43" fmla="*/ 797 h 1360"/>
                <a:gd name="T44" fmla="+- 0 2322 1029"/>
                <a:gd name="T45" fmla="*/ T44 w 1622"/>
                <a:gd name="T46" fmla="+- 0 797 797"/>
                <a:gd name="T47" fmla="*/ 797 h 136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1622" h="1360">
                  <a:moveTo>
                    <a:pt x="0" y="100"/>
                  </a:moveTo>
                  <a:lnTo>
                    <a:pt x="0" y="100"/>
                  </a:lnTo>
                  <a:moveTo>
                    <a:pt x="159" y="1028"/>
                  </a:moveTo>
                  <a:lnTo>
                    <a:pt x="159" y="1028"/>
                  </a:lnTo>
                  <a:moveTo>
                    <a:pt x="1081" y="1360"/>
                  </a:moveTo>
                  <a:lnTo>
                    <a:pt x="1081" y="1360"/>
                  </a:lnTo>
                  <a:moveTo>
                    <a:pt x="1419" y="1270"/>
                  </a:moveTo>
                  <a:lnTo>
                    <a:pt x="1419" y="1270"/>
                  </a:lnTo>
                  <a:moveTo>
                    <a:pt x="1622" y="813"/>
                  </a:moveTo>
                  <a:lnTo>
                    <a:pt x="1622" y="813"/>
                  </a:lnTo>
                  <a:moveTo>
                    <a:pt x="1293" y="0"/>
                  </a:moveTo>
                  <a:lnTo>
                    <a:pt x="1293" y="0"/>
                  </a:lnTo>
                </a:path>
              </a:pathLst>
            </a:custGeom>
            <a:noFill/>
            <a:ln w="19050">
              <a:solidFill>
                <a:srgbClr val="1F3666"/>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
          <p:nvSpPr>
            <p:cNvPr id="18" name="Freeform 2552"/>
            <p:cNvSpPr>
              <a:spLocks/>
            </p:cNvSpPr>
            <p:nvPr/>
          </p:nvSpPr>
          <p:spPr bwMode="auto">
            <a:xfrm>
              <a:off x="1463" y="586"/>
              <a:ext cx="2" cy="30"/>
            </a:xfrm>
            <a:custGeom>
              <a:avLst/>
              <a:gdLst>
                <a:gd name="T0" fmla="+- 0 617 587"/>
                <a:gd name="T1" fmla="*/ 617 h 30"/>
                <a:gd name="T2" fmla="+- 0 587 587"/>
                <a:gd name="T3" fmla="*/ 587 h 30"/>
                <a:gd name="T4" fmla="+- 0 617 587"/>
                <a:gd name="T5" fmla="*/ 617 h 30"/>
              </a:gdLst>
              <a:ahLst/>
              <a:cxnLst>
                <a:cxn ang="0">
                  <a:pos x="0" y="T1"/>
                </a:cxn>
                <a:cxn ang="0">
                  <a:pos x="0" y="T3"/>
                </a:cxn>
                <a:cxn ang="0">
                  <a:pos x="0" y="T5"/>
                </a:cxn>
              </a:cxnLst>
              <a:rect l="0" t="0" r="r" b="b"/>
              <a:pathLst>
                <a:path h="30">
                  <a:moveTo>
                    <a:pt x="0" y="30"/>
                  </a:moveTo>
                  <a:lnTo>
                    <a:pt x="0" y="0"/>
                  </a:lnTo>
                  <a:lnTo>
                    <a:pt x="0" y="30"/>
                  </a:lnTo>
                  <a:close/>
                </a:path>
              </a:pathLst>
            </a:custGeom>
            <a:solidFill>
              <a:srgbClr val="1F36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grpSp>
      <p:pic>
        <p:nvPicPr>
          <p:cNvPr id="21" name="Imag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219" y="3549605"/>
            <a:ext cx="7917561" cy="2000403"/>
          </a:xfrm>
          <a:prstGeom prst="rect">
            <a:avLst/>
          </a:prstGeom>
        </p:spPr>
      </p:pic>
      <p:pic>
        <p:nvPicPr>
          <p:cNvPr id="20" name="Image 19"/>
          <p:cNvPicPr>
            <a:picLocks noChangeAspect="1"/>
          </p:cNvPicPr>
          <p:nvPr/>
        </p:nvPicPr>
        <p:blipFill>
          <a:blip r:embed="rId4"/>
          <a:stretch>
            <a:fillRect/>
          </a:stretch>
        </p:blipFill>
        <p:spPr>
          <a:xfrm>
            <a:off x="2373086" y="203831"/>
            <a:ext cx="854528" cy="478694"/>
          </a:xfrm>
          <a:prstGeom prst="rect">
            <a:avLst/>
          </a:prstGeom>
        </p:spPr>
      </p:pic>
    </p:spTree>
    <p:extLst>
      <p:ext uri="{BB962C8B-B14F-4D97-AF65-F5344CB8AC3E}">
        <p14:creationId xmlns:p14="http://schemas.microsoft.com/office/powerpoint/2010/main" val="2720522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png"/>
          <p:cNvPicPr/>
          <p:nvPr/>
        </p:nvPicPr>
        <p:blipFill>
          <a:blip r:embed="rId3" cstate="print"/>
          <a:stretch>
            <a:fillRect/>
          </a:stretch>
        </p:blipFill>
        <p:spPr>
          <a:xfrm>
            <a:off x="1730977" y="1900695"/>
            <a:ext cx="1253593" cy="1063841"/>
          </a:xfrm>
          <a:prstGeom prst="rect">
            <a:avLst/>
          </a:prstGeom>
        </p:spPr>
      </p:pic>
      <p:grpSp>
        <p:nvGrpSpPr>
          <p:cNvPr id="3" name="Group 2547"/>
          <p:cNvGrpSpPr>
            <a:grpSpLocks/>
          </p:cNvGrpSpPr>
          <p:nvPr/>
        </p:nvGrpSpPr>
        <p:grpSpPr bwMode="auto">
          <a:xfrm>
            <a:off x="5655781" y="1002890"/>
            <a:ext cx="1379200" cy="1074677"/>
            <a:chOff x="7523" y="398"/>
            <a:chExt cx="1139" cy="1039"/>
          </a:xfrm>
        </p:grpSpPr>
        <p:sp>
          <p:nvSpPr>
            <p:cNvPr id="4" name="AutoShape 2550"/>
            <p:cNvSpPr>
              <a:spLocks/>
            </p:cNvSpPr>
            <p:nvPr/>
          </p:nvSpPr>
          <p:spPr bwMode="auto">
            <a:xfrm>
              <a:off x="7829" y="569"/>
              <a:ext cx="528" cy="697"/>
            </a:xfrm>
            <a:custGeom>
              <a:avLst/>
              <a:gdLst>
                <a:gd name="T0" fmla="+- 0 7839 7829"/>
                <a:gd name="T1" fmla="*/ T0 w 528"/>
                <a:gd name="T2" fmla="+- 0 714 569"/>
                <a:gd name="T3" fmla="*/ 714 h 697"/>
                <a:gd name="T4" fmla="+- 0 7873 7829"/>
                <a:gd name="T5" fmla="*/ T4 w 528"/>
                <a:gd name="T6" fmla="+- 0 757 569"/>
                <a:gd name="T7" fmla="*/ 757 h 697"/>
                <a:gd name="T8" fmla="+- 0 7983 7829"/>
                <a:gd name="T9" fmla="*/ T8 w 528"/>
                <a:gd name="T10" fmla="+- 0 658 569"/>
                <a:gd name="T11" fmla="*/ 658 h 697"/>
                <a:gd name="T12" fmla="+- 0 7939 7829"/>
                <a:gd name="T13" fmla="*/ T12 w 528"/>
                <a:gd name="T14" fmla="+- 0 612 569"/>
                <a:gd name="T15" fmla="*/ 612 h 697"/>
                <a:gd name="T16" fmla="+- 0 7980 7829"/>
                <a:gd name="T17" fmla="*/ T16 w 528"/>
                <a:gd name="T18" fmla="+- 0 664 569"/>
                <a:gd name="T19" fmla="*/ 664 h 697"/>
                <a:gd name="T20" fmla="+- 0 8087 7829"/>
                <a:gd name="T21" fmla="*/ T20 w 528"/>
                <a:gd name="T22" fmla="+- 0 569 569"/>
                <a:gd name="T23" fmla="*/ 569 h 697"/>
                <a:gd name="T24" fmla="+- 0 8093 7829"/>
                <a:gd name="T25" fmla="*/ T24 w 528"/>
                <a:gd name="T26" fmla="+- 0 634 569"/>
                <a:gd name="T27" fmla="*/ 634 h 697"/>
                <a:gd name="T28" fmla="+- 0 8137 7829"/>
                <a:gd name="T29" fmla="*/ T28 w 528"/>
                <a:gd name="T30" fmla="+- 0 1247 569"/>
                <a:gd name="T31" fmla="*/ 1247 h 697"/>
                <a:gd name="T32" fmla="+- 0 8046 7829"/>
                <a:gd name="T33" fmla="*/ T32 w 528"/>
                <a:gd name="T34" fmla="+- 0 1256 569"/>
                <a:gd name="T35" fmla="*/ 1256 h 697"/>
                <a:gd name="T36" fmla="+- 0 8135 7829"/>
                <a:gd name="T37" fmla="*/ T36 w 528"/>
                <a:gd name="T38" fmla="+- 0 1264 569"/>
                <a:gd name="T39" fmla="*/ 1264 h 697"/>
                <a:gd name="T40" fmla="+- 0 8144 7829"/>
                <a:gd name="T41" fmla="*/ T40 w 528"/>
                <a:gd name="T42" fmla="+- 0 1201 569"/>
                <a:gd name="T43" fmla="*/ 1201 h 697"/>
                <a:gd name="T44" fmla="+- 0 8035 7829"/>
                <a:gd name="T45" fmla="*/ T44 w 528"/>
                <a:gd name="T46" fmla="+- 0 1221 569"/>
                <a:gd name="T47" fmla="*/ 1221 h 697"/>
                <a:gd name="T48" fmla="+- 0 8153 7829"/>
                <a:gd name="T49" fmla="*/ T48 w 528"/>
                <a:gd name="T50" fmla="+- 0 1218 569"/>
                <a:gd name="T51" fmla="*/ 1218 h 697"/>
                <a:gd name="T52" fmla="+- 0 8024 7829"/>
                <a:gd name="T53" fmla="*/ T52 w 528"/>
                <a:gd name="T54" fmla="+- 0 1157 569"/>
                <a:gd name="T55" fmla="*/ 1157 h 697"/>
                <a:gd name="T56" fmla="+- 0 8162 7829"/>
                <a:gd name="T57" fmla="*/ T56 w 528"/>
                <a:gd name="T58" fmla="+- 0 1180 569"/>
                <a:gd name="T59" fmla="*/ 1180 h 697"/>
                <a:gd name="T60" fmla="+- 0 8245 7829"/>
                <a:gd name="T61" fmla="*/ T60 w 528"/>
                <a:gd name="T62" fmla="+- 0 609 569"/>
                <a:gd name="T63" fmla="*/ 609 h 697"/>
                <a:gd name="T64" fmla="+- 0 8205 7829"/>
                <a:gd name="T65" fmla="*/ T64 w 528"/>
                <a:gd name="T66" fmla="+- 0 656 569"/>
                <a:gd name="T67" fmla="*/ 656 h 697"/>
                <a:gd name="T68" fmla="+- 0 8226 7829"/>
                <a:gd name="T69" fmla="*/ T68 w 528"/>
                <a:gd name="T70" fmla="+- 0 664 569"/>
                <a:gd name="T71" fmla="*/ 664 h 697"/>
                <a:gd name="T72" fmla="+- 0 8286 7829"/>
                <a:gd name="T73" fmla="*/ T72 w 528"/>
                <a:gd name="T74" fmla="+- 0 854 569"/>
                <a:gd name="T75" fmla="*/ 854 h 697"/>
                <a:gd name="T76" fmla="+- 0 8265 7829"/>
                <a:gd name="T77" fmla="*/ T76 w 528"/>
                <a:gd name="T78" fmla="+- 0 785 569"/>
                <a:gd name="T79" fmla="*/ 785 h 697"/>
                <a:gd name="T80" fmla="+- 0 8244 7829"/>
                <a:gd name="T81" fmla="*/ T80 w 528"/>
                <a:gd name="T82" fmla="+- 0 958 569"/>
                <a:gd name="T83" fmla="*/ 958 h 697"/>
                <a:gd name="T84" fmla="+- 0 8184 7829"/>
                <a:gd name="T85" fmla="*/ T84 w 528"/>
                <a:gd name="T86" fmla="+- 0 1034 569"/>
                <a:gd name="T87" fmla="*/ 1034 h 697"/>
                <a:gd name="T88" fmla="+- 0 8152 7829"/>
                <a:gd name="T89" fmla="*/ T88 w 528"/>
                <a:gd name="T90" fmla="+- 0 1077 569"/>
                <a:gd name="T91" fmla="*/ 1077 h 697"/>
                <a:gd name="T92" fmla="+- 0 8041 7829"/>
                <a:gd name="T93" fmla="*/ T92 w 528"/>
                <a:gd name="T94" fmla="+- 0 1110 569"/>
                <a:gd name="T95" fmla="*/ 1110 h 697"/>
                <a:gd name="T96" fmla="+- 0 8035 7829"/>
                <a:gd name="T97" fmla="*/ T96 w 528"/>
                <a:gd name="T98" fmla="+- 0 1079 569"/>
                <a:gd name="T99" fmla="*/ 1079 h 697"/>
                <a:gd name="T100" fmla="+- 0 7992 7829"/>
                <a:gd name="T101" fmla="*/ T100 w 528"/>
                <a:gd name="T102" fmla="+- 0 1022 569"/>
                <a:gd name="T103" fmla="*/ 1022 h 697"/>
                <a:gd name="T104" fmla="+- 0 7941 7829"/>
                <a:gd name="T105" fmla="*/ T104 w 528"/>
                <a:gd name="T106" fmla="+- 0 954 569"/>
                <a:gd name="T107" fmla="*/ 954 h 697"/>
                <a:gd name="T108" fmla="+- 0 7921 7829"/>
                <a:gd name="T109" fmla="*/ T108 w 528"/>
                <a:gd name="T110" fmla="+- 0 881 569"/>
                <a:gd name="T111" fmla="*/ 881 h 697"/>
                <a:gd name="T112" fmla="+- 0 7936 7829"/>
                <a:gd name="T113" fmla="*/ T112 w 528"/>
                <a:gd name="T114" fmla="+- 0 807 569"/>
                <a:gd name="T115" fmla="*/ 807 h 697"/>
                <a:gd name="T116" fmla="+- 0 7969 7829"/>
                <a:gd name="T117" fmla="*/ T116 w 528"/>
                <a:gd name="T118" fmla="+- 0 757 569"/>
                <a:gd name="T119" fmla="*/ 757 h 697"/>
                <a:gd name="T120" fmla="+- 0 8030 7829"/>
                <a:gd name="T121" fmla="*/ T120 w 528"/>
                <a:gd name="T122" fmla="+- 0 716 569"/>
                <a:gd name="T123" fmla="*/ 716 h 697"/>
                <a:gd name="T124" fmla="+- 0 8105 7829"/>
                <a:gd name="T125" fmla="*/ T124 w 528"/>
                <a:gd name="T126" fmla="+- 0 705 569"/>
                <a:gd name="T127" fmla="*/ 705 h 697"/>
                <a:gd name="T128" fmla="+- 0 8189 7829"/>
                <a:gd name="T129" fmla="*/ T128 w 528"/>
                <a:gd name="T130" fmla="+- 0 733 569"/>
                <a:gd name="T131" fmla="*/ 733 h 697"/>
                <a:gd name="T132" fmla="+- 0 8247 7829"/>
                <a:gd name="T133" fmla="*/ T132 w 528"/>
                <a:gd name="T134" fmla="+- 0 800 569"/>
                <a:gd name="T135" fmla="*/ 800 h 697"/>
                <a:gd name="T136" fmla="+- 0 8263 7829"/>
                <a:gd name="T137" fmla="*/ T136 w 528"/>
                <a:gd name="T138" fmla="+- 0 854 569"/>
                <a:gd name="T139" fmla="*/ 854 h 697"/>
                <a:gd name="T140" fmla="+- 0 8252 7829"/>
                <a:gd name="T141" fmla="*/ T140 w 528"/>
                <a:gd name="T142" fmla="+- 0 763 569"/>
                <a:gd name="T143" fmla="*/ 763 h 697"/>
                <a:gd name="T144" fmla="+- 0 8173 7829"/>
                <a:gd name="T145" fmla="*/ T144 w 528"/>
                <a:gd name="T146" fmla="+- 0 699 569"/>
                <a:gd name="T147" fmla="*/ 699 h 697"/>
                <a:gd name="T148" fmla="+- 0 8093 7829"/>
                <a:gd name="T149" fmla="*/ T148 w 528"/>
                <a:gd name="T150" fmla="+- 0 681 569"/>
                <a:gd name="T151" fmla="*/ 681 h 697"/>
                <a:gd name="T152" fmla="+- 0 8008 7829"/>
                <a:gd name="T153" fmla="*/ T152 w 528"/>
                <a:gd name="T154" fmla="+- 0 701 569"/>
                <a:gd name="T155" fmla="*/ 701 h 697"/>
                <a:gd name="T156" fmla="+- 0 7916 7829"/>
                <a:gd name="T157" fmla="*/ T156 w 528"/>
                <a:gd name="T158" fmla="+- 0 798 569"/>
                <a:gd name="T159" fmla="*/ 798 h 697"/>
                <a:gd name="T160" fmla="+- 0 7899 7829"/>
                <a:gd name="T161" fmla="*/ T160 w 528"/>
                <a:gd name="T162" fmla="+- 0 873 569"/>
                <a:gd name="T163" fmla="*/ 873 h 697"/>
                <a:gd name="T164" fmla="+- 0 7911 7829"/>
                <a:gd name="T165" fmla="*/ T164 w 528"/>
                <a:gd name="T166" fmla="+- 0 942 569"/>
                <a:gd name="T167" fmla="*/ 942 h 697"/>
                <a:gd name="T168" fmla="+- 0 7944 7829"/>
                <a:gd name="T169" fmla="*/ T168 w 528"/>
                <a:gd name="T170" fmla="+- 0 1000 569"/>
                <a:gd name="T171" fmla="*/ 1000 h 697"/>
                <a:gd name="T172" fmla="+- 0 8002 7829"/>
                <a:gd name="T173" fmla="*/ T172 w 528"/>
                <a:gd name="T174" fmla="+- 0 1069 569"/>
                <a:gd name="T175" fmla="*/ 1069 h 697"/>
                <a:gd name="T176" fmla="+- 0 8018 7829"/>
                <a:gd name="T177" fmla="*/ T176 w 528"/>
                <a:gd name="T178" fmla="+- 0 1105 569"/>
                <a:gd name="T179" fmla="*/ 1105 h 697"/>
                <a:gd name="T180" fmla="+- 0 8072 7829"/>
                <a:gd name="T181" fmla="*/ T180 w 528"/>
                <a:gd name="T182" fmla="+- 0 1133 569"/>
                <a:gd name="T183" fmla="*/ 1133 h 697"/>
                <a:gd name="T184" fmla="+- 0 8167 7829"/>
                <a:gd name="T185" fmla="*/ T184 w 528"/>
                <a:gd name="T186" fmla="+- 0 1130 569"/>
                <a:gd name="T187" fmla="*/ 1130 h 697"/>
                <a:gd name="T188" fmla="+- 0 8171 7829"/>
                <a:gd name="T189" fmla="*/ T188 w 528"/>
                <a:gd name="T190" fmla="+- 0 1099 569"/>
                <a:gd name="T191" fmla="*/ 1099 h 697"/>
                <a:gd name="T192" fmla="+- 0 8197 7829"/>
                <a:gd name="T193" fmla="*/ T192 w 528"/>
                <a:gd name="T194" fmla="+- 0 1054 569"/>
                <a:gd name="T195" fmla="*/ 1054 h 697"/>
                <a:gd name="T196" fmla="+- 0 8274 7829"/>
                <a:gd name="T197" fmla="*/ T196 w 528"/>
                <a:gd name="T198" fmla="+- 0 947 569"/>
                <a:gd name="T199" fmla="*/ 947 h 697"/>
                <a:gd name="T200" fmla="+- 0 8357 7829"/>
                <a:gd name="T201" fmla="*/ T200 w 528"/>
                <a:gd name="T202" fmla="+- 0 726 569"/>
                <a:gd name="T203" fmla="*/ 726 h 697"/>
                <a:gd name="T204" fmla="+- 0 8303 7829"/>
                <a:gd name="T205" fmla="*/ T204 w 528"/>
                <a:gd name="T206" fmla="+- 0 737 569"/>
                <a:gd name="T207" fmla="*/ 737 h 697"/>
                <a:gd name="T208" fmla="+- 0 8310 7829"/>
                <a:gd name="T209" fmla="*/ T208 w 528"/>
                <a:gd name="T210" fmla="+- 0 758 569"/>
                <a:gd name="T211" fmla="*/ 758 h 69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528" h="697">
                  <a:moveTo>
                    <a:pt x="61" y="178"/>
                  </a:moveTo>
                  <a:lnTo>
                    <a:pt x="60" y="174"/>
                  </a:lnTo>
                  <a:lnTo>
                    <a:pt x="56" y="169"/>
                  </a:lnTo>
                  <a:lnTo>
                    <a:pt x="18" y="147"/>
                  </a:lnTo>
                  <a:lnTo>
                    <a:pt x="10" y="145"/>
                  </a:lnTo>
                  <a:lnTo>
                    <a:pt x="6" y="146"/>
                  </a:lnTo>
                  <a:lnTo>
                    <a:pt x="0" y="157"/>
                  </a:lnTo>
                  <a:lnTo>
                    <a:pt x="1" y="162"/>
                  </a:lnTo>
                  <a:lnTo>
                    <a:pt x="7" y="166"/>
                  </a:lnTo>
                  <a:lnTo>
                    <a:pt x="44" y="188"/>
                  </a:lnTo>
                  <a:lnTo>
                    <a:pt x="49" y="189"/>
                  </a:lnTo>
                  <a:lnTo>
                    <a:pt x="54" y="189"/>
                  </a:lnTo>
                  <a:lnTo>
                    <a:pt x="57" y="186"/>
                  </a:lnTo>
                  <a:lnTo>
                    <a:pt x="61" y="178"/>
                  </a:lnTo>
                  <a:close/>
                  <a:moveTo>
                    <a:pt x="154" y="89"/>
                  </a:moveTo>
                  <a:lnTo>
                    <a:pt x="132" y="50"/>
                  </a:lnTo>
                  <a:lnTo>
                    <a:pt x="126" y="40"/>
                  </a:lnTo>
                  <a:lnTo>
                    <a:pt x="122" y="39"/>
                  </a:lnTo>
                  <a:lnTo>
                    <a:pt x="112" y="40"/>
                  </a:lnTo>
                  <a:lnTo>
                    <a:pt x="110" y="43"/>
                  </a:lnTo>
                  <a:lnTo>
                    <a:pt x="107" y="51"/>
                  </a:lnTo>
                  <a:lnTo>
                    <a:pt x="131" y="95"/>
                  </a:lnTo>
                  <a:lnTo>
                    <a:pt x="135" y="97"/>
                  </a:lnTo>
                  <a:lnTo>
                    <a:pt x="140" y="98"/>
                  </a:lnTo>
                  <a:lnTo>
                    <a:pt x="151" y="95"/>
                  </a:lnTo>
                  <a:lnTo>
                    <a:pt x="154" y="89"/>
                  </a:lnTo>
                  <a:close/>
                  <a:moveTo>
                    <a:pt x="275" y="18"/>
                  </a:moveTo>
                  <a:lnTo>
                    <a:pt x="275" y="5"/>
                  </a:lnTo>
                  <a:lnTo>
                    <a:pt x="270" y="0"/>
                  </a:lnTo>
                  <a:lnTo>
                    <a:pt x="258" y="0"/>
                  </a:lnTo>
                  <a:lnTo>
                    <a:pt x="253" y="4"/>
                  </a:lnTo>
                  <a:lnTo>
                    <a:pt x="253" y="57"/>
                  </a:lnTo>
                  <a:lnTo>
                    <a:pt x="254" y="60"/>
                  </a:lnTo>
                  <a:lnTo>
                    <a:pt x="260" y="65"/>
                  </a:lnTo>
                  <a:lnTo>
                    <a:pt x="264" y="65"/>
                  </a:lnTo>
                  <a:lnTo>
                    <a:pt x="272" y="62"/>
                  </a:lnTo>
                  <a:lnTo>
                    <a:pt x="275" y="59"/>
                  </a:lnTo>
                  <a:lnTo>
                    <a:pt x="275" y="18"/>
                  </a:lnTo>
                  <a:close/>
                  <a:moveTo>
                    <a:pt x="312" y="687"/>
                  </a:moveTo>
                  <a:lnTo>
                    <a:pt x="308" y="678"/>
                  </a:lnTo>
                  <a:lnTo>
                    <a:pt x="305" y="675"/>
                  </a:lnTo>
                  <a:lnTo>
                    <a:pt x="300" y="675"/>
                  </a:lnTo>
                  <a:lnTo>
                    <a:pt x="223" y="675"/>
                  </a:lnTo>
                  <a:lnTo>
                    <a:pt x="220" y="678"/>
                  </a:lnTo>
                  <a:lnTo>
                    <a:pt x="217" y="687"/>
                  </a:lnTo>
                  <a:lnTo>
                    <a:pt x="218" y="691"/>
                  </a:lnTo>
                  <a:lnTo>
                    <a:pt x="222" y="695"/>
                  </a:lnTo>
                  <a:lnTo>
                    <a:pt x="225" y="697"/>
                  </a:lnTo>
                  <a:lnTo>
                    <a:pt x="304" y="697"/>
                  </a:lnTo>
                  <a:lnTo>
                    <a:pt x="306" y="695"/>
                  </a:lnTo>
                  <a:lnTo>
                    <a:pt x="310" y="691"/>
                  </a:lnTo>
                  <a:lnTo>
                    <a:pt x="312" y="687"/>
                  </a:lnTo>
                  <a:close/>
                  <a:moveTo>
                    <a:pt x="325" y="638"/>
                  </a:moveTo>
                  <a:lnTo>
                    <a:pt x="322" y="634"/>
                  </a:lnTo>
                  <a:lnTo>
                    <a:pt x="315" y="632"/>
                  </a:lnTo>
                  <a:lnTo>
                    <a:pt x="216" y="632"/>
                  </a:lnTo>
                  <a:lnTo>
                    <a:pt x="208" y="632"/>
                  </a:lnTo>
                  <a:lnTo>
                    <a:pt x="204" y="636"/>
                  </a:lnTo>
                  <a:lnTo>
                    <a:pt x="204" y="648"/>
                  </a:lnTo>
                  <a:lnTo>
                    <a:pt x="206" y="652"/>
                  </a:lnTo>
                  <a:lnTo>
                    <a:pt x="217" y="655"/>
                  </a:lnTo>
                  <a:lnTo>
                    <a:pt x="308" y="655"/>
                  </a:lnTo>
                  <a:lnTo>
                    <a:pt x="314" y="654"/>
                  </a:lnTo>
                  <a:lnTo>
                    <a:pt x="321" y="652"/>
                  </a:lnTo>
                  <a:lnTo>
                    <a:pt x="324" y="649"/>
                  </a:lnTo>
                  <a:lnTo>
                    <a:pt x="325" y="638"/>
                  </a:lnTo>
                  <a:close/>
                  <a:moveTo>
                    <a:pt x="339" y="600"/>
                  </a:moveTo>
                  <a:lnTo>
                    <a:pt x="336" y="591"/>
                  </a:lnTo>
                  <a:lnTo>
                    <a:pt x="333" y="588"/>
                  </a:lnTo>
                  <a:lnTo>
                    <a:pt x="195" y="588"/>
                  </a:lnTo>
                  <a:lnTo>
                    <a:pt x="192" y="591"/>
                  </a:lnTo>
                  <a:lnTo>
                    <a:pt x="189" y="600"/>
                  </a:lnTo>
                  <a:lnTo>
                    <a:pt x="192" y="609"/>
                  </a:lnTo>
                  <a:lnTo>
                    <a:pt x="195" y="611"/>
                  </a:lnTo>
                  <a:lnTo>
                    <a:pt x="333" y="611"/>
                  </a:lnTo>
                  <a:lnTo>
                    <a:pt x="336" y="609"/>
                  </a:lnTo>
                  <a:lnTo>
                    <a:pt x="339" y="600"/>
                  </a:lnTo>
                  <a:close/>
                  <a:moveTo>
                    <a:pt x="421" y="50"/>
                  </a:moveTo>
                  <a:lnTo>
                    <a:pt x="418" y="43"/>
                  </a:lnTo>
                  <a:lnTo>
                    <a:pt x="416" y="40"/>
                  </a:lnTo>
                  <a:lnTo>
                    <a:pt x="407" y="39"/>
                  </a:lnTo>
                  <a:lnTo>
                    <a:pt x="403" y="40"/>
                  </a:lnTo>
                  <a:lnTo>
                    <a:pt x="398" y="47"/>
                  </a:lnTo>
                  <a:lnTo>
                    <a:pt x="383" y="72"/>
                  </a:lnTo>
                  <a:lnTo>
                    <a:pt x="376" y="87"/>
                  </a:lnTo>
                  <a:lnTo>
                    <a:pt x="377" y="93"/>
                  </a:lnTo>
                  <a:lnTo>
                    <a:pt x="384" y="97"/>
                  </a:lnTo>
                  <a:lnTo>
                    <a:pt x="388" y="98"/>
                  </a:lnTo>
                  <a:lnTo>
                    <a:pt x="394" y="98"/>
                  </a:lnTo>
                  <a:lnTo>
                    <a:pt x="397" y="95"/>
                  </a:lnTo>
                  <a:lnTo>
                    <a:pt x="421" y="53"/>
                  </a:lnTo>
                  <a:lnTo>
                    <a:pt x="421" y="50"/>
                  </a:lnTo>
                  <a:close/>
                  <a:moveTo>
                    <a:pt x="458" y="312"/>
                  </a:moveTo>
                  <a:lnTo>
                    <a:pt x="458" y="300"/>
                  </a:lnTo>
                  <a:lnTo>
                    <a:pt x="457" y="285"/>
                  </a:lnTo>
                  <a:lnTo>
                    <a:pt x="456" y="274"/>
                  </a:lnTo>
                  <a:lnTo>
                    <a:pt x="453" y="263"/>
                  </a:lnTo>
                  <a:lnTo>
                    <a:pt x="446" y="239"/>
                  </a:lnTo>
                  <a:lnTo>
                    <a:pt x="436" y="216"/>
                  </a:lnTo>
                  <a:lnTo>
                    <a:pt x="436" y="311"/>
                  </a:lnTo>
                  <a:lnTo>
                    <a:pt x="435" y="318"/>
                  </a:lnTo>
                  <a:lnTo>
                    <a:pt x="432" y="343"/>
                  </a:lnTo>
                  <a:lnTo>
                    <a:pt x="425" y="366"/>
                  </a:lnTo>
                  <a:lnTo>
                    <a:pt x="415" y="389"/>
                  </a:lnTo>
                  <a:lnTo>
                    <a:pt x="401" y="410"/>
                  </a:lnTo>
                  <a:lnTo>
                    <a:pt x="390" y="424"/>
                  </a:lnTo>
                  <a:lnTo>
                    <a:pt x="379" y="438"/>
                  </a:lnTo>
                  <a:lnTo>
                    <a:pt x="367" y="452"/>
                  </a:lnTo>
                  <a:lnTo>
                    <a:pt x="355" y="465"/>
                  </a:lnTo>
                  <a:lnTo>
                    <a:pt x="348" y="473"/>
                  </a:lnTo>
                  <a:lnTo>
                    <a:pt x="341" y="481"/>
                  </a:lnTo>
                  <a:lnTo>
                    <a:pt x="335" y="489"/>
                  </a:lnTo>
                  <a:lnTo>
                    <a:pt x="329" y="498"/>
                  </a:lnTo>
                  <a:lnTo>
                    <a:pt x="323" y="508"/>
                  </a:lnTo>
                  <a:lnTo>
                    <a:pt x="319" y="519"/>
                  </a:lnTo>
                  <a:lnTo>
                    <a:pt x="318" y="534"/>
                  </a:lnTo>
                  <a:lnTo>
                    <a:pt x="317" y="538"/>
                  </a:lnTo>
                  <a:lnTo>
                    <a:pt x="317" y="541"/>
                  </a:lnTo>
                  <a:lnTo>
                    <a:pt x="212" y="541"/>
                  </a:lnTo>
                  <a:lnTo>
                    <a:pt x="212" y="539"/>
                  </a:lnTo>
                  <a:lnTo>
                    <a:pt x="212" y="538"/>
                  </a:lnTo>
                  <a:lnTo>
                    <a:pt x="211" y="536"/>
                  </a:lnTo>
                  <a:lnTo>
                    <a:pt x="210" y="522"/>
                  </a:lnTo>
                  <a:lnTo>
                    <a:pt x="206" y="510"/>
                  </a:lnTo>
                  <a:lnTo>
                    <a:pt x="200" y="498"/>
                  </a:lnTo>
                  <a:lnTo>
                    <a:pt x="192" y="487"/>
                  </a:lnTo>
                  <a:lnTo>
                    <a:pt x="185" y="479"/>
                  </a:lnTo>
                  <a:lnTo>
                    <a:pt x="178" y="470"/>
                  </a:lnTo>
                  <a:lnTo>
                    <a:pt x="163" y="453"/>
                  </a:lnTo>
                  <a:lnTo>
                    <a:pt x="152" y="441"/>
                  </a:lnTo>
                  <a:lnTo>
                    <a:pt x="141" y="428"/>
                  </a:lnTo>
                  <a:lnTo>
                    <a:pt x="131" y="414"/>
                  </a:lnTo>
                  <a:lnTo>
                    <a:pt x="121" y="400"/>
                  </a:lnTo>
                  <a:lnTo>
                    <a:pt x="112" y="385"/>
                  </a:lnTo>
                  <a:lnTo>
                    <a:pt x="105" y="369"/>
                  </a:lnTo>
                  <a:lnTo>
                    <a:pt x="99" y="353"/>
                  </a:lnTo>
                  <a:lnTo>
                    <a:pt x="95" y="336"/>
                  </a:lnTo>
                  <a:lnTo>
                    <a:pt x="93" y="324"/>
                  </a:lnTo>
                  <a:lnTo>
                    <a:pt x="92" y="312"/>
                  </a:lnTo>
                  <a:lnTo>
                    <a:pt x="93" y="300"/>
                  </a:lnTo>
                  <a:lnTo>
                    <a:pt x="94" y="284"/>
                  </a:lnTo>
                  <a:lnTo>
                    <a:pt x="97" y="268"/>
                  </a:lnTo>
                  <a:lnTo>
                    <a:pt x="102" y="253"/>
                  </a:lnTo>
                  <a:lnTo>
                    <a:pt x="107" y="238"/>
                  </a:lnTo>
                  <a:lnTo>
                    <a:pt x="112" y="227"/>
                  </a:lnTo>
                  <a:lnTo>
                    <a:pt x="118" y="218"/>
                  </a:lnTo>
                  <a:lnTo>
                    <a:pt x="124" y="208"/>
                  </a:lnTo>
                  <a:lnTo>
                    <a:pt x="131" y="199"/>
                  </a:lnTo>
                  <a:lnTo>
                    <a:pt x="140" y="188"/>
                  </a:lnTo>
                  <a:lnTo>
                    <a:pt x="151" y="178"/>
                  </a:lnTo>
                  <a:lnTo>
                    <a:pt x="162" y="169"/>
                  </a:lnTo>
                  <a:lnTo>
                    <a:pt x="173" y="161"/>
                  </a:lnTo>
                  <a:lnTo>
                    <a:pt x="187" y="154"/>
                  </a:lnTo>
                  <a:lnTo>
                    <a:pt x="201" y="147"/>
                  </a:lnTo>
                  <a:lnTo>
                    <a:pt x="216" y="142"/>
                  </a:lnTo>
                  <a:lnTo>
                    <a:pt x="231" y="138"/>
                  </a:lnTo>
                  <a:lnTo>
                    <a:pt x="246" y="136"/>
                  </a:lnTo>
                  <a:lnTo>
                    <a:pt x="261" y="135"/>
                  </a:lnTo>
                  <a:lnTo>
                    <a:pt x="276" y="136"/>
                  </a:lnTo>
                  <a:lnTo>
                    <a:pt x="292" y="138"/>
                  </a:lnTo>
                  <a:lnTo>
                    <a:pt x="310" y="142"/>
                  </a:lnTo>
                  <a:lnTo>
                    <a:pt x="327" y="147"/>
                  </a:lnTo>
                  <a:lnTo>
                    <a:pt x="344" y="155"/>
                  </a:lnTo>
                  <a:lnTo>
                    <a:pt x="360" y="164"/>
                  </a:lnTo>
                  <a:lnTo>
                    <a:pt x="375" y="176"/>
                  </a:lnTo>
                  <a:lnTo>
                    <a:pt x="388" y="188"/>
                  </a:lnTo>
                  <a:lnTo>
                    <a:pt x="400" y="203"/>
                  </a:lnTo>
                  <a:lnTo>
                    <a:pt x="411" y="218"/>
                  </a:lnTo>
                  <a:lnTo>
                    <a:pt x="418" y="231"/>
                  </a:lnTo>
                  <a:lnTo>
                    <a:pt x="424" y="245"/>
                  </a:lnTo>
                  <a:lnTo>
                    <a:pt x="429" y="259"/>
                  </a:lnTo>
                  <a:lnTo>
                    <a:pt x="432" y="274"/>
                  </a:lnTo>
                  <a:lnTo>
                    <a:pt x="434" y="284"/>
                  </a:lnTo>
                  <a:lnTo>
                    <a:pt x="434" y="285"/>
                  </a:lnTo>
                  <a:lnTo>
                    <a:pt x="435" y="296"/>
                  </a:lnTo>
                  <a:lnTo>
                    <a:pt x="436" y="300"/>
                  </a:lnTo>
                  <a:lnTo>
                    <a:pt x="436" y="311"/>
                  </a:lnTo>
                  <a:lnTo>
                    <a:pt x="436" y="216"/>
                  </a:lnTo>
                  <a:lnTo>
                    <a:pt x="423" y="194"/>
                  </a:lnTo>
                  <a:lnTo>
                    <a:pt x="406" y="175"/>
                  </a:lnTo>
                  <a:lnTo>
                    <a:pt x="387" y="157"/>
                  </a:lnTo>
                  <a:lnTo>
                    <a:pt x="367" y="142"/>
                  </a:lnTo>
                  <a:lnTo>
                    <a:pt x="354" y="135"/>
                  </a:lnTo>
                  <a:lnTo>
                    <a:pt x="344" y="130"/>
                  </a:lnTo>
                  <a:lnTo>
                    <a:pt x="320" y="121"/>
                  </a:lnTo>
                  <a:lnTo>
                    <a:pt x="308" y="117"/>
                  </a:lnTo>
                  <a:lnTo>
                    <a:pt x="296" y="114"/>
                  </a:lnTo>
                  <a:lnTo>
                    <a:pt x="274" y="113"/>
                  </a:lnTo>
                  <a:lnTo>
                    <a:pt x="264" y="112"/>
                  </a:lnTo>
                  <a:lnTo>
                    <a:pt x="245" y="114"/>
                  </a:lnTo>
                  <a:lnTo>
                    <a:pt x="235" y="114"/>
                  </a:lnTo>
                  <a:lnTo>
                    <a:pt x="225" y="116"/>
                  </a:lnTo>
                  <a:lnTo>
                    <a:pt x="201" y="123"/>
                  </a:lnTo>
                  <a:lnTo>
                    <a:pt x="179" y="132"/>
                  </a:lnTo>
                  <a:lnTo>
                    <a:pt x="157" y="145"/>
                  </a:lnTo>
                  <a:lnTo>
                    <a:pt x="138" y="160"/>
                  </a:lnTo>
                  <a:lnTo>
                    <a:pt x="117" y="180"/>
                  </a:lnTo>
                  <a:lnTo>
                    <a:pt x="100" y="204"/>
                  </a:lnTo>
                  <a:lnTo>
                    <a:pt x="87" y="229"/>
                  </a:lnTo>
                  <a:lnTo>
                    <a:pt x="77" y="256"/>
                  </a:lnTo>
                  <a:lnTo>
                    <a:pt x="74" y="269"/>
                  </a:lnTo>
                  <a:lnTo>
                    <a:pt x="72" y="281"/>
                  </a:lnTo>
                  <a:lnTo>
                    <a:pt x="70" y="294"/>
                  </a:lnTo>
                  <a:lnTo>
                    <a:pt x="70" y="304"/>
                  </a:lnTo>
                  <a:lnTo>
                    <a:pt x="70" y="319"/>
                  </a:lnTo>
                  <a:lnTo>
                    <a:pt x="71" y="331"/>
                  </a:lnTo>
                  <a:lnTo>
                    <a:pt x="73" y="343"/>
                  </a:lnTo>
                  <a:lnTo>
                    <a:pt x="77" y="358"/>
                  </a:lnTo>
                  <a:lnTo>
                    <a:pt x="82" y="373"/>
                  </a:lnTo>
                  <a:lnTo>
                    <a:pt x="88" y="387"/>
                  </a:lnTo>
                  <a:lnTo>
                    <a:pt x="94" y="401"/>
                  </a:lnTo>
                  <a:lnTo>
                    <a:pt x="101" y="411"/>
                  </a:lnTo>
                  <a:lnTo>
                    <a:pt x="107" y="421"/>
                  </a:lnTo>
                  <a:lnTo>
                    <a:pt x="115" y="431"/>
                  </a:lnTo>
                  <a:lnTo>
                    <a:pt x="122" y="440"/>
                  </a:lnTo>
                  <a:lnTo>
                    <a:pt x="133" y="453"/>
                  </a:lnTo>
                  <a:lnTo>
                    <a:pt x="144" y="466"/>
                  </a:lnTo>
                  <a:lnTo>
                    <a:pt x="167" y="492"/>
                  </a:lnTo>
                  <a:lnTo>
                    <a:pt x="173" y="500"/>
                  </a:lnTo>
                  <a:lnTo>
                    <a:pt x="179" y="508"/>
                  </a:lnTo>
                  <a:lnTo>
                    <a:pt x="184" y="518"/>
                  </a:lnTo>
                  <a:lnTo>
                    <a:pt x="187" y="528"/>
                  </a:lnTo>
                  <a:lnTo>
                    <a:pt x="188" y="534"/>
                  </a:lnTo>
                  <a:lnTo>
                    <a:pt x="189" y="536"/>
                  </a:lnTo>
                  <a:lnTo>
                    <a:pt x="189" y="540"/>
                  </a:lnTo>
                  <a:lnTo>
                    <a:pt x="189" y="559"/>
                  </a:lnTo>
                  <a:lnTo>
                    <a:pt x="195" y="564"/>
                  </a:lnTo>
                  <a:lnTo>
                    <a:pt x="219" y="564"/>
                  </a:lnTo>
                  <a:lnTo>
                    <a:pt x="243" y="564"/>
                  </a:lnTo>
                  <a:lnTo>
                    <a:pt x="264" y="564"/>
                  </a:lnTo>
                  <a:lnTo>
                    <a:pt x="305" y="564"/>
                  </a:lnTo>
                  <a:lnTo>
                    <a:pt x="334" y="564"/>
                  </a:lnTo>
                  <a:lnTo>
                    <a:pt x="338" y="561"/>
                  </a:lnTo>
                  <a:lnTo>
                    <a:pt x="340" y="549"/>
                  </a:lnTo>
                  <a:lnTo>
                    <a:pt x="340" y="542"/>
                  </a:lnTo>
                  <a:lnTo>
                    <a:pt x="340" y="541"/>
                  </a:lnTo>
                  <a:lnTo>
                    <a:pt x="341" y="539"/>
                  </a:lnTo>
                  <a:lnTo>
                    <a:pt x="342" y="530"/>
                  </a:lnTo>
                  <a:lnTo>
                    <a:pt x="344" y="520"/>
                  </a:lnTo>
                  <a:lnTo>
                    <a:pt x="348" y="511"/>
                  </a:lnTo>
                  <a:lnTo>
                    <a:pt x="354" y="502"/>
                  </a:lnTo>
                  <a:lnTo>
                    <a:pt x="361" y="494"/>
                  </a:lnTo>
                  <a:lnTo>
                    <a:pt x="368" y="485"/>
                  </a:lnTo>
                  <a:lnTo>
                    <a:pt x="403" y="444"/>
                  </a:lnTo>
                  <a:lnTo>
                    <a:pt x="412" y="433"/>
                  </a:lnTo>
                  <a:lnTo>
                    <a:pt x="425" y="416"/>
                  </a:lnTo>
                  <a:lnTo>
                    <a:pt x="436" y="398"/>
                  </a:lnTo>
                  <a:lnTo>
                    <a:pt x="445" y="378"/>
                  </a:lnTo>
                  <a:lnTo>
                    <a:pt x="451" y="358"/>
                  </a:lnTo>
                  <a:lnTo>
                    <a:pt x="455" y="345"/>
                  </a:lnTo>
                  <a:lnTo>
                    <a:pt x="457" y="332"/>
                  </a:lnTo>
                  <a:lnTo>
                    <a:pt x="458" y="312"/>
                  </a:lnTo>
                  <a:close/>
                  <a:moveTo>
                    <a:pt x="528" y="157"/>
                  </a:moveTo>
                  <a:lnTo>
                    <a:pt x="525" y="149"/>
                  </a:lnTo>
                  <a:lnTo>
                    <a:pt x="522" y="146"/>
                  </a:lnTo>
                  <a:lnTo>
                    <a:pt x="513" y="146"/>
                  </a:lnTo>
                  <a:lnTo>
                    <a:pt x="510" y="147"/>
                  </a:lnTo>
                  <a:lnTo>
                    <a:pt x="474" y="168"/>
                  </a:lnTo>
                  <a:lnTo>
                    <a:pt x="468" y="172"/>
                  </a:lnTo>
                  <a:lnTo>
                    <a:pt x="467" y="177"/>
                  </a:lnTo>
                  <a:lnTo>
                    <a:pt x="470" y="186"/>
                  </a:lnTo>
                  <a:lnTo>
                    <a:pt x="474" y="189"/>
                  </a:lnTo>
                  <a:lnTo>
                    <a:pt x="481" y="189"/>
                  </a:lnTo>
                  <a:lnTo>
                    <a:pt x="485" y="187"/>
                  </a:lnTo>
                  <a:lnTo>
                    <a:pt x="522" y="166"/>
                  </a:lnTo>
                  <a:lnTo>
                    <a:pt x="527" y="162"/>
                  </a:lnTo>
                  <a:lnTo>
                    <a:pt x="528" y="157"/>
                  </a:lnTo>
                  <a:close/>
                </a:path>
              </a:pathLst>
            </a:custGeom>
            <a:solidFill>
              <a:srgbClr val="EC008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pic>
          <p:nvPicPr>
            <p:cNvPr id="5" name="Picture 25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8" y="725"/>
              <a:ext cx="224"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2548"/>
            <p:cNvSpPr>
              <a:spLocks/>
            </p:cNvSpPr>
            <p:nvPr/>
          </p:nvSpPr>
          <p:spPr bwMode="auto">
            <a:xfrm>
              <a:off x="7523" y="398"/>
              <a:ext cx="1139" cy="1039"/>
            </a:xfrm>
            <a:custGeom>
              <a:avLst/>
              <a:gdLst>
                <a:gd name="T0" fmla="+- 0 7869 7524"/>
                <a:gd name="T1" fmla="*/ T0 w 1139"/>
                <a:gd name="T2" fmla="+- 0 400 398"/>
                <a:gd name="T3" fmla="*/ 400 h 1039"/>
                <a:gd name="T4" fmla="+- 0 7798 7524"/>
                <a:gd name="T5" fmla="*/ T4 w 1139"/>
                <a:gd name="T6" fmla="+- 0 414 398"/>
                <a:gd name="T7" fmla="*/ 414 h 1039"/>
                <a:gd name="T8" fmla="+- 0 7732 7524"/>
                <a:gd name="T9" fmla="*/ T8 w 1139"/>
                <a:gd name="T10" fmla="+- 0 443 398"/>
                <a:gd name="T11" fmla="*/ 443 h 1039"/>
                <a:gd name="T12" fmla="+- 0 7673 7524"/>
                <a:gd name="T13" fmla="*/ T12 w 1139"/>
                <a:gd name="T14" fmla="+- 0 485 398"/>
                <a:gd name="T15" fmla="*/ 485 h 1039"/>
                <a:gd name="T16" fmla="+- 0 7621 7524"/>
                <a:gd name="T17" fmla="*/ T16 w 1139"/>
                <a:gd name="T18" fmla="+- 0 537 398"/>
                <a:gd name="T19" fmla="*/ 537 h 1039"/>
                <a:gd name="T20" fmla="+- 0 7580 7524"/>
                <a:gd name="T21" fmla="*/ T20 w 1139"/>
                <a:gd name="T22" fmla="+- 0 597 398"/>
                <a:gd name="T23" fmla="*/ 597 h 1039"/>
                <a:gd name="T24" fmla="+- 0 7550 7524"/>
                <a:gd name="T25" fmla="*/ T24 w 1139"/>
                <a:gd name="T26" fmla="+- 0 664 398"/>
                <a:gd name="T27" fmla="*/ 664 h 1039"/>
                <a:gd name="T28" fmla="+- 0 7531 7524"/>
                <a:gd name="T29" fmla="*/ T28 w 1139"/>
                <a:gd name="T30" fmla="+- 0 735 398"/>
                <a:gd name="T31" fmla="*/ 735 h 1039"/>
                <a:gd name="T32" fmla="+- 0 7524 7524"/>
                <a:gd name="T33" fmla="*/ T32 w 1139"/>
                <a:gd name="T34" fmla="+- 0 809 398"/>
                <a:gd name="T35" fmla="*/ 809 h 1039"/>
                <a:gd name="T36" fmla="+- 0 7527 7524"/>
                <a:gd name="T37" fmla="*/ T36 w 1139"/>
                <a:gd name="T38" fmla="+- 0 883 398"/>
                <a:gd name="T39" fmla="*/ 883 h 1039"/>
                <a:gd name="T40" fmla="+- 0 7541 7524"/>
                <a:gd name="T41" fmla="*/ T40 w 1139"/>
                <a:gd name="T42" fmla="+- 0 956 398"/>
                <a:gd name="T43" fmla="*/ 956 h 1039"/>
                <a:gd name="T44" fmla="+- 0 7564 7524"/>
                <a:gd name="T45" fmla="*/ T44 w 1139"/>
                <a:gd name="T46" fmla="+- 0 1027 398"/>
                <a:gd name="T47" fmla="*/ 1027 h 1039"/>
                <a:gd name="T48" fmla="+- 0 7597 7524"/>
                <a:gd name="T49" fmla="*/ T48 w 1139"/>
                <a:gd name="T50" fmla="+- 0 1095 398"/>
                <a:gd name="T51" fmla="*/ 1095 h 1039"/>
                <a:gd name="T52" fmla="+- 0 7637 7524"/>
                <a:gd name="T53" fmla="*/ T52 w 1139"/>
                <a:gd name="T54" fmla="+- 0 1159 398"/>
                <a:gd name="T55" fmla="*/ 1159 h 1039"/>
                <a:gd name="T56" fmla="+- 0 7686 7524"/>
                <a:gd name="T57" fmla="*/ T56 w 1139"/>
                <a:gd name="T58" fmla="+- 0 1216 398"/>
                <a:gd name="T59" fmla="*/ 1216 h 1039"/>
                <a:gd name="T60" fmla="+- 0 7741 7524"/>
                <a:gd name="T61" fmla="*/ T60 w 1139"/>
                <a:gd name="T62" fmla="+- 0 1266 398"/>
                <a:gd name="T63" fmla="*/ 1266 h 1039"/>
                <a:gd name="T64" fmla="+- 0 7801 7524"/>
                <a:gd name="T65" fmla="*/ T64 w 1139"/>
                <a:gd name="T66" fmla="+- 0 1309 398"/>
                <a:gd name="T67" fmla="*/ 1309 h 1039"/>
                <a:gd name="T68" fmla="+- 0 7865 7524"/>
                <a:gd name="T69" fmla="*/ T68 w 1139"/>
                <a:gd name="T70" fmla="+- 0 1346 398"/>
                <a:gd name="T71" fmla="*/ 1346 h 1039"/>
                <a:gd name="T72" fmla="+- 0 7933 7524"/>
                <a:gd name="T73" fmla="*/ T72 w 1139"/>
                <a:gd name="T74" fmla="+- 0 1376 398"/>
                <a:gd name="T75" fmla="*/ 1376 h 1039"/>
                <a:gd name="T76" fmla="+- 0 8004 7524"/>
                <a:gd name="T77" fmla="*/ T76 w 1139"/>
                <a:gd name="T78" fmla="+- 0 1401 398"/>
                <a:gd name="T79" fmla="*/ 1401 h 1039"/>
                <a:gd name="T80" fmla="+- 0 8077 7524"/>
                <a:gd name="T81" fmla="*/ T80 w 1139"/>
                <a:gd name="T82" fmla="+- 0 1418 398"/>
                <a:gd name="T83" fmla="*/ 1418 h 1039"/>
                <a:gd name="T84" fmla="+- 0 8151 7524"/>
                <a:gd name="T85" fmla="*/ T84 w 1139"/>
                <a:gd name="T86" fmla="+- 0 1430 398"/>
                <a:gd name="T87" fmla="*/ 1430 h 1039"/>
                <a:gd name="T88" fmla="+- 0 8226 7524"/>
                <a:gd name="T89" fmla="*/ T88 w 1139"/>
                <a:gd name="T90" fmla="+- 0 1437 398"/>
                <a:gd name="T91" fmla="*/ 1437 h 1039"/>
                <a:gd name="T92" fmla="+- 0 8301 7524"/>
                <a:gd name="T93" fmla="*/ T92 w 1139"/>
                <a:gd name="T94" fmla="+- 0 1437 398"/>
                <a:gd name="T95" fmla="*/ 1437 h 1039"/>
                <a:gd name="T96" fmla="+- 0 8361 7524"/>
                <a:gd name="T97" fmla="*/ T96 w 1139"/>
                <a:gd name="T98" fmla="+- 0 1433 398"/>
                <a:gd name="T99" fmla="*/ 1433 h 1039"/>
                <a:gd name="T100" fmla="+- 0 8475 7524"/>
                <a:gd name="T101" fmla="*/ T100 w 1139"/>
                <a:gd name="T102" fmla="+- 0 1405 398"/>
                <a:gd name="T103" fmla="*/ 1405 h 1039"/>
                <a:gd name="T104" fmla="+- 0 8587 7524"/>
                <a:gd name="T105" fmla="*/ T104 w 1139"/>
                <a:gd name="T106" fmla="+- 0 1318 398"/>
                <a:gd name="T107" fmla="*/ 1318 h 1039"/>
                <a:gd name="T108" fmla="+- 0 8628 7524"/>
                <a:gd name="T109" fmla="*/ T108 w 1139"/>
                <a:gd name="T110" fmla="+- 0 1243 398"/>
                <a:gd name="T111" fmla="*/ 1243 h 1039"/>
                <a:gd name="T112" fmla="+- 0 8652 7524"/>
                <a:gd name="T113" fmla="*/ T112 w 1139"/>
                <a:gd name="T114" fmla="+- 0 1159 398"/>
                <a:gd name="T115" fmla="*/ 1159 h 1039"/>
                <a:gd name="T116" fmla="+- 0 8662 7524"/>
                <a:gd name="T117" fmla="*/ T116 w 1139"/>
                <a:gd name="T118" fmla="+- 0 1072 398"/>
                <a:gd name="T119" fmla="*/ 1072 h 1039"/>
                <a:gd name="T120" fmla="+- 0 8662 7524"/>
                <a:gd name="T121" fmla="*/ T120 w 1139"/>
                <a:gd name="T122" fmla="+- 0 987 398"/>
                <a:gd name="T123" fmla="*/ 987 h 1039"/>
                <a:gd name="T124" fmla="+- 0 8658 7524"/>
                <a:gd name="T125" fmla="*/ T124 w 1139"/>
                <a:gd name="T126" fmla="+- 0 907 398"/>
                <a:gd name="T127" fmla="*/ 907 h 1039"/>
                <a:gd name="T128" fmla="+- 0 8646 7524"/>
                <a:gd name="T129" fmla="*/ T128 w 1139"/>
                <a:gd name="T130" fmla="+- 0 833 398"/>
                <a:gd name="T131" fmla="*/ 833 h 1039"/>
                <a:gd name="T132" fmla="+- 0 8627 7524"/>
                <a:gd name="T133" fmla="*/ T132 w 1139"/>
                <a:gd name="T134" fmla="+- 0 764 398"/>
                <a:gd name="T135" fmla="*/ 764 h 1039"/>
                <a:gd name="T136" fmla="+- 0 8598 7524"/>
                <a:gd name="T137" fmla="*/ T136 w 1139"/>
                <a:gd name="T138" fmla="+- 0 699 398"/>
                <a:gd name="T139" fmla="*/ 699 h 1039"/>
                <a:gd name="T140" fmla="+- 0 8559 7524"/>
                <a:gd name="T141" fmla="*/ T140 w 1139"/>
                <a:gd name="T142" fmla="+- 0 638 398"/>
                <a:gd name="T143" fmla="*/ 638 h 1039"/>
                <a:gd name="T144" fmla="+- 0 8508 7524"/>
                <a:gd name="T145" fmla="*/ T144 w 1139"/>
                <a:gd name="T146" fmla="+- 0 582 398"/>
                <a:gd name="T147" fmla="*/ 582 h 1039"/>
                <a:gd name="T148" fmla="+- 0 8443 7524"/>
                <a:gd name="T149" fmla="*/ T148 w 1139"/>
                <a:gd name="T150" fmla="+- 0 530 398"/>
                <a:gd name="T151" fmla="*/ 530 h 1039"/>
                <a:gd name="T152" fmla="+- 0 8372 7524"/>
                <a:gd name="T153" fmla="*/ T152 w 1139"/>
                <a:gd name="T154" fmla="+- 0 486 398"/>
                <a:gd name="T155" fmla="*/ 486 h 1039"/>
                <a:gd name="T156" fmla="+- 0 8304 7524"/>
                <a:gd name="T157" fmla="*/ T156 w 1139"/>
                <a:gd name="T158" fmla="+- 0 452 398"/>
                <a:gd name="T159" fmla="*/ 452 h 1039"/>
                <a:gd name="T160" fmla="+- 0 8236 7524"/>
                <a:gd name="T161" fmla="*/ T160 w 1139"/>
                <a:gd name="T162" fmla="+- 0 428 398"/>
                <a:gd name="T163" fmla="*/ 428 h 1039"/>
                <a:gd name="T164" fmla="+- 0 8168 7524"/>
                <a:gd name="T165" fmla="*/ T164 w 1139"/>
                <a:gd name="T166" fmla="+- 0 412 398"/>
                <a:gd name="T167" fmla="*/ 412 h 1039"/>
                <a:gd name="T168" fmla="+- 0 8099 7524"/>
                <a:gd name="T169" fmla="*/ T168 w 1139"/>
                <a:gd name="T170" fmla="+- 0 403 398"/>
                <a:gd name="T171" fmla="*/ 403 h 1039"/>
                <a:gd name="T172" fmla="+- 0 8027 7524"/>
                <a:gd name="T173" fmla="*/ T172 w 1139"/>
                <a:gd name="T174" fmla="+- 0 399 398"/>
                <a:gd name="T175" fmla="*/ 399 h 1039"/>
                <a:gd name="T176" fmla="+- 0 7951 7524"/>
                <a:gd name="T177" fmla="*/ T176 w 1139"/>
                <a:gd name="T178" fmla="+- 0 398 398"/>
                <a:gd name="T179" fmla="*/ 398 h 1039"/>
                <a:gd name="T180" fmla="+- 0 7869 7524"/>
                <a:gd name="T181" fmla="*/ T180 w 1139"/>
                <a:gd name="T182" fmla="+- 0 400 398"/>
                <a:gd name="T183" fmla="*/ 400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Lst>
              <a:rect l="0" t="0" r="r" b="b"/>
              <a:pathLst>
                <a:path w="1139" h="1039">
                  <a:moveTo>
                    <a:pt x="345" y="2"/>
                  </a:moveTo>
                  <a:lnTo>
                    <a:pt x="274" y="16"/>
                  </a:lnTo>
                  <a:lnTo>
                    <a:pt x="208" y="45"/>
                  </a:lnTo>
                  <a:lnTo>
                    <a:pt x="149" y="87"/>
                  </a:lnTo>
                  <a:lnTo>
                    <a:pt x="97" y="139"/>
                  </a:lnTo>
                  <a:lnTo>
                    <a:pt x="56" y="199"/>
                  </a:lnTo>
                  <a:lnTo>
                    <a:pt x="26" y="266"/>
                  </a:lnTo>
                  <a:lnTo>
                    <a:pt x="7" y="337"/>
                  </a:lnTo>
                  <a:lnTo>
                    <a:pt x="0" y="411"/>
                  </a:lnTo>
                  <a:lnTo>
                    <a:pt x="3" y="485"/>
                  </a:lnTo>
                  <a:lnTo>
                    <a:pt x="17" y="558"/>
                  </a:lnTo>
                  <a:lnTo>
                    <a:pt x="40" y="629"/>
                  </a:lnTo>
                  <a:lnTo>
                    <a:pt x="73" y="697"/>
                  </a:lnTo>
                  <a:lnTo>
                    <a:pt x="113" y="761"/>
                  </a:lnTo>
                  <a:lnTo>
                    <a:pt x="162" y="818"/>
                  </a:lnTo>
                  <a:lnTo>
                    <a:pt x="217" y="868"/>
                  </a:lnTo>
                  <a:lnTo>
                    <a:pt x="277" y="911"/>
                  </a:lnTo>
                  <a:lnTo>
                    <a:pt x="341" y="948"/>
                  </a:lnTo>
                  <a:lnTo>
                    <a:pt x="409" y="978"/>
                  </a:lnTo>
                  <a:lnTo>
                    <a:pt x="480" y="1003"/>
                  </a:lnTo>
                  <a:lnTo>
                    <a:pt x="553" y="1020"/>
                  </a:lnTo>
                  <a:lnTo>
                    <a:pt x="627" y="1032"/>
                  </a:lnTo>
                  <a:lnTo>
                    <a:pt x="702" y="1039"/>
                  </a:lnTo>
                  <a:lnTo>
                    <a:pt x="777" y="1039"/>
                  </a:lnTo>
                  <a:lnTo>
                    <a:pt x="837" y="1035"/>
                  </a:lnTo>
                  <a:lnTo>
                    <a:pt x="951" y="1007"/>
                  </a:lnTo>
                  <a:lnTo>
                    <a:pt x="1063" y="920"/>
                  </a:lnTo>
                  <a:lnTo>
                    <a:pt x="1104" y="845"/>
                  </a:lnTo>
                  <a:lnTo>
                    <a:pt x="1128" y="761"/>
                  </a:lnTo>
                  <a:lnTo>
                    <a:pt x="1138" y="674"/>
                  </a:lnTo>
                  <a:lnTo>
                    <a:pt x="1138" y="589"/>
                  </a:lnTo>
                  <a:lnTo>
                    <a:pt x="1134" y="509"/>
                  </a:lnTo>
                  <a:lnTo>
                    <a:pt x="1122" y="435"/>
                  </a:lnTo>
                  <a:lnTo>
                    <a:pt x="1103" y="366"/>
                  </a:lnTo>
                  <a:lnTo>
                    <a:pt x="1074" y="301"/>
                  </a:lnTo>
                  <a:lnTo>
                    <a:pt x="1035" y="240"/>
                  </a:lnTo>
                  <a:lnTo>
                    <a:pt x="984" y="184"/>
                  </a:lnTo>
                  <a:lnTo>
                    <a:pt x="919" y="132"/>
                  </a:lnTo>
                  <a:lnTo>
                    <a:pt x="848" y="88"/>
                  </a:lnTo>
                  <a:lnTo>
                    <a:pt x="780" y="54"/>
                  </a:lnTo>
                  <a:lnTo>
                    <a:pt x="712" y="30"/>
                  </a:lnTo>
                  <a:lnTo>
                    <a:pt x="644" y="14"/>
                  </a:lnTo>
                  <a:lnTo>
                    <a:pt x="575" y="5"/>
                  </a:lnTo>
                  <a:lnTo>
                    <a:pt x="503" y="1"/>
                  </a:lnTo>
                  <a:lnTo>
                    <a:pt x="427" y="0"/>
                  </a:lnTo>
                  <a:lnTo>
                    <a:pt x="345" y="2"/>
                  </a:lnTo>
                </a:path>
              </a:pathLst>
            </a:custGeom>
            <a:noFill/>
            <a:ln w="12700">
              <a:solidFill>
                <a:srgbClr val="EC008C"/>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grpSp>
      <p:sp>
        <p:nvSpPr>
          <p:cNvPr id="7" name="Rectangle 6"/>
          <p:cNvSpPr/>
          <p:nvPr/>
        </p:nvSpPr>
        <p:spPr>
          <a:xfrm>
            <a:off x="-1106110" y="3128112"/>
            <a:ext cx="5191432" cy="1992725"/>
          </a:xfrm>
          <a:prstGeom prst="rect">
            <a:avLst/>
          </a:prstGeom>
        </p:spPr>
        <p:txBody>
          <a:bodyPr wrap="square">
            <a:spAutoFit/>
          </a:bodyPr>
          <a:lstStyle/>
          <a:p>
            <a:pPr marL="2311400">
              <a:spcBef>
                <a:spcPts val="285"/>
              </a:spcBef>
              <a:spcAft>
                <a:spcPts val="0"/>
              </a:spcAft>
            </a:pPr>
            <a:r>
              <a:rPr lang="fr-FR" sz="2000" b="1" dirty="0">
                <a:solidFill>
                  <a:srgbClr val="FF33CC"/>
                </a:solidFill>
                <a:latin typeface="Marianne ExtraBold" panose="02000000000000000000" pitchFamily="50" charset="0"/>
                <a:ea typeface="Calibri" panose="020F0502020204030204" pitchFamily="34" charset="0"/>
              </a:rPr>
              <a:t>#CONCERTER</a:t>
            </a:r>
            <a:endParaRPr lang="fr-FR" sz="2000" dirty="0">
              <a:solidFill>
                <a:srgbClr val="FF33CC"/>
              </a:solidFill>
              <a:latin typeface="Marianne ExtraBold" panose="02000000000000000000" pitchFamily="50" charset="0"/>
              <a:ea typeface="Calibri" panose="020F0502020204030204" pitchFamily="34" charset="0"/>
            </a:endParaRPr>
          </a:p>
          <a:p>
            <a:pPr marL="1868170" algn="just">
              <a:lnSpc>
                <a:spcPct val="103000"/>
              </a:lnSpc>
              <a:spcBef>
                <a:spcPts val="815"/>
              </a:spcBef>
              <a:spcAft>
                <a:spcPts val="0"/>
              </a:spcAft>
            </a:pPr>
            <a:r>
              <a:rPr lang="fr-FR" dirty="0" smtClean="0">
                <a:latin typeface="Marianne Medium" panose="02000000000000000000" pitchFamily="50" charset="0"/>
                <a:ea typeface="Calibri" panose="020F0502020204030204" pitchFamily="34" charset="0"/>
              </a:rPr>
              <a:t>FAM </a:t>
            </a:r>
            <a:r>
              <a:rPr lang="fr-FR" dirty="0">
                <a:latin typeface="Marianne Medium" panose="02000000000000000000" pitchFamily="50" charset="0"/>
                <a:ea typeface="Calibri" panose="020F0502020204030204" pitchFamily="34" charset="0"/>
              </a:rPr>
              <a:t>organise le dialogue, </a:t>
            </a:r>
            <a:r>
              <a:rPr lang="fr-FR" spc="-40" dirty="0">
                <a:latin typeface="Marianne Medium" panose="02000000000000000000" pitchFamily="50" charset="0"/>
                <a:ea typeface="Calibri" panose="020F0502020204030204" pitchFamily="34" charset="0"/>
              </a:rPr>
              <a:t>la </a:t>
            </a:r>
            <a:r>
              <a:rPr lang="fr-FR" dirty="0">
                <a:latin typeface="Marianne Medium" panose="02000000000000000000" pitchFamily="50" charset="0"/>
                <a:ea typeface="Calibri" panose="020F0502020204030204" pitchFamily="34" charset="0"/>
              </a:rPr>
              <a:t>concertation  et   la   </a:t>
            </a:r>
            <a:r>
              <a:rPr lang="fr-FR" spc="-25" dirty="0">
                <a:latin typeface="Marianne Medium" panose="02000000000000000000" pitchFamily="50" charset="0"/>
                <a:ea typeface="Calibri" panose="020F0502020204030204" pitchFamily="34" charset="0"/>
              </a:rPr>
              <a:t>mise   </a:t>
            </a:r>
            <a:r>
              <a:rPr lang="fr-FR" dirty="0">
                <a:latin typeface="Marianne Medium" panose="02000000000000000000" pitchFamily="50" charset="0"/>
                <a:ea typeface="Calibri" panose="020F0502020204030204" pitchFamily="34" charset="0"/>
              </a:rPr>
              <a:t>en œuvre des </a:t>
            </a:r>
            <a:r>
              <a:rPr lang="fr-FR" spc="-15" dirty="0">
                <a:latin typeface="Marianne Medium" panose="02000000000000000000" pitchFamily="50" charset="0"/>
                <a:ea typeface="Calibri" panose="020F0502020204030204" pitchFamily="34" charset="0"/>
              </a:rPr>
              <a:t>politiques </a:t>
            </a:r>
            <a:r>
              <a:rPr lang="fr-FR" dirty="0">
                <a:latin typeface="Marianne Medium" panose="02000000000000000000" pitchFamily="50" charset="0"/>
                <a:ea typeface="Calibri" panose="020F0502020204030204" pitchFamily="34" charset="0"/>
              </a:rPr>
              <a:t>publiques en s’appuyant </a:t>
            </a:r>
            <a:r>
              <a:rPr lang="fr-FR" spc="-30" dirty="0">
                <a:latin typeface="Marianne Medium" panose="02000000000000000000" pitchFamily="50" charset="0"/>
                <a:ea typeface="Calibri" panose="020F0502020204030204" pitchFamily="34" charset="0"/>
              </a:rPr>
              <a:t>sur </a:t>
            </a:r>
            <a:r>
              <a:rPr lang="fr-FR" sz="2000" dirty="0">
                <a:latin typeface="Marianne Medium" panose="02000000000000000000" pitchFamily="50" charset="0"/>
                <a:ea typeface="Calibri" panose="020F0502020204030204" pitchFamily="34" charset="0"/>
              </a:rPr>
              <a:t>des instances</a:t>
            </a:r>
            <a:r>
              <a:rPr lang="fr-FR" sz="2000" spc="-35" dirty="0">
                <a:latin typeface="Marianne Medium" panose="02000000000000000000" pitchFamily="50" charset="0"/>
                <a:ea typeface="Calibri" panose="020F0502020204030204" pitchFamily="34" charset="0"/>
              </a:rPr>
              <a:t> </a:t>
            </a:r>
            <a:r>
              <a:rPr lang="fr-FR" sz="2000" dirty="0">
                <a:latin typeface="Marianne Medium" panose="02000000000000000000" pitchFamily="50" charset="0"/>
                <a:ea typeface="Calibri" panose="020F0502020204030204" pitchFamily="34" charset="0"/>
              </a:rPr>
              <a:t>dédiées.</a:t>
            </a:r>
            <a:endParaRPr lang="fr-FR" sz="2000" dirty="0">
              <a:effectLst/>
              <a:latin typeface="Marianne Medium" panose="02000000000000000000" pitchFamily="50" charset="0"/>
              <a:ea typeface="Calibri" panose="020F0502020204030204" pitchFamily="34" charset="0"/>
            </a:endParaRPr>
          </a:p>
        </p:txBody>
      </p:sp>
      <p:sp>
        <p:nvSpPr>
          <p:cNvPr id="8" name="Rectangle 7"/>
          <p:cNvSpPr/>
          <p:nvPr/>
        </p:nvSpPr>
        <p:spPr>
          <a:xfrm>
            <a:off x="4630991" y="2283168"/>
            <a:ext cx="5176685" cy="2465803"/>
          </a:xfrm>
          <a:prstGeom prst="rect">
            <a:avLst/>
          </a:prstGeom>
        </p:spPr>
        <p:txBody>
          <a:bodyPr wrap="square">
            <a:spAutoFit/>
          </a:bodyPr>
          <a:lstStyle/>
          <a:p>
            <a:pPr marL="773430">
              <a:spcBef>
                <a:spcPts val="305"/>
              </a:spcBef>
              <a:spcAft>
                <a:spcPts val="0"/>
              </a:spcAft>
            </a:pPr>
            <a:r>
              <a:rPr lang="fr-FR" sz="2000" b="1" dirty="0">
                <a:solidFill>
                  <a:srgbClr val="FF33CC"/>
                </a:solidFill>
                <a:latin typeface="Marianne ExtraBold" panose="02000000000000000000" pitchFamily="50" charset="0"/>
                <a:ea typeface="Calibri" panose="020F0502020204030204" pitchFamily="34" charset="0"/>
              </a:rPr>
              <a:t>#ÉCLAIRER</a:t>
            </a:r>
            <a:endParaRPr lang="fr-FR" sz="2000" dirty="0">
              <a:solidFill>
                <a:srgbClr val="FF33CC"/>
              </a:solidFill>
              <a:latin typeface="Marianne ExtraBold" panose="02000000000000000000" pitchFamily="50" charset="0"/>
              <a:ea typeface="Calibri" panose="020F0502020204030204" pitchFamily="34" charset="0"/>
            </a:endParaRPr>
          </a:p>
          <a:p>
            <a:pPr marL="262890" marR="1417320" algn="just">
              <a:lnSpc>
                <a:spcPct val="88000"/>
              </a:lnSpc>
              <a:spcBef>
                <a:spcPts val="915"/>
              </a:spcBef>
              <a:spcAft>
                <a:spcPts val="0"/>
              </a:spcAft>
            </a:pPr>
            <a:r>
              <a:rPr lang="fr-FR" dirty="0" smtClean="0">
                <a:latin typeface="Marianne Medium" panose="02000000000000000000" pitchFamily="50" charset="0"/>
                <a:ea typeface="Calibri" panose="020F0502020204030204" pitchFamily="34" charset="0"/>
              </a:rPr>
              <a:t>FAM</a:t>
            </a:r>
            <a:r>
              <a:rPr lang="fr-FR" spc="-55" dirty="0" smtClean="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assure</a:t>
            </a:r>
            <a:r>
              <a:rPr lang="fr-FR" spc="-50" dirty="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un</a:t>
            </a:r>
            <a:r>
              <a:rPr lang="fr-FR" spc="-50" dirty="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suivi</a:t>
            </a:r>
            <a:r>
              <a:rPr lang="fr-FR" spc="-50" dirty="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des</a:t>
            </a:r>
            <a:r>
              <a:rPr lang="fr-FR" spc="-55" dirty="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marchés et propose des expertises économiques permettant</a:t>
            </a:r>
            <a:r>
              <a:rPr lang="fr-FR" spc="-225" dirty="0">
                <a:latin typeface="Marianne Medium" panose="02000000000000000000" pitchFamily="50" charset="0"/>
                <a:ea typeface="Calibri" panose="020F0502020204030204" pitchFamily="34" charset="0"/>
              </a:rPr>
              <a:t> </a:t>
            </a:r>
            <a:r>
              <a:rPr lang="fr-FR" spc="-30" dirty="0">
                <a:latin typeface="Marianne Medium" panose="02000000000000000000" pitchFamily="50" charset="0"/>
                <a:ea typeface="Calibri" panose="020F0502020204030204" pitchFamily="34" charset="0"/>
              </a:rPr>
              <a:t>aux </a:t>
            </a:r>
            <a:r>
              <a:rPr lang="fr-FR" dirty="0">
                <a:latin typeface="Marianne Medium" panose="02000000000000000000" pitchFamily="50" charset="0"/>
                <a:ea typeface="Calibri" panose="020F0502020204030204" pitchFamily="34" charset="0"/>
              </a:rPr>
              <a:t>opérateurs de chaque </a:t>
            </a:r>
            <a:r>
              <a:rPr lang="fr-FR" spc="-15" dirty="0">
                <a:latin typeface="Marianne Medium" panose="02000000000000000000" pitchFamily="50" charset="0"/>
                <a:ea typeface="Calibri" panose="020F0502020204030204" pitchFamily="34" charset="0"/>
              </a:rPr>
              <a:t>filière </a:t>
            </a:r>
            <a:r>
              <a:rPr lang="fr-FR" dirty="0">
                <a:latin typeface="Marianne Medium" panose="02000000000000000000" pitchFamily="50" charset="0"/>
                <a:ea typeface="Calibri" panose="020F0502020204030204" pitchFamily="34" charset="0"/>
              </a:rPr>
              <a:t>d’élaborer   des   </a:t>
            </a:r>
            <a:r>
              <a:rPr lang="fr-FR" spc="-20" dirty="0">
                <a:latin typeface="Marianne Medium" panose="02000000000000000000" pitchFamily="50" charset="0"/>
                <a:ea typeface="Calibri" panose="020F0502020204030204" pitchFamily="34" charset="0"/>
              </a:rPr>
              <a:t>stratégies </a:t>
            </a:r>
            <a:r>
              <a:rPr lang="fr-FR" dirty="0">
                <a:latin typeface="Marianne Medium" panose="02000000000000000000" pitchFamily="50" charset="0"/>
                <a:ea typeface="Calibri" panose="020F0502020204030204" pitchFamily="34" charset="0"/>
              </a:rPr>
              <a:t>de développement et </a:t>
            </a:r>
            <a:r>
              <a:rPr lang="fr-FR" spc="-35" dirty="0">
                <a:latin typeface="Marianne Medium" panose="02000000000000000000" pitchFamily="50" charset="0"/>
                <a:ea typeface="Calibri" panose="020F0502020204030204" pitchFamily="34" charset="0"/>
              </a:rPr>
              <a:t>de </a:t>
            </a:r>
            <a:r>
              <a:rPr lang="fr-FR" dirty="0">
                <a:latin typeface="Marianne Medium" panose="02000000000000000000" pitchFamily="50" charset="0"/>
                <a:ea typeface="Calibri" panose="020F0502020204030204" pitchFamily="34" charset="0"/>
              </a:rPr>
              <a:t>gagner en</a:t>
            </a:r>
            <a:r>
              <a:rPr lang="fr-FR" spc="-35" dirty="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compétitivité.</a:t>
            </a:r>
            <a:endParaRPr lang="fr-FR" dirty="0">
              <a:effectLst/>
              <a:latin typeface="Marianne Medium" panose="02000000000000000000" pitchFamily="50" charset="0"/>
              <a:ea typeface="Calibri" panose="020F0502020204030204" pitchFamily="34" charset="0"/>
            </a:endParaRPr>
          </a:p>
        </p:txBody>
      </p:sp>
      <p:sp>
        <p:nvSpPr>
          <p:cNvPr id="9" name="Titre 1"/>
          <p:cNvSpPr txBox="1">
            <a:spLocks/>
          </p:cNvSpPr>
          <p:nvPr/>
        </p:nvSpPr>
        <p:spPr>
          <a:xfrm>
            <a:off x="375405" y="1066874"/>
            <a:ext cx="8305997" cy="64363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smtClean="0">
                <a:solidFill>
                  <a:schemeClr val="accent5">
                    <a:lumMod val="75000"/>
                  </a:schemeClr>
                </a:solidFill>
                <a:latin typeface="Marianne ExtraBold" panose="02000000000000000000" pitchFamily="50" charset="0"/>
              </a:rPr>
              <a:t>Les Missions de </a:t>
            </a:r>
            <a:r>
              <a:rPr lang="fr-FR" sz="2400" b="1" dirty="0" err="1" smtClean="0">
                <a:solidFill>
                  <a:schemeClr val="accent5">
                    <a:lumMod val="75000"/>
                  </a:schemeClr>
                </a:solidFill>
                <a:latin typeface="Marianne ExtraBold" panose="02000000000000000000" pitchFamily="50" charset="0"/>
              </a:rPr>
              <a:t>FranceAgriMer</a:t>
            </a:r>
            <a:endParaRPr lang="fr-FR" sz="2400" b="1" dirty="0">
              <a:solidFill>
                <a:schemeClr val="accent5">
                  <a:lumMod val="75000"/>
                </a:schemeClr>
              </a:solidFill>
              <a:latin typeface="Marianne ExtraBold" panose="02000000000000000000" pitchFamily="50" charset="0"/>
            </a:endParaRPr>
          </a:p>
        </p:txBody>
      </p:sp>
      <p:pic>
        <p:nvPicPr>
          <p:cNvPr id="11" name="Image 10"/>
          <p:cNvPicPr>
            <a:picLocks noChangeAspect="1"/>
          </p:cNvPicPr>
          <p:nvPr/>
        </p:nvPicPr>
        <p:blipFill>
          <a:blip r:embed="rId5"/>
          <a:stretch>
            <a:fillRect/>
          </a:stretch>
        </p:blipFill>
        <p:spPr>
          <a:xfrm>
            <a:off x="2373086" y="203831"/>
            <a:ext cx="854528" cy="478694"/>
          </a:xfrm>
          <a:prstGeom prst="rect">
            <a:avLst/>
          </a:prstGeom>
        </p:spPr>
      </p:pic>
    </p:spTree>
    <p:extLst>
      <p:ext uri="{BB962C8B-B14F-4D97-AF65-F5344CB8AC3E}">
        <p14:creationId xmlns:p14="http://schemas.microsoft.com/office/powerpoint/2010/main" val="1834626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3.png"/>
          <p:cNvPicPr/>
          <p:nvPr/>
        </p:nvPicPr>
        <p:blipFill>
          <a:blip r:embed="rId3" cstate="print"/>
          <a:stretch>
            <a:fillRect/>
          </a:stretch>
        </p:blipFill>
        <p:spPr>
          <a:xfrm>
            <a:off x="1565008" y="1224118"/>
            <a:ext cx="1237186" cy="1065642"/>
          </a:xfrm>
          <a:prstGeom prst="rect">
            <a:avLst/>
          </a:prstGeom>
        </p:spPr>
      </p:pic>
      <p:sp>
        <p:nvSpPr>
          <p:cNvPr id="10" name="Rectangle 9"/>
          <p:cNvSpPr/>
          <p:nvPr/>
        </p:nvSpPr>
        <p:spPr>
          <a:xfrm>
            <a:off x="-1033555" y="2529493"/>
            <a:ext cx="9204162" cy="2214709"/>
          </a:xfrm>
          <a:prstGeom prst="rect">
            <a:avLst/>
          </a:prstGeom>
        </p:spPr>
        <p:txBody>
          <a:bodyPr wrap="square">
            <a:spAutoFit/>
          </a:bodyPr>
          <a:lstStyle/>
          <a:p>
            <a:pPr marL="1946275">
              <a:spcBef>
                <a:spcPts val="200"/>
              </a:spcBef>
              <a:spcAft>
                <a:spcPts val="0"/>
              </a:spcAft>
            </a:pPr>
            <a:r>
              <a:rPr lang="fr-FR" sz="2000" b="1" dirty="0">
                <a:solidFill>
                  <a:srgbClr val="FF33CC"/>
                </a:solidFill>
                <a:latin typeface="Marianne ExtraBold" panose="02000000000000000000" pitchFamily="50" charset="0"/>
                <a:ea typeface="Calibri" panose="020F0502020204030204" pitchFamily="34" charset="0"/>
              </a:rPr>
              <a:t>#ACCOMPAGNER</a:t>
            </a:r>
            <a:endParaRPr lang="fr-FR" sz="2000" dirty="0">
              <a:solidFill>
                <a:srgbClr val="FF33CC"/>
              </a:solidFill>
              <a:latin typeface="Marianne ExtraBold" panose="02000000000000000000" pitchFamily="50" charset="0"/>
              <a:ea typeface="Calibri" panose="020F0502020204030204" pitchFamily="34" charset="0"/>
            </a:endParaRPr>
          </a:p>
          <a:p>
            <a:pPr marL="1868170" algn="just">
              <a:lnSpc>
                <a:spcPct val="103000"/>
              </a:lnSpc>
              <a:spcBef>
                <a:spcPts val="840"/>
              </a:spcBef>
              <a:spcAft>
                <a:spcPts val="0"/>
              </a:spcAft>
            </a:pPr>
            <a:r>
              <a:rPr lang="fr-FR" dirty="0" smtClean="0">
                <a:latin typeface="Marianne Medium" panose="02000000000000000000" pitchFamily="50" charset="0"/>
                <a:ea typeface="Calibri" panose="020F0502020204030204" pitchFamily="34" charset="0"/>
              </a:rPr>
              <a:t>FAM </a:t>
            </a:r>
            <a:r>
              <a:rPr lang="fr-FR" dirty="0">
                <a:latin typeface="Marianne Medium" panose="02000000000000000000" pitchFamily="50" charset="0"/>
                <a:ea typeface="Calibri" panose="020F0502020204030204" pitchFamily="34" charset="0"/>
              </a:rPr>
              <a:t>met en œuvre des </a:t>
            </a:r>
            <a:r>
              <a:rPr lang="fr-FR" spc="-15" dirty="0" smtClean="0">
                <a:latin typeface="Marianne Medium" panose="02000000000000000000" pitchFamily="50" charset="0"/>
                <a:ea typeface="Calibri" panose="020F0502020204030204" pitchFamily="34" charset="0"/>
              </a:rPr>
              <a:t>disposi</a:t>
            </a:r>
            <a:r>
              <a:rPr lang="fr-FR" dirty="0" smtClean="0">
                <a:latin typeface="Marianne Medium" panose="02000000000000000000" pitchFamily="50" charset="0"/>
                <a:ea typeface="Calibri" panose="020F0502020204030204" pitchFamily="34" charset="0"/>
              </a:rPr>
              <a:t>tifs </a:t>
            </a:r>
            <a:r>
              <a:rPr lang="fr-FR" dirty="0">
                <a:latin typeface="Marianne Medium" panose="02000000000000000000" pitchFamily="50" charset="0"/>
                <a:ea typeface="Calibri" panose="020F0502020204030204" pitchFamily="34" charset="0"/>
              </a:rPr>
              <a:t>de soutiens </a:t>
            </a:r>
            <a:r>
              <a:rPr lang="fr-FR" spc="-15" dirty="0">
                <a:latin typeface="Marianne Medium" panose="02000000000000000000" pitchFamily="50" charset="0"/>
                <a:ea typeface="Calibri" panose="020F0502020204030204" pitchFamily="34" charset="0"/>
              </a:rPr>
              <a:t>techniques  </a:t>
            </a:r>
            <a:r>
              <a:rPr lang="fr-FR" dirty="0">
                <a:latin typeface="Marianne Medium" panose="02000000000000000000" pitchFamily="50" charset="0"/>
                <a:ea typeface="Calibri" panose="020F0502020204030204" pitchFamily="34" charset="0"/>
              </a:rPr>
              <a:t>et financiers, nationaux </a:t>
            </a:r>
            <a:r>
              <a:rPr lang="fr-FR" spc="-50" dirty="0">
                <a:latin typeface="Marianne Medium" panose="02000000000000000000" pitchFamily="50" charset="0"/>
                <a:ea typeface="Calibri" panose="020F0502020204030204" pitchFamily="34" charset="0"/>
              </a:rPr>
              <a:t>et </a:t>
            </a:r>
            <a:r>
              <a:rPr lang="fr-FR" dirty="0">
                <a:latin typeface="Marianne Medium" panose="02000000000000000000" pitchFamily="50" charset="0"/>
                <a:ea typeface="Calibri" panose="020F0502020204030204" pitchFamily="34" charset="0"/>
              </a:rPr>
              <a:t>européens, et </a:t>
            </a:r>
            <a:r>
              <a:rPr lang="fr-FR" spc="-15" dirty="0">
                <a:latin typeface="Marianne Medium" panose="02000000000000000000" pitchFamily="50" charset="0"/>
                <a:ea typeface="Calibri" panose="020F0502020204030204" pitchFamily="34" charset="0"/>
              </a:rPr>
              <a:t>gère </a:t>
            </a:r>
            <a:r>
              <a:rPr lang="fr-FR" dirty="0">
                <a:latin typeface="Marianne Medium" panose="02000000000000000000" pitchFamily="50" charset="0"/>
                <a:ea typeface="Calibri" panose="020F0502020204030204" pitchFamily="34" charset="0"/>
              </a:rPr>
              <a:t>les </a:t>
            </a:r>
            <a:r>
              <a:rPr lang="fr-FR" spc="-20" dirty="0">
                <a:latin typeface="Marianne Medium" panose="02000000000000000000" pitchFamily="50" charset="0"/>
                <a:ea typeface="Calibri" panose="020F0502020204030204" pitchFamily="34" charset="0"/>
              </a:rPr>
              <a:t>aides </a:t>
            </a:r>
            <a:r>
              <a:rPr lang="fr-FR" dirty="0">
                <a:latin typeface="Marianne Medium" panose="02000000000000000000" pitchFamily="50" charset="0"/>
                <a:ea typeface="Calibri" panose="020F0502020204030204" pitchFamily="34" charset="0"/>
              </a:rPr>
              <a:t>de crise et des dispositifs </a:t>
            </a:r>
            <a:r>
              <a:rPr lang="fr-FR" spc="-35" dirty="0">
                <a:latin typeface="Marianne Medium" panose="02000000000000000000" pitchFamily="50" charset="0"/>
                <a:ea typeface="Calibri" panose="020F0502020204030204" pitchFamily="34" charset="0"/>
              </a:rPr>
              <a:t>de </a:t>
            </a:r>
            <a:r>
              <a:rPr lang="fr-FR" dirty="0">
                <a:latin typeface="Marianne Medium" panose="02000000000000000000" pitchFamily="50" charset="0"/>
                <a:ea typeface="Calibri" panose="020F0502020204030204" pitchFamily="34" charset="0"/>
              </a:rPr>
              <a:t>régulation des</a:t>
            </a:r>
            <a:r>
              <a:rPr lang="fr-FR" spc="-55" dirty="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marchés.</a:t>
            </a:r>
          </a:p>
          <a:p>
            <a:pPr marL="1868170" algn="just">
              <a:lnSpc>
                <a:spcPct val="103000"/>
              </a:lnSpc>
              <a:spcBef>
                <a:spcPts val="25"/>
              </a:spcBef>
              <a:spcAft>
                <a:spcPts val="0"/>
              </a:spcAft>
            </a:pPr>
            <a:r>
              <a:rPr lang="fr-FR" dirty="0">
                <a:latin typeface="Marianne Medium" panose="02000000000000000000" pitchFamily="50" charset="0"/>
                <a:ea typeface="Calibri" panose="020F0502020204030204" pitchFamily="34" charset="0"/>
              </a:rPr>
              <a:t>Il propose également </a:t>
            </a:r>
            <a:r>
              <a:rPr lang="fr-FR" spc="-35" dirty="0">
                <a:latin typeface="Marianne Medium" panose="02000000000000000000" pitchFamily="50" charset="0"/>
                <a:ea typeface="Calibri" panose="020F0502020204030204" pitchFamily="34" charset="0"/>
              </a:rPr>
              <a:t>des </a:t>
            </a:r>
            <a:r>
              <a:rPr lang="fr-FR" dirty="0">
                <a:latin typeface="Marianne Medium" panose="02000000000000000000" pitchFamily="50" charset="0"/>
                <a:ea typeface="Calibri" panose="020F0502020204030204" pitchFamily="34" charset="0"/>
              </a:rPr>
              <a:t>expertises techniques </a:t>
            </a:r>
            <a:r>
              <a:rPr lang="fr-FR" spc="-35" dirty="0">
                <a:latin typeface="Marianne Medium" panose="02000000000000000000" pitchFamily="50" charset="0"/>
                <a:ea typeface="Calibri" panose="020F0502020204030204" pitchFamily="34" charset="0"/>
              </a:rPr>
              <a:t>en </a:t>
            </a:r>
            <a:r>
              <a:rPr lang="fr-FR" dirty="0">
                <a:latin typeface="Marianne Medium" panose="02000000000000000000" pitchFamily="50" charset="0"/>
                <a:ea typeface="Calibri" panose="020F0502020204030204" pitchFamily="34" charset="0"/>
              </a:rPr>
              <a:t>contribuant</a:t>
            </a:r>
            <a:r>
              <a:rPr lang="fr-FR" spc="-165" dirty="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par</a:t>
            </a:r>
            <a:r>
              <a:rPr lang="fr-FR" spc="-160" dirty="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exemple</a:t>
            </a:r>
            <a:r>
              <a:rPr lang="fr-FR" spc="-160" dirty="0">
                <a:latin typeface="Marianne Medium" panose="02000000000000000000" pitchFamily="50" charset="0"/>
                <a:ea typeface="Calibri" panose="020F0502020204030204" pitchFamily="34" charset="0"/>
              </a:rPr>
              <a:t> </a:t>
            </a:r>
            <a:r>
              <a:rPr lang="fr-FR" dirty="0">
                <a:latin typeface="Marianne Medium" panose="02000000000000000000" pitchFamily="50" charset="0"/>
                <a:ea typeface="Calibri" panose="020F0502020204030204" pitchFamily="34" charset="0"/>
              </a:rPr>
              <a:t>à</a:t>
            </a:r>
            <a:r>
              <a:rPr lang="fr-FR" spc="-160" dirty="0">
                <a:latin typeface="Marianne Medium" panose="02000000000000000000" pitchFamily="50" charset="0"/>
                <a:ea typeface="Calibri" panose="020F0502020204030204" pitchFamily="34" charset="0"/>
              </a:rPr>
              <a:t> </a:t>
            </a:r>
            <a:r>
              <a:rPr lang="fr-FR" spc="-30" dirty="0">
                <a:latin typeface="Marianne Medium" panose="02000000000000000000" pitchFamily="50" charset="0"/>
                <a:ea typeface="Calibri" panose="020F0502020204030204" pitchFamily="34" charset="0"/>
              </a:rPr>
              <a:t>des </a:t>
            </a:r>
            <a:r>
              <a:rPr lang="fr-FR" dirty="0">
                <a:latin typeface="Marianne Medium" panose="02000000000000000000" pitchFamily="50" charset="0"/>
                <a:ea typeface="Calibri" panose="020F0502020204030204" pitchFamily="34" charset="0"/>
              </a:rPr>
              <a:t>actions de coopération et </a:t>
            </a:r>
            <a:r>
              <a:rPr lang="fr-FR" spc="-40" dirty="0">
                <a:latin typeface="Marianne Medium" panose="02000000000000000000" pitchFamily="50" charset="0"/>
                <a:ea typeface="Calibri" panose="020F0502020204030204" pitchFamily="34" charset="0"/>
              </a:rPr>
              <a:t>au </a:t>
            </a:r>
            <a:r>
              <a:rPr lang="fr-FR" dirty="0">
                <a:latin typeface="Marianne Medium" panose="02000000000000000000" pitchFamily="50" charset="0"/>
                <a:ea typeface="Calibri" panose="020F0502020204030204" pitchFamily="34" charset="0"/>
              </a:rPr>
              <a:t>développement des filières </a:t>
            </a:r>
            <a:r>
              <a:rPr lang="fr-FR" spc="-70" dirty="0">
                <a:latin typeface="Marianne Medium" panose="02000000000000000000" pitchFamily="50" charset="0"/>
                <a:ea typeface="Calibri" panose="020F0502020204030204" pitchFamily="34" charset="0"/>
              </a:rPr>
              <a:t>à </a:t>
            </a:r>
            <a:r>
              <a:rPr lang="fr-FR" dirty="0">
                <a:latin typeface="Marianne Medium" panose="02000000000000000000" pitchFamily="50" charset="0"/>
                <a:ea typeface="Calibri" panose="020F0502020204030204" pitchFamily="34" charset="0"/>
              </a:rPr>
              <a:t>l’international.</a:t>
            </a:r>
            <a:endParaRPr lang="fr-FR" dirty="0">
              <a:effectLst/>
              <a:latin typeface="Marianne Medium" panose="02000000000000000000" pitchFamily="50" charset="0"/>
              <a:ea typeface="Calibri" panose="020F0502020204030204" pitchFamily="34" charset="0"/>
            </a:endParaRPr>
          </a:p>
        </p:txBody>
      </p:sp>
      <p:pic>
        <p:nvPicPr>
          <p:cNvPr id="5" name="Image 4"/>
          <p:cNvPicPr>
            <a:picLocks noChangeAspect="1"/>
          </p:cNvPicPr>
          <p:nvPr/>
        </p:nvPicPr>
        <p:blipFill>
          <a:blip r:embed="rId4"/>
          <a:stretch>
            <a:fillRect/>
          </a:stretch>
        </p:blipFill>
        <p:spPr>
          <a:xfrm>
            <a:off x="2373086" y="203831"/>
            <a:ext cx="854528" cy="478694"/>
          </a:xfrm>
          <a:prstGeom prst="rect">
            <a:avLst/>
          </a:prstGeom>
        </p:spPr>
      </p:pic>
    </p:spTree>
    <p:extLst>
      <p:ext uri="{BB962C8B-B14F-4D97-AF65-F5344CB8AC3E}">
        <p14:creationId xmlns:p14="http://schemas.microsoft.com/office/powerpoint/2010/main" val="1365822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425"/>
          <p:cNvGrpSpPr>
            <a:grpSpLocks/>
          </p:cNvGrpSpPr>
          <p:nvPr/>
        </p:nvGrpSpPr>
        <p:grpSpPr bwMode="auto">
          <a:xfrm>
            <a:off x="3072130" y="9772015"/>
            <a:ext cx="463550" cy="459740"/>
            <a:chOff x="4838" y="277"/>
            <a:chExt cx="730" cy="724"/>
          </a:xfrm>
        </p:grpSpPr>
        <p:pic>
          <p:nvPicPr>
            <p:cNvPr id="9" name="Picture 24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8" y="277"/>
              <a:ext cx="349"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4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0" y="783"/>
              <a:ext cx="310"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4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8" y="786"/>
              <a:ext cx="309"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reeform 2430"/>
            <p:cNvSpPr>
              <a:spLocks/>
            </p:cNvSpPr>
            <p:nvPr/>
          </p:nvSpPr>
          <p:spPr bwMode="auto">
            <a:xfrm>
              <a:off x="4837" y="480"/>
              <a:ext cx="363" cy="404"/>
            </a:xfrm>
            <a:custGeom>
              <a:avLst/>
              <a:gdLst>
                <a:gd name="T0" fmla="+- 0 5181 4838"/>
                <a:gd name="T1" fmla="*/ T0 w 363"/>
                <a:gd name="T2" fmla="+- 0 480 480"/>
                <a:gd name="T3" fmla="*/ 480 h 404"/>
                <a:gd name="T4" fmla="+- 0 5169 4838"/>
                <a:gd name="T5" fmla="*/ T4 w 363"/>
                <a:gd name="T6" fmla="+- 0 481 480"/>
                <a:gd name="T7" fmla="*/ 481 h 404"/>
                <a:gd name="T8" fmla="+- 0 5154 4838"/>
                <a:gd name="T9" fmla="*/ T8 w 363"/>
                <a:gd name="T10" fmla="+- 0 487 480"/>
                <a:gd name="T11" fmla="*/ 487 h 404"/>
                <a:gd name="T12" fmla="+- 0 5137 4838"/>
                <a:gd name="T13" fmla="*/ T12 w 363"/>
                <a:gd name="T14" fmla="+- 0 495 480"/>
                <a:gd name="T15" fmla="*/ 495 h 404"/>
                <a:gd name="T16" fmla="+- 0 5130 4838"/>
                <a:gd name="T17" fmla="*/ T16 w 363"/>
                <a:gd name="T18" fmla="+- 0 501 480"/>
                <a:gd name="T19" fmla="*/ 501 h 404"/>
                <a:gd name="T20" fmla="+- 0 5105 4838"/>
                <a:gd name="T21" fmla="*/ T20 w 363"/>
                <a:gd name="T22" fmla="+- 0 518 480"/>
                <a:gd name="T23" fmla="*/ 518 h 404"/>
                <a:gd name="T24" fmla="+- 0 5078 4838"/>
                <a:gd name="T25" fmla="*/ T24 w 363"/>
                <a:gd name="T26" fmla="+- 0 527 480"/>
                <a:gd name="T27" fmla="*/ 527 h 404"/>
                <a:gd name="T28" fmla="+- 0 5049 4838"/>
                <a:gd name="T29" fmla="*/ T28 w 363"/>
                <a:gd name="T30" fmla="+- 0 532 480"/>
                <a:gd name="T31" fmla="*/ 532 h 404"/>
                <a:gd name="T32" fmla="+- 0 5019 4838"/>
                <a:gd name="T33" fmla="*/ T32 w 363"/>
                <a:gd name="T34" fmla="+- 0 532 480"/>
                <a:gd name="T35" fmla="*/ 532 h 404"/>
                <a:gd name="T36" fmla="+- 0 4965 4838"/>
                <a:gd name="T37" fmla="*/ T36 w 363"/>
                <a:gd name="T38" fmla="+- 0 531 480"/>
                <a:gd name="T39" fmla="*/ 531 h 404"/>
                <a:gd name="T40" fmla="+- 0 4938 4838"/>
                <a:gd name="T41" fmla="*/ T40 w 363"/>
                <a:gd name="T42" fmla="+- 0 530 480"/>
                <a:gd name="T43" fmla="*/ 530 h 404"/>
                <a:gd name="T44" fmla="+- 0 4860 4838"/>
                <a:gd name="T45" fmla="*/ T44 w 363"/>
                <a:gd name="T46" fmla="+- 0 546 480"/>
                <a:gd name="T47" fmla="*/ 546 h 404"/>
                <a:gd name="T48" fmla="+- 0 4838 4838"/>
                <a:gd name="T49" fmla="*/ T48 w 363"/>
                <a:gd name="T50" fmla="+- 0 602 480"/>
                <a:gd name="T51" fmla="*/ 602 h 404"/>
                <a:gd name="T52" fmla="+- 0 4838 4838"/>
                <a:gd name="T53" fmla="*/ T52 w 363"/>
                <a:gd name="T54" fmla="+- 0 605 480"/>
                <a:gd name="T55" fmla="*/ 605 h 404"/>
                <a:gd name="T56" fmla="+- 0 4838 4838"/>
                <a:gd name="T57" fmla="*/ T56 w 363"/>
                <a:gd name="T58" fmla="+- 0 864 480"/>
                <a:gd name="T59" fmla="*/ 864 h 404"/>
                <a:gd name="T60" fmla="+- 0 4840 4838"/>
                <a:gd name="T61" fmla="*/ T60 w 363"/>
                <a:gd name="T62" fmla="+- 0 872 480"/>
                <a:gd name="T63" fmla="*/ 872 h 404"/>
                <a:gd name="T64" fmla="+- 0 4841 4838"/>
                <a:gd name="T65" fmla="*/ T64 w 363"/>
                <a:gd name="T66" fmla="+- 0 878 480"/>
                <a:gd name="T67" fmla="*/ 878 h 404"/>
                <a:gd name="T68" fmla="+- 0 4856 4838"/>
                <a:gd name="T69" fmla="*/ T68 w 363"/>
                <a:gd name="T70" fmla="+- 0 883 480"/>
                <a:gd name="T71" fmla="*/ 883 h 404"/>
                <a:gd name="T72" fmla="+- 0 4865 4838"/>
                <a:gd name="T73" fmla="*/ T72 w 363"/>
                <a:gd name="T74" fmla="+- 0 880 480"/>
                <a:gd name="T75" fmla="*/ 880 h 404"/>
                <a:gd name="T76" fmla="+- 0 4873 4838"/>
                <a:gd name="T77" fmla="*/ T76 w 363"/>
                <a:gd name="T78" fmla="+- 0 855 480"/>
                <a:gd name="T79" fmla="*/ 855 h 404"/>
                <a:gd name="T80" fmla="+- 0 4883 4838"/>
                <a:gd name="T81" fmla="*/ T80 w 363"/>
                <a:gd name="T82" fmla="+- 0 833 480"/>
                <a:gd name="T83" fmla="*/ 833 h 404"/>
                <a:gd name="T84" fmla="+- 0 4931 4838"/>
                <a:gd name="T85" fmla="*/ T84 w 363"/>
                <a:gd name="T86" fmla="+- 0 779 480"/>
                <a:gd name="T87" fmla="*/ 779 h 404"/>
                <a:gd name="T88" fmla="+- 0 4960 4838"/>
                <a:gd name="T89" fmla="*/ T88 w 363"/>
                <a:gd name="T90" fmla="+- 0 772 480"/>
                <a:gd name="T91" fmla="*/ 772 h 404"/>
                <a:gd name="T92" fmla="+- 0 4962 4838"/>
                <a:gd name="T93" fmla="*/ T92 w 363"/>
                <a:gd name="T94" fmla="+- 0 770 480"/>
                <a:gd name="T95" fmla="*/ 770 h 404"/>
                <a:gd name="T96" fmla="+- 0 4965 4838"/>
                <a:gd name="T97" fmla="*/ T96 w 363"/>
                <a:gd name="T98" fmla="+- 0 769 480"/>
                <a:gd name="T99" fmla="*/ 769 h 404"/>
                <a:gd name="T100" fmla="+- 0 4964 4838"/>
                <a:gd name="T101" fmla="*/ T100 w 363"/>
                <a:gd name="T102" fmla="+- 0 767 480"/>
                <a:gd name="T103" fmla="*/ 767 h 404"/>
                <a:gd name="T104" fmla="+- 0 4965 4838"/>
                <a:gd name="T105" fmla="*/ T104 w 363"/>
                <a:gd name="T106" fmla="+- 0 764 480"/>
                <a:gd name="T107" fmla="*/ 764 h 404"/>
                <a:gd name="T108" fmla="+- 0 4964 4838"/>
                <a:gd name="T109" fmla="*/ T108 w 363"/>
                <a:gd name="T110" fmla="+- 0 763 480"/>
                <a:gd name="T111" fmla="*/ 763 h 404"/>
                <a:gd name="T112" fmla="+- 0 4949 4838"/>
                <a:gd name="T113" fmla="*/ T112 w 363"/>
                <a:gd name="T114" fmla="+- 0 735 480"/>
                <a:gd name="T115" fmla="*/ 735 h 404"/>
                <a:gd name="T116" fmla="+- 0 4944 4838"/>
                <a:gd name="T117" fmla="*/ T116 w 363"/>
                <a:gd name="T118" fmla="+- 0 708 480"/>
                <a:gd name="T119" fmla="*/ 708 h 404"/>
                <a:gd name="T120" fmla="+- 0 4951 4838"/>
                <a:gd name="T121" fmla="*/ T120 w 363"/>
                <a:gd name="T122" fmla="+- 0 681 480"/>
                <a:gd name="T123" fmla="*/ 681 h 404"/>
                <a:gd name="T124" fmla="+- 0 4969 4838"/>
                <a:gd name="T125" fmla="*/ T124 w 363"/>
                <a:gd name="T126" fmla="+- 0 655 480"/>
                <a:gd name="T127" fmla="*/ 655 h 404"/>
                <a:gd name="T128" fmla="+- 0 4975 4838"/>
                <a:gd name="T129" fmla="*/ T128 w 363"/>
                <a:gd name="T130" fmla="+- 0 648 480"/>
                <a:gd name="T131" fmla="*/ 648 h 404"/>
                <a:gd name="T132" fmla="+- 0 4978 4838"/>
                <a:gd name="T133" fmla="*/ T132 w 363"/>
                <a:gd name="T134" fmla="+- 0 617 480"/>
                <a:gd name="T135" fmla="*/ 617 h 404"/>
                <a:gd name="T136" fmla="+- 0 4979 4838"/>
                <a:gd name="T137" fmla="*/ T136 w 363"/>
                <a:gd name="T138" fmla="+- 0 584 480"/>
                <a:gd name="T139" fmla="*/ 584 h 404"/>
                <a:gd name="T140" fmla="+- 0 5025 4838"/>
                <a:gd name="T141" fmla="*/ T140 w 363"/>
                <a:gd name="T142" fmla="+- 0 584 480"/>
                <a:gd name="T143" fmla="*/ 584 h 404"/>
                <a:gd name="T144" fmla="+- 0 5070 4838"/>
                <a:gd name="T145" fmla="*/ T144 w 363"/>
                <a:gd name="T146" fmla="+- 0 585 480"/>
                <a:gd name="T147" fmla="*/ 585 h 404"/>
                <a:gd name="T148" fmla="+- 0 5082 4838"/>
                <a:gd name="T149" fmla="*/ T148 w 363"/>
                <a:gd name="T150" fmla="+- 0 584 480"/>
                <a:gd name="T151" fmla="*/ 584 h 404"/>
                <a:gd name="T152" fmla="+- 0 5094 4838"/>
                <a:gd name="T153" fmla="*/ T152 w 363"/>
                <a:gd name="T154" fmla="+- 0 582 480"/>
                <a:gd name="T155" fmla="*/ 582 h 404"/>
                <a:gd name="T156" fmla="+- 0 5105 4838"/>
                <a:gd name="T157" fmla="*/ T156 w 363"/>
                <a:gd name="T158" fmla="+- 0 578 480"/>
                <a:gd name="T159" fmla="*/ 578 h 404"/>
                <a:gd name="T160" fmla="+- 0 5116 4838"/>
                <a:gd name="T161" fmla="*/ T160 w 363"/>
                <a:gd name="T162" fmla="+- 0 572 480"/>
                <a:gd name="T163" fmla="*/ 572 h 404"/>
                <a:gd name="T164" fmla="+- 0 5122 4838"/>
                <a:gd name="T165" fmla="*/ T164 w 363"/>
                <a:gd name="T166" fmla="+- 0 567 480"/>
                <a:gd name="T167" fmla="*/ 567 h 404"/>
                <a:gd name="T168" fmla="+- 0 5130 4838"/>
                <a:gd name="T169" fmla="*/ T168 w 363"/>
                <a:gd name="T170" fmla="+- 0 563 480"/>
                <a:gd name="T171" fmla="*/ 563 h 404"/>
                <a:gd name="T172" fmla="+- 0 5181 4838"/>
                <a:gd name="T173" fmla="*/ T172 w 363"/>
                <a:gd name="T174" fmla="+- 0 532 480"/>
                <a:gd name="T175" fmla="*/ 532 h 404"/>
                <a:gd name="T176" fmla="+- 0 5192 4838"/>
                <a:gd name="T177" fmla="*/ T176 w 363"/>
                <a:gd name="T178" fmla="+- 0 522 480"/>
                <a:gd name="T179" fmla="*/ 522 h 404"/>
                <a:gd name="T180" fmla="+- 0 5199 4838"/>
                <a:gd name="T181" fmla="*/ T180 w 363"/>
                <a:gd name="T182" fmla="+- 0 512 480"/>
                <a:gd name="T183" fmla="*/ 512 h 404"/>
                <a:gd name="T184" fmla="+- 0 5201 4838"/>
                <a:gd name="T185" fmla="*/ T184 w 363"/>
                <a:gd name="T186" fmla="+- 0 502 480"/>
                <a:gd name="T187" fmla="*/ 502 h 404"/>
                <a:gd name="T188" fmla="+- 0 5197 4838"/>
                <a:gd name="T189" fmla="*/ T188 w 363"/>
                <a:gd name="T190" fmla="+- 0 491 480"/>
                <a:gd name="T191" fmla="*/ 491 h 404"/>
                <a:gd name="T192" fmla="+- 0 5191 4838"/>
                <a:gd name="T193" fmla="*/ T192 w 363"/>
                <a:gd name="T194" fmla="+- 0 483 480"/>
                <a:gd name="T195" fmla="*/ 483 h 404"/>
                <a:gd name="T196" fmla="+- 0 5181 4838"/>
                <a:gd name="T197" fmla="*/ T196 w 363"/>
                <a:gd name="T198" fmla="+- 0 480 480"/>
                <a:gd name="T199" fmla="*/ 480 h 40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363" h="404">
                  <a:moveTo>
                    <a:pt x="343" y="0"/>
                  </a:moveTo>
                  <a:lnTo>
                    <a:pt x="331" y="1"/>
                  </a:lnTo>
                  <a:lnTo>
                    <a:pt x="316" y="7"/>
                  </a:lnTo>
                  <a:lnTo>
                    <a:pt x="299" y="15"/>
                  </a:lnTo>
                  <a:lnTo>
                    <a:pt x="292" y="21"/>
                  </a:lnTo>
                  <a:lnTo>
                    <a:pt x="267" y="38"/>
                  </a:lnTo>
                  <a:lnTo>
                    <a:pt x="240" y="47"/>
                  </a:lnTo>
                  <a:lnTo>
                    <a:pt x="211" y="52"/>
                  </a:lnTo>
                  <a:lnTo>
                    <a:pt x="181" y="52"/>
                  </a:lnTo>
                  <a:lnTo>
                    <a:pt x="127" y="51"/>
                  </a:lnTo>
                  <a:lnTo>
                    <a:pt x="100" y="50"/>
                  </a:lnTo>
                  <a:lnTo>
                    <a:pt x="22" y="66"/>
                  </a:lnTo>
                  <a:lnTo>
                    <a:pt x="0" y="122"/>
                  </a:lnTo>
                  <a:lnTo>
                    <a:pt x="0" y="125"/>
                  </a:lnTo>
                  <a:lnTo>
                    <a:pt x="0" y="384"/>
                  </a:lnTo>
                  <a:lnTo>
                    <a:pt x="2" y="392"/>
                  </a:lnTo>
                  <a:lnTo>
                    <a:pt x="3" y="398"/>
                  </a:lnTo>
                  <a:lnTo>
                    <a:pt x="18" y="403"/>
                  </a:lnTo>
                  <a:lnTo>
                    <a:pt x="27" y="400"/>
                  </a:lnTo>
                  <a:lnTo>
                    <a:pt x="35" y="375"/>
                  </a:lnTo>
                  <a:lnTo>
                    <a:pt x="45" y="353"/>
                  </a:lnTo>
                  <a:lnTo>
                    <a:pt x="93" y="299"/>
                  </a:lnTo>
                  <a:lnTo>
                    <a:pt x="122" y="292"/>
                  </a:lnTo>
                  <a:lnTo>
                    <a:pt x="124" y="290"/>
                  </a:lnTo>
                  <a:lnTo>
                    <a:pt x="127" y="289"/>
                  </a:lnTo>
                  <a:lnTo>
                    <a:pt x="126" y="287"/>
                  </a:lnTo>
                  <a:lnTo>
                    <a:pt x="127" y="284"/>
                  </a:lnTo>
                  <a:lnTo>
                    <a:pt x="126" y="283"/>
                  </a:lnTo>
                  <a:lnTo>
                    <a:pt x="111" y="255"/>
                  </a:lnTo>
                  <a:lnTo>
                    <a:pt x="106" y="228"/>
                  </a:lnTo>
                  <a:lnTo>
                    <a:pt x="113" y="201"/>
                  </a:lnTo>
                  <a:lnTo>
                    <a:pt x="131" y="175"/>
                  </a:lnTo>
                  <a:lnTo>
                    <a:pt x="137" y="168"/>
                  </a:lnTo>
                  <a:lnTo>
                    <a:pt x="140" y="137"/>
                  </a:lnTo>
                  <a:lnTo>
                    <a:pt x="141" y="104"/>
                  </a:lnTo>
                  <a:lnTo>
                    <a:pt x="187" y="104"/>
                  </a:lnTo>
                  <a:lnTo>
                    <a:pt x="232" y="105"/>
                  </a:lnTo>
                  <a:lnTo>
                    <a:pt x="244" y="104"/>
                  </a:lnTo>
                  <a:lnTo>
                    <a:pt x="256" y="102"/>
                  </a:lnTo>
                  <a:lnTo>
                    <a:pt x="267" y="98"/>
                  </a:lnTo>
                  <a:lnTo>
                    <a:pt x="278" y="92"/>
                  </a:lnTo>
                  <a:lnTo>
                    <a:pt x="284" y="87"/>
                  </a:lnTo>
                  <a:lnTo>
                    <a:pt x="292" y="83"/>
                  </a:lnTo>
                  <a:lnTo>
                    <a:pt x="343" y="52"/>
                  </a:lnTo>
                  <a:lnTo>
                    <a:pt x="354" y="42"/>
                  </a:lnTo>
                  <a:lnTo>
                    <a:pt x="361" y="32"/>
                  </a:lnTo>
                  <a:lnTo>
                    <a:pt x="363" y="22"/>
                  </a:lnTo>
                  <a:lnTo>
                    <a:pt x="359" y="11"/>
                  </a:lnTo>
                  <a:lnTo>
                    <a:pt x="353" y="3"/>
                  </a:lnTo>
                  <a:lnTo>
                    <a:pt x="343" y="0"/>
                  </a:lnTo>
                  <a:close/>
                </a:path>
              </a:pathLst>
            </a:custGeom>
            <a:solidFill>
              <a:srgbClr val="B5E1E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pic>
          <p:nvPicPr>
            <p:cNvPr id="13" name="Picture 24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21" y="649"/>
              <a:ext cx="12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4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5" y="649"/>
              <a:ext cx="12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4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4" y="397"/>
              <a:ext cx="11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AutoShape 2426"/>
            <p:cNvSpPr>
              <a:spLocks/>
            </p:cNvSpPr>
            <p:nvPr/>
          </p:nvSpPr>
          <p:spPr bwMode="auto">
            <a:xfrm>
              <a:off x="4839" y="956"/>
              <a:ext cx="727" cy="27"/>
            </a:xfrm>
            <a:custGeom>
              <a:avLst/>
              <a:gdLst>
                <a:gd name="T0" fmla="+- 0 4923 4839"/>
                <a:gd name="T1" fmla="*/ T0 w 727"/>
                <a:gd name="T2" fmla="+- 0 964 956"/>
                <a:gd name="T3" fmla="*/ 964 h 27"/>
                <a:gd name="T4" fmla="+- 0 4918 4839"/>
                <a:gd name="T5" fmla="*/ T4 w 727"/>
                <a:gd name="T6" fmla="+- 0 959 956"/>
                <a:gd name="T7" fmla="*/ 959 h 27"/>
                <a:gd name="T8" fmla="+- 0 4904 4839"/>
                <a:gd name="T9" fmla="*/ T8 w 727"/>
                <a:gd name="T10" fmla="+- 0 958 956"/>
                <a:gd name="T11" fmla="*/ 958 h 27"/>
                <a:gd name="T12" fmla="+- 0 4892 4839"/>
                <a:gd name="T13" fmla="*/ T12 w 727"/>
                <a:gd name="T14" fmla="+- 0 959 956"/>
                <a:gd name="T15" fmla="*/ 959 h 27"/>
                <a:gd name="T16" fmla="+- 0 4881 4839"/>
                <a:gd name="T17" fmla="*/ T16 w 727"/>
                <a:gd name="T18" fmla="+- 0 959 956"/>
                <a:gd name="T19" fmla="*/ 959 h 27"/>
                <a:gd name="T20" fmla="+- 0 4881 4839"/>
                <a:gd name="T21" fmla="*/ T20 w 727"/>
                <a:gd name="T22" fmla="+- 0 957 956"/>
                <a:gd name="T23" fmla="*/ 957 h 27"/>
                <a:gd name="T24" fmla="+- 0 4870 4839"/>
                <a:gd name="T25" fmla="*/ T24 w 727"/>
                <a:gd name="T26" fmla="+- 0 958 956"/>
                <a:gd name="T27" fmla="*/ 958 h 27"/>
                <a:gd name="T28" fmla="+- 0 4859 4839"/>
                <a:gd name="T29" fmla="*/ T28 w 727"/>
                <a:gd name="T30" fmla="+- 0 958 956"/>
                <a:gd name="T31" fmla="*/ 958 h 27"/>
                <a:gd name="T32" fmla="+- 0 4844 4839"/>
                <a:gd name="T33" fmla="*/ T32 w 727"/>
                <a:gd name="T34" fmla="+- 0 960 956"/>
                <a:gd name="T35" fmla="*/ 960 h 27"/>
                <a:gd name="T36" fmla="+- 0 4841 4839"/>
                <a:gd name="T37" fmla="*/ T36 w 727"/>
                <a:gd name="T38" fmla="+- 0 966 956"/>
                <a:gd name="T39" fmla="*/ 966 h 27"/>
                <a:gd name="T40" fmla="+- 0 4839 4839"/>
                <a:gd name="T41" fmla="*/ T40 w 727"/>
                <a:gd name="T42" fmla="+- 0 973 956"/>
                <a:gd name="T43" fmla="*/ 973 h 27"/>
                <a:gd name="T44" fmla="+- 0 4844 4839"/>
                <a:gd name="T45" fmla="*/ T44 w 727"/>
                <a:gd name="T46" fmla="+- 0 979 956"/>
                <a:gd name="T47" fmla="*/ 979 h 27"/>
                <a:gd name="T48" fmla="+- 0 4881 4839"/>
                <a:gd name="T49" fmla="*/ T48 w 727"/>
                <a:gd name="T50" fmla="+- 0 979 956"/>
                <a:gd name="T51" fmla="*/ 979 h 27"/>
                <a:gd name="T52" fmla="+- 0 4919 4839"/>
                <a:gd name="T53" fmla="*/ T52 w 727"/>
                <a:gd name="T54" fmla="+- 0 978 956"/>
                <a:gd name="T55" fmla="*/ 978 h 27"/>
                <a:gd name="T56" fmla="+- 0 4922 4839"/>
                <a:gd name="T57" fmla="*/ T56 w 727"/>
                <a:gd name="T58" fmla="+- 0 971 956"/>
                <a:gd name="T59" fmla="*/ 971 h 27"/>
                <a:gd name="T60" fmla="+- 0 4923 4839"/>
                <a:gd name="T61" fmla="*/ T60 w 727"/>
                <a:gd name="T62" fmla="+- 0 964 956"/>
                <a:gd name="T63" fmla="*/ 964 h 27"/>
                <a:gd name="T64" fmla="+- 0 5290 4839"/>
                <a:gd name="T65" fmla="*/ T64 w 727"/>
                <a:gd name="T66" fmla="+- 0 967 956"/>
                <a:gd name="T67" fmla="*/ 967 h 27"/>
                <a:gd name="T68" fmla="+- 0 5285 4839"/>
                <a:gd name="T69" fmla="*/ T68 w 727"/>
                <a:gd name="T70" fmla="+- 0 961 956"/>
                <a:gd name="T71" fmla="*/ 961 h 27"/>
                <a:gd name="T72" fmla="+- 0 5275 4839"/>
                <a:gd name="T73" fmla="*/ T72 w 727"/>
                <a:gd name="T74" fmla="+- 0 958 956"/>
                <a:gd name="T75" fmla="*/ 958 h 27"/>
                <a:gd name="T76" fmla="+- 0 5268 4839"/>
                <a:gd name="T77" fmla="*/ T76 w 727"/>
                <a:gd name="T78" fmla="+- 0 958 956"/>
                <a:gd name="T79" fmla="*/ 958 h 27"/>
                <a:gd name="T80" fmla="+- 0 5139 4839"/>
                <a:gd name="T81" fmla="*/ T80 w 727"/>
                <a:gd name="T82" fmla="+- 0 958 956"/>
                <a:gd name="T83" fmla="*/ 958 h 27"/>
                <a:gd name="T84" fmla="+- 0 5127 4839"/>
                <a:gd name="T85" fmla="*/ T84 w 727"/>
                <a:gd name="T86" fmla="+- 0 958 956"/>
                <a:gd name="T87" fmla="*/ 958 h 27"/>
                <a:gd name="T88" fmla="+- 0 5115 4839"/>
                <a:gd name="T89" fmla="*/ T88 w 727"/>
                <a:gd name="T90" fmla="+- 0 956 956"/>
                <a:gd name="T91" fmla="*/ 956 h 27"/>
                <a:gd name="T92" fmla="+- 0 5114 4839"/>
                <a:gd name="T93" fmla="*/ T92 w 727"/>
                <a:gd name="T94" fmla="+- 0 983 956"/>
                <a:gd name="T95" fmla="*/ 983 h 27"/>
                <a:gd name="T96" fmla="+- 0 5126 4839"/>
                <a:gd name="T97" fmla="*/ T96 w 727"/>
                <a:gd name="T98" fmla="+- 0 981 956"/>
                <a:gd name="T99" fmla="*/ 981 h 27"/>
                <a:gd name="T100" fmla="+- 0 5269 4839"/>
                <a:gd name="T101" fmla="*/ T100 w 727"/>
                <a:gd name="T102" fmla="+- 0 981 956"/>
                <a:gd name="T103" fmla="*/ 981 h 27"/>
                <a:gd name="T104" fmla="+- 0 5275 4839"/>
                <a:gd name="T105" fmla="*/ T104 w 727"/>
                <a:gd name="T106" fmla="+- 0 982 956"/>
                <a:gd name="T107" fmla="*/ 982 h 27"/>
                <a:gd name="T108" fmla="+- 0 5284 4839"/>
                <a:gd name="T109" fmla="*/ T108 w 727"/>
                <a:gd name="T110" fmla="+- 0 979 956"/>
                <a:gd name="T111" fmla="*/ 979 h 27"/>
                <a:gd name="T112" fmla="+- 0 5290 4839"/>
                <a:gd name="T113" fmla="*/ T112 w 727"/>
                <a:gd name="T114" fmla="+- 0 974 956"/>
                <a:gd name="T115" fmla="*/ 974 h 27"/>
                <a:gd name="T116" fmla="+- 0 5290 4839"/>
                <a:gd name="T117" fmla="*/ T116 w 727"/>
                <a:gd name="T118" fmla="+- 0 967 956"/>
                <a:gd name="T119" fmla="*/ 967 h 27"/>
                <a:gd name="T120" fmla="+- 0 5566 4839"/>
                <a:gd name="T121" fmla="*/ T120 w 727"/>
                <a:gd name="T122" fmla="+- 0 974 956"/>
                <a:gd name="T123" fmla="*/ 974 h 27"/>
                <a:gd name="T124" fmla="+- 0 5564 4839"/>
                <a:gd name="T125" fmla="*/ T124 w 727"/>
                <a:gd name="T126" fmla="+- 0 967 956"/>
                <a:gd name="T127" fmla="*/ 967 h 27"/>
                <a:gd name="T128" fmla="+- 0 5560 4839"/>
                <a:gd name="T129" fmla="*/ T128 w 727"/>
                <a:gd name="T130" fmla="+- 0 960 956"/>
                <a:gd name="T131" fmla="*/ 960 h 27"/>
                <a:gd name="T132" fmla="+- 0 5545 4839"/>
                <a:gd name="T133" fmla="*/ T132 w 727"/>
                <a:gd name="T134" fmla="+- 0 957 956"/>
                <a:gd name="T135" fmla="*/ 957 h 27"/>
                <a:gd name="T136" fmla="+- 0 5534 4839"/>
                <a:gd name="T137" fmla="*/ T136 w 727"/>
                <a:gd name="T138" fmla="+- 0 958 956"/>
                <a:gd name="T139" fmla="*/ 958 h 27"/>
                <a:gd name="T140" fmla="+- 0 5512 4839"/>
                <a:gd name="T141" fmla="*/ T140 w 727"/>
                <a:gd name="T142" fmla="+- 0 958 956"/>
                <a:gd name="T143" fmla="*/ 958 h 27"/>
                <a:gd name="T144" fmla="+- 0 5500 4839"/>
                <a:gd name="T145" fmla="*/ T144 w 727"/>
                <a:gd name="T146" fmla="+- 0 957 956"/>
                <a:gd name="T147" fmla="*/ 957 h 27"/>
                <a:gd name="T148" fmla="+- 0 5485 4839"/>
                <a:gd name="T149" fmla="*/ T148 w 727"/>
                <a:gd name="T150" fmla="+- 0 959 956"/>
                <a:gd name="T151" fmla="*/ 959 h 27"/>
                <a:gd name="T152" fmla="+- 0 5481 4839"/>
                <a:gd name="T153" fmla="*/ T152 w 727"/>
                <a:gd name="T154" fmla="+- 0 966 956"/>
                <a:gd name="T155" fmla="*/ 966 h 27"/>
                <a:gd name="T156" fmla="+- 0 5479 4839"/>
                <a:gd name="T157" fmla="*/ T156 w 727"/>
                <a:gd name="T158" fmla="+- 0 973 956"/>
                <a:gd name="T159" fmla="*/ 973 h 27"/>
                <a:gd name="T160" fmla="+- 0 5485 4839"/>
                <a:gd name="T161" fmla="*/ T160 w 727"/>
                <a:gd name="T162" fmla="+- 0 980 956"/>
                <a:gd name="T163" fmla="*/ 980 h 27"/>
                <a:gd name="T164" fmla="+- 0 5522 4839"/>
                <a:gd name="T165" fmla="*/ T164 w 727"/>
                <a:gd name="T166" fmla="+- 0 981 956"/>
                <a:gd name="T167" fmla="*/ 981 h 27"/>
                <a:gd name="T168" fmla="+- 0 5559 4839"/>
                <a:gd name="T169" fmla="*/ T168 w 727"/>
                <a:gd name="T170" fmla="+- 0 980 956"/>
                <a:gd name="T171" fmla="*/ 980 h 27"/>
                <a:gd name="T172" fmla="+- 0 5566 4839"/>
                <a:gd name="T173" fmla="*/ T172 w 727"/>
                <a:gd name="T174" fmla="+- 0 974 956"/>
                <a:gd name="T175" fmla="*/ 974 h 2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Lst>
              <a:rect l="0" t="0" r="r" b="b"/>
              <a:pathLst>
                <a:path w="727" h="27">
                  <a:moveTo>
                    <a:pt x="84" y="8"/>
                  </a:moveTo>
                  <a:lnTo>
                    <a:pt x="79" y="3"/>
                  </a:lnTo>
                  <a:lnTo>
                    <a:pt x="65" y="2"/>
                  </a:lnTo>
                  <a:lnTo>
                    <a:pt x="53" y="3"/>
                  </a:lnTo>
                  <a:lnTo>
                    <a:pt x="42" y="3"/>
                  </a:lnTo>
                  <a:lnTo>
                    <a:pt x="42" y="1"/>
                  </a:lnTo>
                  <a:lnTo>
                    <a:pt x="31" y="2"/>
                  </a:lnTo>
                  <a:lnTo>
                    <a:pt x="20" y="2"/>
                  </a:lnTo>
                  <a:lnTo>
                    <a:pt x="5" y="4"/>
                  </a:lnTo>
                  <a:lnTo>
                    <a:pt x="2" y="10"/>
                  </a:lnTo>
                  <a:lnTo>
                    <a:pt x="0" y="17"/>
                  </a:lnTo>
                  <a:lnTo>
                    <a:pt x="5" y="23"/>
                  </a:lnTo>
                  <a:lnTo>
                    <a:pt x="42" y="23"/>
                  </a:lnTo>
                  <a:lnTo>
                    <a:pt x="80" y="22"/>
                  </a:lnTo>
                  <a:lnTo>
                    <a:pt x="83" y="15"/>
                  </a:lnTo>
                  <a:lnTo>
                    <a:pt x="84" y="8"/>
                  </a:lnTo>
                  <a:close/>
                  <a:moveTo>
                    <a:pt x="451" y="11"/>
                  </a:moveTo>
                  <a:lnTo>
                    <a:pt x="446" y="5"/>
                  </a:lnTo>
                  <a:lnTo>
                    <a:pt x="436" y="2"/>
                  </a:lnTo>
                  <a:lnTo>
                    <a:pt x="429" y="2"/>
                  </a:lnTo>
                  <a:lnTo>
                    <a:pt x="300" y="2"/>
                  </a:lnTo>
                  <a:lnTo>
                    <a:pt x="288" y="2"/>
                  </a:lnTo>
                  <a:lnTo>
                    <a:pt x="276" y="0"/>
                  </a:lnTo>
                  <a:lnTo>
                    <a:pt x="275" y="27"/>
                  </a:lnTo>
                  <a:lnTo>
                    <a:pt x="287" y="25"/>
                  </a:lnTo>
                  <a:lnTo>
                    <a:pt x="430" y="25"/>
                  </a:lnTo>
                  <a:lnTo>
                    <a:pt x="436" y="26"/>
                  </a:lnTo>
                  <a:lnTo>
                    <a:pt x="445" y="23"/>
                  </a:lnTo>
                  <a:lnTo>
                    <a:pt x="451" y="18"/>
                  </a:lnTo>
                  <a:lnTo>
                    <a:pt x="451" y="11"/>
                  </a:lnTo>
                  <a:close/>
                  <a:moveTo>
                    <a:pt x="727" y="18"/>
                  </a:moveTo>
                  <a:lnTo>
                    <a:pt x="725" y="11"/>
                  </a:lnTo>
                  <a:lnTo>
                    <a:pt x="721" y="4"/>
                  </a:lnTo>
                  <a:lnTo>
                    <a:pt x="706" y="1"/>
                  </a:lnTo>
                  <a:lnTo>
                    <a:pt x="695" y="2"/>
                  </a:lnTo>
                  <a:lnTo>
                    <a:pt x="673" y="2"/>
                  </a:lnTo>
                  <a:lnTo>
                    <a:pt x="661" y="1"/>
                  </a:lnTo>
                  <a:lnTo>
                    <a:pt x="646" y="3"/>
                  </a:lnTo>
                  <a:lnTo>
                    <a:pt x="642" y="10"/>
                  </a:lnTo>
                  <a:lnTo>
                    <a:pt x="640" y="17"/>
                  </a:lnTo>
                  <a:lnTo>
                    <a:pt x="646" y="24"/>
                  </a:lnTo>
                  <a:lnTo>
                    <a:pt x="683" y="25"/>
                  </a:lnTo>
                  <a:lnTo>
                    <a:pt x="720" y="24"/>
                  </a:lnTo>
                  <a:lnTo>
                    <a:pt x="727" y="18"/>
                  </a:lnTo>
                  <a:close/>
                </a:path>
              </a:pathLst>
            </a:custGeom>
            <a:solidFill>
              <a:srgbClr val="B5E1E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grpSp>
      <p:sp>
        <p:nvSpPr>
          <p:cNvPr id="17" name="AutoShape 2437"/>
          <p:cNvSpPr>
            <a:spLocks/>
          </p:cNvSpPr>
          <p:nvPr/>
        </p:nvSpPr>
        <p:spPr bwMode="auto">
          <a:xfrm>
            <a:off x="1322705" y="7580630"/>
            <a:ext cx="287020" cy="264795"/>
          </a:xfrm>
          <a:custGeom>
            <a:avLst/>
            <a:gdLst>
              <a:gd name="T0" fmla="+- 0 2179 2083"/>
              <a:gd name="T1" fmla="*/ T0 w 452"/>
              <a:gd name="T2" fmla="+- 0 272 31"/>
              <a:gd name="T3" fmla="*/ 272 h 417"/>
              <a:gd name="T4" fmla="+- 0 2122 2083"/>
              <a:gd name="T5" fmla="*/ T4 w 452"/>
              <a:gd name="T6" fmla="+- 0 295 31"/>
              <a:gd name="T7" fmla="*/ 295 h 417"/>
              <a:gd name="T8" fmla="+- 0 2146 2083"/>
              <a:gd name="T9" fmla="*/ T8 w 452"/>
              <a:gd name="T10" fmla="+- 0 352 31"/>
              <a:gd name="T11" fmla="*/ 352 h 417"/>
              <a:gd name="T12" fmla="+- 0 2203 2083"/>
              <a:gd name="T13" fmla="*/ T12 w 452"/>
              <a:gd name="T14" fmla="+- 0 329 31"/>
              <a:gd name="T15" fmla="*/ 329 h 417"/>
              <a:gd name="T16" fmla="+- 0 2239 2083"/>
              <a:gd name="T17" fmla="*/ T16 w 452"/>
              <a:gd name="T18" fmla="+- 0 393 31"/>
              <a:gd name="T19" fmla="*/ 393 h 417"/>
              <a:gd name="T20" fmla="+- 0 2122 2083"/>
              <a:gd name="T21" fmla="*/ T20 w 452"/>
              <a:gd name="T22" fmla="+- 0 370 31"/>
              <a:gd name="T23" fmla="*/ 370 h 417"/>
              <a:gd name="T24" fmla="+- 0 2084 2083"/>
              <a:gd name="T25" fmla="*/ T24 w 452"/>
              <a:gd name="T26" fmla="+- 0 404 31"/>
              <a:gd name="T27" fmla="*/ 404 h 417"/>
              <a:gd name="T28" fmla="+- 0 2243 2083"/>
              <a:gd name="T29" fmla="*/ T28 w 452"/>
              <a:gd name="T30" fmla="+- 0 435 31"/>
              <a:gd name="T31" fmla="*/ 435 h 417"/>
              <a:gd name="T32" fmla="+- 0 2344 2083"/>
              <a:gd name="T33" fmla="*/ T32 w 452"/>
              <a:gd name="T34" fmla="+- 0 43 31"/>
              <a:gd name="T35" fmla="*/ 43 h 417"/>
              <a:gd name="T36" fmla="+- 0 2282 2083"/>
              <a:gd name="T37" fmla="*/ T36 w 452"/>
              <a:gd name="T38" fmla="+- 0 44 31"/>
              <a:gd name="T39" fmla="*/ 44 h 417"/>
              <a:gd name="T40" fmla="+- 0 2283 2083"/>
              <a:gd name="T41" fmla="*/ T40 w 452"/>
              <a:gd name="T42" fmla="+- 0 105 31"/>
              <a:gd name="T43" fmla="*/ 105 h 417"/>
              <a:gd name="T44" fmla="+- 0 2345 2083"/>
              <a:gd name="T45" fmla="*/ T44 w 452"/>
              <a:gd name="T46" fmla="+- 0 104 31"/>
              <a:gd name="T47" fmla="*/ 104 h 417"/>
              <a:gd name="T48" fmla="+- 0 2373 2083"/>
              <a:gd name="T49" fmla="*/ T48 w 452"/>
              <a:gd name="T50" fmla="+- 0 296 31"/>
              <a:gd name="T51" fmla="*/ 296 h 417"/>
              <a:gd name="T52" fmla="+- 0 2359 2083"/>
              <a:gd name="T53" fmla="*/ T52 w 452"/>
              <a:gd name="T54" fmla="+- 0 291 31"/>
              <a:gd name="T55" fmla="*/ 291 h 417"/>
              <a:gd name="T56" fmla="+- 0 2356 2083"/>
              <a:gd name="T57" fmla="*/ T56 w 452"/>
              <a:gd name="T58" fmla="+- 0 280 31"/>
              <a:gd name="T59" fmla="*/ 280 h 417"/>
              <a:gd name="T60" fmla="+- 0 2365 2083"/>
              <a:gd name="T61" fmla="*/ T60 w 452"/>
              <a:gd name="T62" fmla="+- 0 270 31"/>
              <a:gd name="T63" fmla="*/ 270 h 417"/>
              <a:gd name="T64" fmla="+- 0 2347 2083"/>
              <a:gd name="T65" fmla="*/ T64 w 452"/>
              <a:gd name="T66" fmla="+- 0 254 31"/>
              <a:gd name="T67" fmla="*/ 254 h 417"/>
              <a:gd name="T68" fmla="+- 0 2328 2083"/>
              <a:gd name="T69" fmla="*/ T68 w 452"/>
              <a:gd name="T70" fmla="+- 0 332 31"/>
              <a:gd name="T71" fmla="*/ 332 h 417"/>
              <a:gd name="T72" fmla="+- 0 2287 2083"/>
              <a:gd name="T73" fmla="*/ T72 w 452"/>
              <a:gd name="T74" fmla="+- 0 294 31"/>
              <a:gd name="T75" fmla="*/ 294 h 417"/>
              <a:gd name="T76" fmla="+- 0 2340 2083"/>
              <a:gd name="T77" fmla="*/ T76 w 452"/>
              <a:gd name="T78" fmla="+- 0 291 31"/>
              <a:gd name="T79" fmla="*/ 291 h 417"/>
              <a:gd name="T80" fmla="+- 0 2334 2083"/>
              <a:gd name="T81" fmla="*/ T80 w 452"/>
              <a:gd name="T82" fmla="+- 0 261 31"/>
              <a:gd name="T83" fmla="*/ 261 h 417"/>
              <a:gd name="T84" fmla="+- 0 2326 2083"/>
              <a:gd name="T85" fmla="*/ T84 w 452"/>
              <a:gd name="T86" fmla="+- 0 247 31"/>
              <a:gd name="T87" fmla="*/ 247 h 417"/>
              <a:gd name="T88" fmla="+- 0 2302 2083"/>
              <a:gd name="T89" fmla="*/ T88 w 452"/>
              <a:gd name="T90" fmla="+- 0 245 31"/>
              <a:gd name="T91" fmla="*/ 245 h 417"/>
              <a:gd name="T92" fmla="+- 0 2291 2083"/>
              <a:gd name="T93" fmla="*/ T92 w 452"/>
              <a:gd name="T94" fmla="+- 0 263 31"/>
              <a:gd name="T95" fmla="*/ 263 h 417"/>
              <a:gd name="T96" fmla="+- 0 2271 2083"/>
              <a:gd name="T97" fmla="*/ T96 w 452"/>
              <a:gd name="T98" fmla="+- 0 260 31"/>
              <a:gd name="T99" fmla="*/ 260 h 417"/>
              <a:gd name="T100" fmla="+- 0 2271 2083"/>
              <a:gd name="T101" fmla="*/ T100 w 452"/>
              <a:gd name="T102" fmla="+- 0 278 31"/>
              <a:gd name="T103" fmla="*/ 278 h 417"/>
              <a:gd name="T104" fmla="+- 0 2267 2083"/>
              <a:gd name="T105" fmla="*/ T104 w 452"/>
              <a:gd name="T106" fmla="+- 0 292 31"/>
              <a:gd name="T107" fmla="*/ 292 h 417"/>
              <a:gd name="T108" fmla="+- 0 2253 2083"/>
              <a:gd name="T109" fmla="*/ T108 w 452"/>
              <a:gd name="T110" fmla="+- 0 317 31"/>
              <a:gd name="T111" fmla="*/ 317 h 417"/>
              <a:gd name="T112" fmla="+- 0 2267 2083"/>
              <a:gd name="T113" fmla="*/ T112 w 452"/>
              <a:gd name="T114" fmla="+- 0 322 31"/>
              <a:gd name="T115" fmla="*/ 322 h 417"/>
              <a:gd name="T116" fmla="+- 0 2262 2083"/>
              <a:gd name="T117" fmla="*/ T116 w 452"/>
              <a:gd name="T118" fmla="+- 0 338 31"/>
              <a:gd name="T119" fmla="*/ 338 h 417"/>
              <a:gd name="T120" fmla="+- 0 2277 2083"/>
              <a:gd name="T121" fmla="*/ T120 w 452"/>
              <a:gd name="T122" fmla="+- 0 355 31"/>
              <a:gd name="T123" fmla="*/ 355 h 417"/>
              <a:gd name="T124" fmla="+- 0 2295 2083"/>
              <a:gd name="T125" fmla="*/ T124 w 452"/>
              <a:gd name="T126" fmla="+- 0 351 31"/>
              <a:gd name="T127" fmla="*/ 351 h 417"/>
              <a:gd name="T128" fmla="+- 0 2301 2083"/>
              <a:gd name="T129" fmla="*/ T128 w 452"/>
              <a:gd name="T130" fmla="+- 0 362 31"/>
              <a:gd name="T131" fmla="*/ 362 h 417"/>
              <a:gd name="T132" fmla="+- 0 2324 2083"/>
              <a:gd name="T133" fmla="*/ T132 w 452"/>
              <a:gd name="T134" fmla="+- 0 365 31"/>
              <a:gd name="T135" fmla="*/ 365 h 417"/>
              <a:gd name="T136" fmla="+- 0 2332 2083"/>
              <a:gd name="T137" fmla="*/ T136 w 452"/>
              <a:gd name="T138" fmla="+- 0 351 31"/>
              <a:gd name="T139" fmla="*/ 351 h 417"/>
              <a:gd name="T140" fmla="+- 0 2345 2083"/>
              <a:gd name="T141" fmla="*/ T140 w 452"/>
              <a:gd name="T142" fmla="+- 0 355 31"/>
              <a:gd name="T143" fmla="*/ 355 h 417"/>
              <a:gd name="T144" fmla="+- 0 2356 2083"/>
              <a:gd name="T145" fmla="*/ T144 w 452"/>
              <a:gd name="T146" fmla="+- 0 347 31"/>
              <a:gd name="T147" fmla="*/ 347 h 417"/>
              <a:gd name="T148" fmla="+- 0 2357 2083"/>
              <a:gd name="T149" fmla="*/ T148 w 452"/>
              <a:gd name="T150" fmla="+- 0 332 31"/>
              <a:gd name="T151" fmla="*/ 332 h 417"/>
              <a:gd name="T152" fmla="+- 0 2360 2083"/>
              <a:gd name="T153" fmla="*/ T152 w 452"/>
              <a:gd name="T154" fmla="+- 0 321 31"/>
              <a:gd name="T155" fmla="*/ 321 h 417"/>
              <a:gd name="T156" fmla="+- 0 2366 2083"/>
              <a:gd name="T157" fmla="*/ T156 w 452"/>
              <a:gd name="T158" fmla="+- 0 318 31"/>
              <a:gd name="T159" fmla="*/ 318 h 417"/>
              <a:gd name="T160" fmla="+- 0 2374 2083"/>
              <a:gd name="T161" fmla="*/ T160 w 452"/>
              <a:gd name="T162" fmla="+- 0 308 31"/>
              <a:gd name="T163" fmla="*/ 308 h 417"/>
              <a:gd name="T164" fmla="+- 0 2383 2083"/>
              <a:gd name="T165" fmla="*/ T164 w 452"/>
              <a:gd name="T166" fmla="+- 0 146 31"/>
              <a:gd name="T167" fmla="*/ 146 h 417"/>
              <a:gd name="T168" fmla="+- 0 2260 2083"/>
              <a:gd name="T169" fmla="*/ T168 w 452"/>
              <a:gd name="T170" fmla="+- 0 135 31"/>
              <a:gd name="T171" fmla="*/ 135 h 417"/>
              <a:gd name="T172" fmla="+- 0 2233 2083"/>
              <a:gd name="T173" fmla="*/ T172 w 452"/>
              <a:gd name="T174" fmla="+- 0 174 31"/>
              <a:gd name="T175" fmla="*/ 174 h 417"/>
              <a:gd name="T176" fmla="+- 0 2394 2083"/>
              <a:gd name="T177" fmla="*/ T176 w 452"/>
              <a:gd name="T178" fmla="+- 0 186 31"/>
              <a:gd name="T179" fmla="*/ 186 h 417"/>
              <a:gd name="T180" fmla="+- 0 2485 2083"/>
              <a:gd name="T181" fmla="*/ T180 w 452"/>
              <a:gd name="T182" fmla="+- 0 281 31"/>
              <a:gd name="T183" fmla="*/ 281 h 417"/>
              <a:gd name="T184" fmla="+- 0 2423 2083"/>
              <a:gd name="T185" fmla="*/ T184 w 452"/>
              <a:gd name="T186" fmla="+- 0 282 31"/>
              <a:gd name="T187" fmla="*/ 282 h 417"/>
              <a:gd name="T188" fmla="+- 0 2424 2083"/>
              <a:gd name="T189" fmla="*/ T188 w 452"/>
              <a:gd name="T190" fmla="+- 0 343 31"/>
              <a:gd name="T191" fmla="*/ 343 h 417"/>
              <a:gd name="T192" fmla="+- 0 2485 2083"/>
              <a:gd name="T193" fmla="*/ T192 w 452"/>
              <a:gd name="T194" fmla="+- 0 342 31"/>
              <a:gd name="T195" fmla="*/ 342 h 417"/>
              <a:gd name="T196" fmla="+- 0 2534 2083"/>
              <a:gd name="T197" fmla="*/ T196 w 452"/>
              <a:gd name="T198" fmla="+- 0 408 31"/>
              <a:gd name="T199" fmla="*/ 408 h 417"/>
              <a:gd name="T200" fmla="+- 0 2495 2083"/>
              <a:gd name="T201" fmla="*/ T200 w 452"/>
              <a:gd name="T202" fmla="+- 0 370 31"/>
              <a:gd name="T203" fmla="*/ 370 h 417"/>
              <a:gd name="T204" fmla="+- 0 2375 2083"/>
              <a:gd name="T205" fmla="*/ T204 w 452"/>
              <a:gd name="T206" fmla="+- 0 398 31"/>
              <a:gd name="T207" fmla="*/ 398 h 41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17">
                <a:moveTo>
                  <a:pt x="123" y="281"/>
                </a:moveTo>
                <a:lnTo>
                  <a:pt x="120" y="264"/>
                </a:lnTo>
                <a:lnTo>
                  <a:pt x="110" y="250"/>
                </a:lnTo>
                <a:lnTo>
                  <a:pt x="96" y="241"/>
                </a:lnTo>
                <a:lnTo>
                  <a:pt x="79" y="238"/>
                </a:lnTo>
                <a:lnTo>
                  <a:pt x="62" y="241"/>
                </a:lnTo>
                <a:lnTo>
                  <a:pt x="49" y="251"/>
                </a:lnTo>
                <a:lnTo>
                  <a:pt x="39" y="264"/>
                </a:lnTo>
                <a:lnTo>
                  <a:pt x="36" y="281"/>
                </a:lnTo>
                <a:lnTo>
                  <a:pt x="40" y="298"/>
                </a:lnTo>
                <a:lnTo>
                  <a:pt x="49" y="312"/>
                </a:lnTo>
                <a:lnTo>
                  <a:pt x="63" y="321"/>
                </a:lnTo>
                <a:lnTo>
                  <a:pt x="80" y="324"/>
                </a:lnTo>
                <a:lnTo>
                  <a:pt x="97" y="321"/>
                </a:lnTo>
                <a:lnTo>
                  <a:pt x="111" y="311"/>
                </a:lnTo>
                <a:lnTo>
                  <a:pt x="120" y="298"/>
                </a:lnTo>
                <a:lnTo>
                  <a:pt x="123" y="281"/>
                </a:lnTo>
                <a:close/>
                <a:moveTo>
                  <a:pt x="161" y="391"/>
                </a:moveTo>
                <a:lnTo>
                  <a:pt x="160" y="378"/>
                </a:lnTo>
                <a:lnTo>
                  <a:pt x="156" y="362"/>
                </a:lnTo>
                <a:lnTo>
                  <a:pt x="148" y="350"/>
                </a:lnTo>
                <a:lnTo>
                  <a:pt x="135" y="342"/>
                </a:lnTo>
                <a:lnTo>
                  <a:pt x="120" y="339"/>
                </a:lnTo>
                <a:lnTo>
                  <a:pt x="39" y="339"/>
                </a:lnTo>
                <a:lnTo>
                  <a:pt x="25" y="342"/>
                </a:lnTo>
                <a:lnTo>
                  <a:pt x="13" y="349"/>
                </a:lnTo>
                <a:lnTo>
                  <a:pt x="5" y="359"/>
                </a:lnTo>
                <a:lnTo>
                  <a:pt x="1" y="373"/>
                </a:lnTo>
                <a:lnTo>
                  <a:pt x="0" y="384"/>
                </a:lnTo>
                <a:lnTo>
                  <a:pt x="0" y="417"/>
                </a:lnTo>
                <a:lnTo>
                  <a:pt x="160" y="417"/>
                </a:lnTo>
                <a:lnTo>
                  <a:pt x="160" y="404"/>
                </a:lnTo>
                <a:lnTo>
                  <a:pt x="161" y="391"/>
                </a:lnTo>
                <a:close/>
                <a:moveTo>
                  <a:pt x="274" y="42"/>
                </a:moveTo>
                <a:lnTo>
                  <a:pt x="271" y="26"/>
                </a:lnTo>
                <a:lnTo>
                  <a:pt x="261" y="12"/>
                </a:lnTo>
                <a:lnTo>
                  <a:pt x="247" y="3"/>
                </a:lnTo>
                <a:lnTo>
                  <a:pt x="231" y="0"/>
                </a:lnTo>
                <a:lnTo>
                  <a:pt x="213" y="4"/>
                </a:lnTo>
                <a:lnTo>
                  <a:pt x="199" y="13"/>
                </a:lnTo>
                <a:lnTo>
                  <a:pt x="190" y="27"/>
                </a:lnTo>
                <a:lnTo>
                  <a:pt x="187" y="44"/>
                </a:lnTo>
                <a:lnTo>
                  <a:pt x="191" y="61"/>
                </a:lnTo>
                <a:lnTo>
                  <a:pt x="200" y="74"/>
                </a:lnTo>
                <a:lnTo>
                  <a:pt x="214" y="83"/>
                </a:lnTo>
                <a:lnTo>
                  <a:pt x="231" y="87"/>
                </a:lnTo>
                <a:lnTo>
                  <a:pt x="248" y="83"/>
                </a:lnTo>
                <a:lnTo>
                  <a:pt x="262" y="73"/>
                </a:lnTo>
                <a:lnTo>
                  <a:pt x="271" y="59"/>
                </a:lnTo>
                <a:lnTo>
                  <a:pt x="274" y="42"/>
                </a:lnTo>
                <a:close/>
                <a:moveTo>
                  <a:pt x="291" y="272"/>
                </a:moveTo>
                <a:lnTo>
                  <a:pt x="290" y="265"/>
                </a:lnTo>
                <a:lnTo>
                  <a:pt x="289" y="264"/>
                </a:lnTo>
                <a:lnTo>
                  <a:pt x="288" y="262"/>
                </a:lnTo>
                <a:lnTo>
                  <a:pt x="279" y="264"/>
                </a:lnTo>
                <a:lnTo>
                  <a:pt x="276" y="260"/>
                </a:lnTo>
                <a:lnTo>
                  <a:pt x="275" y="252"/>
                </a:lnTo>
                <a:lnTo>
                  <a:pt x="274" y="251"/>
                </a:lnTo>
                <a:lnTo>
                  <a:pt x="273" y="249"/>
                </a:lnTo>
                <a:lnTo>
                  <a:pt x="274" y="248"/>
                </a:lnTo>
                <a:lnTo>
                  <a:pt x="276" y="246"/>
                </a:lnTo>
                <a:lnTo>
                  <a:pt x="282" y="241"/>
                </a:lnTo>
                <a:lnTo>
                  <a:pt x="282" y="239"/>
                </a:lnTo>
                <a:lnTo>
                  <a:pt x="275" y="232"/>
                </a:lnTo>
                <a:lnTo>
                  <a:pt x="266" y="223"/>
                </a:lnTo>
                <a:lnTo>
                  <a:pt x="264" y="223"/>
                </a:lnTo>
                <a:lnTo>
                  <a:pt x="257" y="230"/>
                </a:lnTo>
                <a:lnTo>
                  <a:pt x="257" y="260"/>
                </a:lnTo>
                <a:lnTo>
                  <a:pt x="257" y="290"/>
                </a:lnTo>
                <a:lnTo>
                  <a:pt x="245" y="301"/>
                </a:lnTo>
                <a:lnTo>
                  <a:pt x="216" y="301"/>
                </a:lnTo>
                <a:lnTo>
                  <a:pt x="204" y="289"/>
                </a:lnTo>
                <a:lnTo>
                  <a:pt x="204" y="287"/>
                </a:lnTo>
                <a:lnTo>
                  <a:pt x="204" y="263"/>
                </a:lnTo>
                <a:lnTo>
                  <a:pt x="204" y="260"/>
                </a:lnTo>
                <a:lnTo>
                  <a:pt x="216" y="249"/>
                </a:lnTo>
                <a:lnTo>
                  <a:pt x="246" y="249"/>
                </a:lnTo>
                <a:lnTo>
                  <a:pt x="257" y="260"/>
                </a:lnTo>
                <a:lnTo>
                  <a:pt x="257" y="230"/>
                </a:lnTo>
                <a:lnTo>
                  <a:pt x="255" y="232"/>
                </a:lnTo>
                <a:lnTo>
                  <a:pt x="251" y="230"/>
                </a:lnTo>
                <a:lnTo>
                  <a:pt x="247" y="229"/>
                </a:lnTo>
                <a:lnTo>
                  <a:pt x="243" y="226"/>
                </a:lnTo>
                <a:lnTo>
                  <a:pt x="244" y="223"/>
                </a:lnTo>
                <a:lnTo>
                  <a:pt x="243" y="216"/>
                </a:lnTo>
                <a:lnTo>
                  <a:pt x="242" y="214"/>
                </a:lnTo>
                <a:lnTo>
                  <a:pt x="234" y="214"/>
                </a:lnTo>
                <a:lnTo>
                  <a:pt x="231" y="214"/>
                </a:lnTo>
                <a:lnTo>
                  <a:pt x="219" y="214"/>
                </a:lnTo>
                <a:lnTo>
                  <a:pt x="219" y="215"/>
                </a:lnTo>
                <a:lnTo>
                  <a:pt x="218" y="225"/>
                </a:lnTo>
                <a:lnTo>
                  <a:pt x="217" y="227"/>
                </a:lnTo>
                <a:lnTo>
                  <a:pt x="208" y="232"/>
                </a:lnTo>
                <a:lnTo>
                  <a:pt x="197" y="223"/>
                </a:lnTo>
                <a:lnTo>
                  <a:pt x="194" y="223"/>
                </a:lnTo>
                <a:lnTo>
                  <a:pt x="188" y="229"/>
                </a:lnTo>
                <a:lnTo>
                  <a:pt x="185" y="231"/>
                </a:lnTo>
                <a:lnTo>
                  <a:pt x="179" y="238"/>
                </a:lnTo>
                <a:lnTo>
                  <a:pt x="179" y="241"/>
                </a:lnTo>
                <a:lnTo>
                  <a:pt x="188" y="247"/>
                </a:lnTo>
                <a:lnTo>
                  <a:pt x="189" y="251"/>
                </a:lnTo>
                <a:lnTo>
                  <a:pt x="185" y="256"/>
                </a:lnTo>
                <a:lnTo>
                  <a:pt x="185" y="257"/>
                </a:lnTo>
                <a:lnTo>
                  <a:pt x="184" y="261"/>
                </a:lnTo>
                <a:lnTo>
                  <a:pt x="181" y="263"/>
                </a:lnTo>
                <a:lnTo>
                  <a:pt x="172" y="262"/>
                </a:lnTo>
                <a:lnTo>
                  <a:pt x="170" y="264"/>
                </a:lnTo>
                <a:lnTo>
                  <a:pt x="170" y="286"/>
                </a:lnTo>
                <a:lnTo>
                  <a:pt x="171" y="287"/>
                </a:lnTo>
                <a:lnTo>
                  <a:pt x="179" y="287"/>
                </a:lnTo>
                <a:lnTo>
                  <a:pt x="182" y="287"/>
                </a:lnTo>
                <a:lnTo>
                  <a:pt x="184" y="291"/>
                </a:lnTo>
                <a:lnTo>
                  <a:pt x="186" y="294"/>
                </a:lnTo>
                <a:lnTo>
                  <a:pt x="187" y="299"/>
                </a:lnTo>
                <a:lnTo>
                  <a:pt x="184" y="301"/>
                </a:lnTo>
                <a:lnTo>
                  <a:pt x="179" y="307"/>
                </a:lnTo>
                <a:lnTo>
                  <a:pt x="179" y="309"/>
                </a:lnTo>
                <a:lnTo>
                  <a:pt x="185" y="316"/>
                </a:lnTo>
                <a:lnTo>
                  <a:pt x="188" y="319"/>
                </a:lnTo>
                <a:lnTo>
                  <a:pt x="194" y="324"/>
                </a:lnTo>
                <a:lnTo>
                  <a:pt x="197" y="325"/>
                </a:lnTo>
                <a:lnTo>
                  <a:pt x="203" y="317"/>
                </a:lnTo>
                <a:lnTo>
                  <a:pt x="207" y="316"/>
                </a:lnTo>
                <a:lnTo>
                  <a:pt x="212" y="320"/>
                </a:lnTo>
                <a:lnTo>
                  <a:pt x="217" y="321"/>
                </a:lnTo>
                <a:lnTo>
                  <a:pt x="218" y="323"/>
                </a:lnTo>
                <a:lnTo>
                  <a:pt x="219" y="324"/>
                </a:lnTo>
                <a:lnTo>
                  <a:pt x="218" y="331"/>
                </a:lnTo>
                <a:lnTo>
                  <a:pt x="220" y="334"/>
                </a:lnTo>
                <a:lnTo>
                  <a:pt x="237" y="334"/>
                </a:lnTo>
                <a:lnTo>
                  <a:pt x="241" y="334"/>
                </a:lnTo>
                <a:lnTo>
                  <a:pt x="243" y="332"/>
                </a:lnTo>
                <a:lnTo>
                  <a:pt x="242" y="323"/>
                </a:lnTo>
                <a:lnTo>
                  <a:pt x="245" y="321"/>
                </a:lnTo>
                <a:lnTo>
                  <a:pt x="249" y="320"/>
                </a:lnTo>
                <a:lnTo>
                  <a:pt x="250" y="320"/>
                </a:lnTo>
                <a:lnTo>
                  <a:pt x="254" y="317"/>
                </a:lnTo>
                <a:lnTo>
                  <a:pt x="257" y="317"/>
                </a:lnTo>
                <a:lnTo>
                  <a:pt x="262" y="324"/>
                </a:lnTo>
                <a:lnTo>
                  <a:pt x="265" y="324"/>
                </a:lnTo>
                <a:lnTo>
                  <a:pt x="272" y="318"/>
                </a:lnTo>
                <a:lnTo>
                  <a:pt x="273" y="317"/>
                </a:lnTo>
                <a:lnTo>
                  <a:pt x="273" y="316"/>
                </a:lnTo>
                <a:lnTo>
                  <a:pt x="275" y="315"/>
                </a:lnTo>
                <a:lnTo>
                  <a:pt x="280" y="309"/>
                </a:lnTo>
                <a:lnTo>
                  <a:pt x="281" y="306"/>
                </a:lnTo>
                <a:lnTo>
                  <a:pt x="274" y="301"/>
                </a:lnTo>
                <a:lnTo>
                  <a:pt x="273" y="300"/>
                </a:lnTo>
                <a:lnTo>
                  <a:pt x="273" y="296"/>
                </a:lnTo>
                <a:lnTo>
                  <a:pt x="276" y="291"/>
                </a:lnTo>
                <a:lnTo>
                  <a:pt x="277" y="290"/>
                </a:lnTo>
                <a:lnTo>
                  <a:pt x="277" y="289"/>
                </a:lnTo>
                <a:lnTo>
                  <a:pt x="278" y="287"/>
                </a:lnTo>
                <a:lnTo>
                  <a:pt x="281" y="287"/>
                </a:lnTo>
                <a:lnTo>
                  <a:pt x="283" y="287"/>
                </a:lnTo>
                <a:lnTo>
                  <a:pt x="285" y="287"/>
                </a:lnTo>
                <a:lnTo>
                  <a:pt x="289" y="287"/>
                </a:lnTo>
                <a:lnTo>
                  <a:pt x="291" y="285"/>
                </a:lnTo>
                <a:lnTo>
                  <a:pt x="291" y="277"/>
                </a:lnTo>
                <a:lnTo>
                  <a:pt x="291" y="272"/>
                </a:lnTo>
                <a:close/>
                <a:moveTo>
                  <a:pt x="311" y="143"/>
                </a:moveTo>
                <a:lnTo>
                  <a:pt x="308" y="128"/>
                </a:lnTo>
                <a:lnTo>
                  <a:pt x="300" y="115"/>
                </a:lnTo>
                <a:lnTo>
                  <a:pt x="287" y="105"/>
                </a:lnTo>
                <a:lnTo>
                  <a:pt x="269" y="101"/>
                </a:lnTo>
                <a:lnTo>
                  <a:pt x="190" y="101"/>
                </a:lnTo>
                <a:lnTo>
                  <a:pt x="177" y="104"/>
                </a:lnTo>
                <a:lnTo>
                  <a:pt x="165" y="110"/>
                </a:lnTo>
                <a:lnTo>
                  <a:pt x="157" y="119"/>
                </a:lnTo>
                <a:lnTo>
                  <a:pt x="152" y="131"/>
                </a:lnTo>
                <a:lnTo>
                  <a:pt x="150" y="143"/>
                </a:lnTo>
                <a:lnTo>
                  <a:pt x="151" y="154"/>
                </a:lnTo>
                <a:lnTo>
                  <a:pt x="151" y="179"/>
                </a:lnTo>
                <a:lnTo>
                  <a:pt x="311" y="179"/>
                </a:lnTo>
                <a:lnTo>
                  <a:pt x="311" y="155"/>
                </a:lnTo>
                <a:lnTo>
                  <a:pt x="311" y="143"/>
                </a:lnTo>
                <a:close/>
                <a:moveTo>
                  <a:pt x="415" y="281"/>
                </a:moveTo>
                <a:lnTo>
                  <a:pt x="411" y="264"/>
                </a:lnTo>
                <a:lnTo>
                  <a:pt x="402" y="250"/>
                </a:lnTo>
                <a:lnTo>
                  <a:pt x="388" y="241"/>
                </a:lnTo>
                <a:lnTo>
                  <a:pt x="370" y="238"/>
                </a:lnTo>
                <a:lnTo>
                  <a:pt x="354" y="241"/>
                </a:lnTo>
                <a:lnTo>
                  <a:pt x="340" y="251"/>
                </a:lnTo>
                <a:lnTo>
                  <a:pt x="331" y="265"/>
                </a:lnTo>
                <a:lnTo>
                  <a:pt x="327" y="281"/>
                </a:lnTo>
                <a:lnTo>
                  <a:pt x="331" y="298"/>
                </a:lnTo>
                <a:lnTo>
                  <a:pt x="341" y="312"/>
                </a:lnTo>
                <a:lnTo>
                  <a:pt x="355" y="321"/>
                </a:lnTo>
                <a:lnTo>
                  <a:pt x="372" y="324"/>
                </a:lnTo>
                <a:lnTo>
                  <a:pt x="388" y="321"/>
                </a:lnTo>
                <a:lnTo>
                  <a:pt x="402" y="311"/>
                </a:lnTo>
                <a:lnTo>
                  <a:pt x="412" y="298"/>
                </a:lnTo>
                <a:lnTo>
                  <a:pt x="415" y="281"/>
                </a:lnTo>
                <a:close/>
                <a:moveTo>
                  <a:pt x="451" y="417"/>
                </a:moveTo>
                <a:lnTo>
                  <a:pt x="451" y="377"/>
                </a:lnTo>
                <a:lnTo>
                  <a:pt x="448" y="362"/>
                </a:lnTo>
                <a:lnTo>
                  <a:pt x="440" y="350"/>
                </a:lnTo>
                <a:lnTo>
                  <a:pt x="427" y="342"/>
                </a:lnTo>
                <a:lnTo>
                  <a:pt x="412" y="339"/>
                </a:lnTo>
                <a:lnTo>
                  <a:pt x="318" y="339"/>
                </a:lnTo>
                <a:lnTo>
                  <a:pt x="309" y="344"/>
                </a:lnTo>
                <a:lnTo>
                  <a:pt x="295" y="359"/>
                </a:lnTo>
                <a:lnTo>
                  <a:pt x="292" y="367"/>
                </a:lnTo>
                <a:lnTo>
                  <a:pt x="291" y="417"/>
                </a:lnTo>
                <a:lnTo>
                  <a:pt x="451" y="4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sp>
        <p:nvSpPr>
          <p:cNvPr id="18" name="AutoShape 2436"/>
          <p:cNvSpPr>
            <a:spLocks/>
          </p:cNvSpPr>
          <p:nvPr/>
        </p:nvSpPr>
        <p:spPr bwMode="auto">
          <a:xfrm>
            <a:off x="1332230" y="8005445"/>
            <a:ext cx="287020" cy="264795"/>
          </a:xfrm>
          <a:custGeom>
            <a:avLst/>
            <a:gdLst>
              <a:gd name="T0" fmla="+- 0 2194 2098"/>
              <a:gd name="T1" fmla="*/ T0 w 452"/>
              <a:gd name="T2" fmla="+- 0 475 234"/>
              <a:gd name="T3" fmla="*/ 475 h 417"/>
              <a:gd name="T4" fmla="+- 0 2137 2098"/>
              <a:gd name="T5" fmla="*/ T4 w 452"/>
              <a:gd name="T6" fmla="+- 0 499 234"/>
              <a:gd name="T7" fmla="*/ 499 h 417"/>
              <a:gd name="T8" fmla="+- 0 2161 2098"/>
              <a:gd name="T9" fmla="*/ T8 w 452"/>
              <a:gd name="T10" fmla="+- 0 555 234"/>
              <a:gd name="T11" fmla="*/ 555 h 417"/>
              <a:gd name="T12" fmla="+- 0 2218 2098"/>
              <a:gd name="T13" fmla="*/ T12 w 452"/>
              <a:gd name="T14" fmla="+- 0 532 234"/>
              <a:gd name="T15" fmla="*/ 532 h 417"/>
              <a:gd name="T16" fmla="+- 0 2255 2098"/>
              <a:gd name="T17" fmla="*/ T16 w 452"/>
              <a:gd name="T18" fmla="+- 0 597 234"/>
              <a:gd name="T19" fmla="*/ 597 h 417"/>
              <a:gd name="T20" fmla="+- 0 2137 2098"/>
              <a:gd name="T21" fmla="*/ T20 w 452"/>
              <a:gd name="T22" fmla="+- 0 573 234"/>
              <a:gd name="T23" fmla="*/ 573 h 417"/>
              <a:gd name="T24" fmla="+- 0 2099 2098"/>
              <a:gd name="T25" fmla="*/ T24 w 452"/>
              <a:gd name="T26" fmla="+- 0 607 234"/>
              <a:gd name="T27" fmla="*/ 607 h 417"/>
              <a:gd name="T28" fmla="+- 0 2258 2098"/>
              <a:gd name="T29" fmla="*/ T28 w 452"/>
              <a:gd name="T30" fmla="+- 0 638 234"/>
              <a:gd name="T31" fmla="*/ 638 h 417"/>
              <a:gd name="T32" fmla="+- 0 2359 2098"/>
              <a:gd name="T33" fmla="*/ T32 w 452"/>
              <a:gd name="T34" fmla="+- 0 247 234"/>
              <a:gd name="T35" fmla="*/ 247 h 417"/>
              <a:gd name="T36" fmla="+- 0 2297 2098"/>
              <a:gd name="T37" fmla="*/ T36 w 452"/>
              <a:gd name="T38" fmla="+- 0 247 234"/>
              <a:gd name="T39" fmla="*/ 247 h 417"/>
              <a:gd name="T40" fmla="+- 0 2298 2098"/>
              <a:gd name="T41" fmla="*/ T40 w 452"/>
              <a:gd name="T42" fmla="+- 0 309 234"/>
              <a:gd name="T43" fmla="*/ 309 h 417"/>
              <a:gd name="T44" fmla="+- 0 2360 2098"/>
              <a:gd name="T45" fmla="*/ T44 w 452"/>
              <a:gd name="T46" fmla="+- 0 308 234"/>
              <a:gd name="T47" fmla="*/ 308 h 417"/>
              <a:gd name="T48" fmla="+- 0 2388 2098"/>
              <a:gd name="T49" fmla="*/ T48 w 452"/>
              <a:gd name="T50" fmla="+- 0 499 234"/>
              <a:gd name="T51" fmla="*/ 499 h 417"/>
              <a:gd name="T52" fmla="+- 0 2374 2098"/>
              <a:gd name="T53" fmla="*/ T52 w 452"/>
              <a:gd name="T54" fmla="+- 0 494 234"/>
              <a:gd name="T55" fmla="*/ 494 h 417"/>
              <a:gd name="T56" fmla="+- 0 2371 2098"/>
              <a:gd name="T57" fmla="*/ T56 w 452"/>
              <a:gd name="T58" fmla="+- 0 483 234"/>
              <a:gd name="T59" fmla="*/ 483 h 417"/>
              <a:gd name="T60" fmla="+- 0 2380 2098"/>
              <a:gd name="T61" fmla="*/ T60 w 452"/>
              <a:gd name="T62" fmla="+- 0 473 234"/>
              <a:gd name="T63" fmla="*/ 473 h 417"/>
              <a:gd name="T64" fmla="+- 0 2362 2098"/>
              <a:gd name="T65" fmla="*/ T64 w 452"/>
              <a:gd name="T66" fmla="+- 0 457 234"/>
              <a:gd name="T67" fmla="*/ 457 h 417"/>
              <a:gd name="T68" fmla="+- 0 2343 2098"/>
              <a:gd name="T69" fmla="*/ T68 w 452"/>
              <a:gd name="T70" fmla="+- 0 535 234"/>
              <a:gd name="T71" fmla="*/ 535 h 417"/>
              <a:gd name="T72" fmla="+- 0 2302 2098"/>
              <a:gd name="T73" fmla="*/ T72 w 452"/>
              <a:gd name="T74" fmla="+- 0 497 234"/>
              <a:gd name="T75" fmla="*/ 497 h 417"/>
              <a:gd name="T76" fmla="+- 0 2355 2098"/>
              <a:gd name="T77" fmla="*/ T76 w 452"/>
              <a:gd name="T78" fmla="+- 0 495 234"/>
              <a:gd name="T79" fmla="*/ 495 h 417"/>
              <a:gd name="T80" fmla="+- 0 2349 2098"/>
              <a:gd name="T81" fmla="*/ T80 w 452"/>
              <a:gd name="T82" fmla="+- 0 465 234"/>
              <a:gd name="T83" fmla="*/ 465 h 417"/>
              <a:gd name="T84" fmla="+- 0 2341 2098"/>
              <a:gd name="T85" fmla="*/ T84 w 452"/>
              <a:gd name="T86" fmla="+- 0 450 234"/>
              <a:gd name="T87" fmla="*/ 450 h 417"/>
              <a:gd name="T88" fmla="+- 0 2317 2098"/>
              <a:gd name="T89" fmla="*/ T88 w 452"/>
              <a:gd name="T90" fmla="+- 0 449 234"/>
              <a:gd name="T91" fmla="*/ 449 h 417"/>
              <a:gd name="T92" fmla="+- 0 2306 2098"/>
              <a:gd name="T93" fmla="*/ T92 w 452"/>
              <a:gd name="T94" fmla="+- 0 467 234"/>
              <a:gd name="T95" fmla="*/ 467 h 417"/>
              <a:gd name="T96" fmla="+- 0 2286 2098"/>
              <a:gd name="T97" fmla="*/ T96 w 452"/>
              <a:gd name="T98" fmla="+- 0 463 234"/>
              <a:gd name="T99" fmla="*/ 463 h 417"/>
              <a:gd name="T100" fmla="+- 0 2286 2098"/>
              <a:gd name="T101" fmla="*/ T100 w 452"/>
              <a:gd name="T102" fmla="+- 0 482 234"/>
              <a:gd name="T103" fmla="*/ 482 h 417"/>
              <a:gd name="T104" fmla="+- 0 2282 2098"/>
              <a:gd name="T105" fmla="*/ T104 w 452"/>
              <a:gd name="T106" fmla="+- 0 496 234"/>
              <a:gd name="T107" fmla="*/ 496 h 417"/>
              <a:gd name="T108" fmla="+- 0 2268 2098"/>
              <a:gd name="T109" fmla="*/ T108 w 452"/>
              <a:gd name="T110" fmla="+- 0 520 234"/>
              <a:gd name="T111" fmla="*/ 520 h 417"/>
              <a:gd name="T112" fmla="+- 0 2282 2098"/>
              <a:gd name="T113" fmla="*/ T112 w 452"/>
              <a:gd name="T114" fmla="+- 0 525 234"/>
              <a:gd name="T115" fmla="*/ 525 h 417"/>
              <a:gd name="T116" fmla="+- 0 2277 2098"/>
              <a:gd name="T117" fmla="*/ T116 w 452"/>
              <a:gd name="T118" fmla="+- 0 541 234"/>
              <a:gd name="T119" fmla="*/ 541 h 417"/>
              <a:gd name="T120" fmla="+- 0 2292 2098"/>
              <a:gd name="T121" fmla="*/ T120 w 452"/>
              <a:gd name="T122" fmla="+- 0 558 234"/>
              <a:gd name="T123" fmla="*/ 558 h 417"/>
              <a:gd name="T124" fmla="+- 0 2310 2098"/>
              <a:gd name="T125" fmla="*/ T124 w 452"/>
              <a:gd name="T126" fmla="+- 0 554 234"/>
              <a:gd name="T127" fmla="*/ 554 h 417"/>
              <a:gd name="T128" fmla="+- 0 2316 2098"/>
              <a:gd name="T129" fmla="*/ T128 w 452"/>
              <a:gd name="T130" fmla="+- 0 566 234"/>
              <a:gd name="T131" fmla="*/ 566 h 417"/>
              <a:gd name="T132" fmla="+- 0 2339 2098"/>
              <a:gd name="T133" fmla="*/ T132 w 452"/>
              <a:gd name="T134" fmla="+- 0 568 234"/>
              <a:gd name="T135" fmla="*/ 568 h 417"/>
              <a:gd name="T136" fmla="+- 0 2347 2098"/>
              <a:gd name="T137" fmla="*/ T136 w 452"/>
              <a:gd name="T138" fmla="+- 0 554 234"/>
              <a:gd name="T139" fmla="*/ 554 h 417"/>
              <a:gd name="T140" fmla="+- 0 2360 2098"/>
              <a:gd name="T141" fmla="*/ T140 w 452"/>
              <a:gd name="T142" fmla="+- 0 558 234"/>
              <a:gd name="T143" fmla="*/ 558 h 417"/>
              <a:gd name="T144" fmla="+- 0 2371 2098"/>
              <a:gd name="T145" fmla="*/ T144 w 452"/>
              <a:gd name="T146" fmla="+- 0 551 234"/>
              <a:gd name="T147" fmla="*/ 551 h 417"/>
              <a:gd name="T148" fmla="+- 0 2372 2098"/>
              <a:gd name="T149" fmla="*/ T148 w 452"/>
              <a:gd name="T150" fmla="+- 0 535 234"/>
              <a:gd name="T151" fmla="*/ 535 h 417"/>
              <a:gd name="T152" fmla="+- 0 2375 2098"/>
              <a:gd name="T153" fmla="*/ T152 w 452"/>
              <a:gd name="T154" fmla="+- 0 524 234"/>
              <a:gd name="T155" fmla="*/ 524 h 417"/>
              <a:gd name="T156" fmla="+- 0 2381 2098"/>
              <a:gd name="T157" fmla="*/ T156 w 452"/>
              <a:gd name="T158" fmla="+- 0 521 234"/>
              <a:gd name="T159" fmla="*/ 521 h 417"/>
              <a:gd name="T160" fmla="+- 0 2389 2098"/>
              <a:gd name="T161" fmla="*/ T160 w 452"/>
              <a:gd name="T162" fmla="+- 0 511 234"/>
              <a:gd name="T163" fmla="*/ 511 h 417"/>
              <a:gd name="T164" fmla="+- 0 2398 2098"/>
              <a:gd name="T165" fmla="*/ T164 w 452"/>
              <a:gd name="T166" fmla="+- 0 349 234"/>
              <a:gd name="T167" fmla="*/ 349 h 417"/>
              <a:gd name="T168" fmla="+- 0 2275 2098"/>
              <a:gd name="T169" fmla="*/ T168 w 452"/>
              <a:gd name="T170" fmla="+- 0 338 234"/>
              <a:gd name="T171" fmla="*/ 338 h 417"/>
              <a:gd name="T172" fmla="+- 0 2248 2098"/>
              <a:gd name="T173" fmla="*/ T172 w 452"/>
              <a:gd name="T174" fmla="+- 0 377 234"/>
              <a:gd name="T175" fmla="*/ 377 h 417"/>
              <a:gd name="T176" fmla="+- 0 2409 2098"/>
              <a:gd name="T177" fmla="*/ T176 w 452"/>
              <a:gd name="T178" fmla="+- 0 389 234"/>
              <a:gd name="T179" fmla="*/ 389 h 417"/>
              <a:gd name="T180" fmla="+- 0 2500 2098"/>
              <a:gd name="T181" fmla="*/ T180 w 452"/>
              <a:gd name="T182" fmla="+- 0 484 234"/>
              <a:gd name="T183" fmla="*/ 484 h 417"/>
              <a:gd name="T184" fmla="+- 0 2438 2098"/>
              <a:gd name="T185" fmla="*/ T184 w 452"/>
              <a:gd name="T186" fmla="+- 0 485 234"/>
              <a:gd name="T187" fmla="*/ 485 h 417"/>
              <a:gd name="T188" fmla="+- 0 2439 2098"/>
              <a:gd name="T189" fmla="*/ T188 w 452"/>
              <a:gd name="T190" fmla="+- 0 546 234"/>
              <a:gd name="T191" fmla="*/ 546 h 417"/>
              <a:gd name="T192" fmla="+- 0 2500 2098"/>
              <a:gd name="T193" fmla="*/ T192 w 452"/>
              <a:gd name="T194" fmla="+- 0 546 234"/>
              <a:gd name="T195" fmla="*/ 546 h 417"/>
              <a:gd name="T196" fmla="+- 0 2549 2098"/>
              <a:gd name="T197" fmla="*/ T196 w 452"/>
              <a:gd name="T198" fmla="+- 0 611 234"/>
              <a:gd name="T199" fmla="*/ 611 h 417"/>
              <a:gd name="T200" fmla="+- 0 2510 2098"/>
              <a:gd name="T201" fmla="*/ T200 w 452"/>
              <a:gd name="T202" fmla="+- 0 573 234"/>
              <a:gd name="T203" fmla="*/ 573 h 417"/>
              <a:gd name="T204" fmla="+- 0 2390 2098"/>
              <a:gd name="T205" fmla="*/ T204 w 452"/>
              <a:gd name="T206" fmla="+- 0 602 234"/>
              <a:gd name="T207" fmla="*/ 602 h 41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17">
                <a:moveTo>
                  <a:pt x="124" y="281"/>
                </a:moveTo>
                <a:lnTo>
                  <a:pt x="120" y="264"/>
                </a:lnTo>
                <a:lnTo>
                  <a:pt x="111" y="251"/>
                </a:lnTo>
                <a:lnTo>
                  <a:pt x="96" y="241"/>
                </a:lnTo>
                <a:lnTo>
                  <a:pt x="79" y="238"/>
                </a:lnTo>
                <a:lnTo>
                  <a:pt x="63" y="242"/>
                </a:lnTo>
                <a:lnTo>
                  <a:pt x="49" y="251"/>
                </a:lnTo>
                <a:lnTo>
                  <a:pt x="39" y="265"/>
                </a:lnTo>
                <a:lnTo>
                  <a:pt x="36" y="281"/>
                </a:lnTo>
                <a:lnTo>
                  <a:pt x="40" y="298"/>
                </a:lnTo>
                <a:lnTo>
                  <a:pt x="49" y="312"/>
                </a:lnTo>
                <a:lnTo>
                  <a:pt x="63" y="321"/>
                </a:lnTo>
                <a:lnTo>
                  <a:pt x="80" y="325"/>
                </a:lnTo>
                <a:lnTo>
                  <a:pt x="97" y="321"/>
                </a:lnTo>
                <a:lnTo>
                  <a:pt x="111" y="312"/>
                </a:lnTo>
                <a:lnTo>
                  <a:pt x="120" y="298"/>
                </a:lnTo>
                <a:lnTo>
                  <a:pt x="124" y="281"/>
                </a:lnTo>
                <a:close/>
                <a:moveTo>
                  <a:pt x="161" y="391"/>
                </a:moveTo>
                <a:lnTo>
                  <a:pt x="160" y="378"/>
                </a:lnTo>
                <a:lnTo>
                  <a:pt x="157" y="363"/>
                </a:lnTo>
                <a:lnTo>
                  <a:pt x="148" y="350"/>
                </a:lnTo>
                <a:lnTo>
                  <a:pt x="135" y="342"/>
                </a:lnTo>
                <a:lnTo>
                  <a:pt x="120" y="339"/>
                </a:lnTo>
                <a:lnTo>
                  <a:pt x="39" y="339"/>
                </a:lnTo>
                <a:lnTo>
                  <a:pt x="25" y="342"/>
                </a:lnTo>
                <a:lnTo>
                  <a:pt x="13" y="349"/>
                </a:lnTo>
                <a:lnTo>
                  <a:pt x="5" y="359"/>
                </a:lnTo>
                <a:lnTo>
                  <a:pt x="1" y="373"/>
                </a:lnTo>
                <a:lnTo>
                  <a:pt x="0" y="384"/>
                </a:lnTo>
                <a:lnTo>
                  <a:pt x="0" y="417"/>
                </a:lnTo>
                <a:lnTo>
                  <a:pt x="160" y="417"/>
                </a:lnTo>
                <a:lnTo>
                  <a:pt x="160" y="404"/>
                </a:lnTo>
                <a:lnTo>
                  <a:pt x="161" y="391"/>
                </a:lnTo>
                <a:close/>
                <a:moveTo>
                  <a:pt x="274" y="42"/>
                </a:moveTo>
                <a:lnTo>
                  <a:pt x="271" y="26"/>
                </a:lnTo>
                <a:lnTo>
                  <a:pt x="261" y="13"/>
                </a:lnTo>
                <a:lnTo>
                  <a:pt x="247" y="4"/>
                </a:lnTo>
                <a:lnTo>
                  <a:pt x="231" y="0"/>
                </a:lnTo>
                <a:lnTo>
                  <a:pt x="213" y="4"/>
                </a:lnTo>
                <a:lnTo>
                  <a:pt x="199" y="13"/>
                </a:lnTo>
                <a:lnTo>
                  <a:pt x="190" y="27"/>
                </a:lnTo>
                <a:lnTo>
                  <a:pt x="187" y="45"/>
                </a:lnTo>
                <a:lnTo>
                  <a:pt x="191" y="61"/>
                </a:lnTo>
                <a:lnTo>
                  <a:pt x="200" y="75"/>
                </a:lnTo>
                <a:lnTo>
                  <a:pt x="214" y="84"/>
                </a:lnTo>
                <a:lnTo>
                  <a:pt x="231" y="87"/>
                </a:lnTo>
                <a:lnTo>
                  <a:pt x="248" y="83"/>
                </a:lnTo>
                <a:lnTo>
                  <a:pt x="262" y="74"/>
                </a:lnTo>
                <a:lnTo>
                  <a:pt x="271" y="59"/>
                </a:lnTo>
                <a:lnTo>
                  <a:pt x="274" y="42"/>
                </a:lnTo>
                <a:close/>
                <a:moveTo>
                  <a:pt x="291" y="272"/>
                </a:moveTo>
                <a:lnTo>
                  <a:pt x="290" y="265"/>
                </a:lnTo>
                <a:lnTo>
                  <a:pt x="289" y="264"/>
                </a:lnTo>
                <a:lnTo>
                  <a:pt x="288" y="263"/>
                </a:lnTo>
                <a:lnTo>
                  <a:pt x="279" y="264"/>
                </a:lnTo>
                <a:lnTo>
                  <a:pt x="276" y="260"/>
                </a:lnTo>
                <a:lnTo>
                  <a:pt x="275" y="253"/>
                </a:lnTo>
                <a:lnTo>
                  <a:pt x="274" y="251"/>
                </a:lnTo>
                <a:lnTo>
                  <a:pt x="273" y="249"/>
                </a:lnTo>
                <a:lnTo>
                  <a:pt x="275" y="248"/>
                </a:lnTo>
                <a:lnTo>
                  <a:pt x="276" y="247"/>
                </a:lnTo>
                <a:lnTo>
                  <a:pt x="282" y="241"/>
                </a:lnTo>
                <a:lnTo>
                  <a:pt x="282" y="239"/>
                </a:lnTo>
                <a:lnTo>
                  <a:pt x="275" y="233"/>
                </a:lnTo>
                <a:lnTo>
                  <a:pt x="275" y="232"/>
                </a:lnTo>
                <a:lnTo>
                  <a:pt x="266" y="223"/>
                </a:lnTo>
                <a:lnTo>
                  <a:pt x="264" y="223"/>
                </a:lnTo>
                <a:lnTo>
                  <a:pt x="257" y="230"/>
                </a:lnTo>
                <a:lnTo>
                  <a:pt x="257" y="261"/>
                </a:lnTo>
                <a:lnTo>
                  <a:pt x="257" y="290"/>
                </a:lnTo>
                <a:lnTo>
                  <a:pt x="245" y="301"/>
                </a:lnTo>
                <a:lnTo>
                  <a:pt x="216" y="301"/>
                </a:lnTo>
                <a:lnTo>
                  <a:pt x="204" y="289"/>
                </a:lnTo>
                <a:lnTo>
                  <a:pt x="204" y="287"/>
                </a:lnTo>
                <a:lnTo>
                  <a:pt x="204" y="263"/>
                </a:lnTo>
                <a:lnTo>
                  <a:pt x="204" y="261"/>
                </a:lnTo>
                <a:lnTo>
                  <a:pt x="216" y="249"/>
                </a:lnTo>
                <a:lnTo>
                  <a:pt x="246" y="249"/>
                </a:lnTo>
                <a:lnTo>
                  <a:pt x="257" y="261"/>
                </a:lnTo>
                <a:lnTo>
                  <a:pt x="257" y="230"/>
                </a:lnTo>
                <a:lnTo>
                  <a:pt x="255" y="232"/>
                </a:lnTo>
                <a:lnTo>
                  <a:pt x="251" y="231"/>
                </a:lnTo>
                <a:lnTo>
                  <a:pt x="247" y="229"/>
                </a:lnTo>
                <a:lnTo>
                  <a:pt x="243" y="227"/>
                </a:lnTo>
                <a:lnTo>
                  <a:pt x="244" y="223"/>
                </a:lnTo>
                <a:lnTo>
                  <a:pt x="243" y="216"/>
                </a:lnTo>
                <a:lnTo>
                  <a:pt x="242" y="215"/>
                </a:lnTo>
                <a:lnTo>
                  <a:pt x="234" y="215"/>
                </a:lnTo>
                <a:lnTo>
                  <a:pt x="231" y="215"/>
                </a:lnTo>
                <a:lnTo>
                  <a:pt x="219" y="215"/>
                </a:lnTo>
                <a:lnTo>
                  <a:pt x="218" y="225"/>
                </a:lnTo>
                <a:lnTo>
                  <a:pt x="218" y="227"/>
                </a:lnTo>
                <a:lnTo>
                  <a:pt x="208" y="233"/>
                </a:lnTo>
                <a:lnTo>
                  <a:pt x="197" y="223"/>
                </a:lnTo>
                <a:lnTo>
                  <a:pt x="194" y="223"/>
                </a:lnTo>
                <a:lnTo>
                  <a:pt x="188" y="229"/>
                </a:lnTo>
                <a:lnTo>
                  <a:pt x="186" y="232"/>
                </a:lnTo>
                <a:lnTo>
                  <a:pt x="179" y="238"/>
                </a:lnTo>
                <a:lnTo>
                  <a:pt x="179" y="241"/>
                </a:lnTo>
                <a:lnTo>
                  <a:pt x="188" y="248"/>
                </a:lnTo>
                <a:lnTo>
                  <a:pt x="189" y="251"/>
                </a:lnTo>
                <a:lnTo>
                  <a:pt x="185" y="257"/>
                </a:lnTo>
                <a:lnTo>
                  <a:pt x="184" y="262"/>
                </a:lnTo>
                <a:lnTo>
                  <a:pt x="181" y="263"/>
                </a:lnTo>
                <a:lnTo>
                  <a:pt x="172" y="262"/>
                </a:lnTo>
                <a:lnTo>
                  <a:pt x="170" y="264"/>
                </a:lnTo>
                <a:lnTo>
                  <a:pt x="170" y="286"/>
                </a:lnTo>
                <a:lnTo>
                  <a:pt x="171" y="287"/>
                </a:lnTo>
                <a:lnTo>
                  <a:pt x="179" y="287"/>
                </a:lnTo>
                <a:lnTo>
                  <a:pt x="182" y="287"/>
                </a:lnTo>
                <a:lnTo>
                  <a:pt x="184" y="291"/>
                </a:lnTo>
                <a:lnTo>
                  <a:pt x="186" y="295"/>
                </a:lnTo>
                <a:lnTo>
                  <a:pt x="187" y="300"/>
                </a:lnTo>
                <a:lnTo>
                  <a:pt x="184" y="302"/>
                </a:lnTo>
                <a:lnTo>
                  <a:pt x="179" y="307"/>
                </a:lnTo>
                <a:lnTo>
                  <a:pt x="179" y="310"/>
                </a:lnTo>
                <a:lnTo>
                  <a:pt x="185" y="316"/>
                </a:lnTo>
                <a:lnTo>
                  <a:pt x="188" y="319"/>
                </a:lnTo>
                <a:lnTo>
                  <a:pt x="194" y="324"/>
                </a:lnTo>
                <a:lnTo>
                  <a:pt x="197" y="325"/>
                </a:lnTo>
                <a:lnTo>
                  <a:pt x="203" y="317"/>
                </a:lnTo>
                <a:lnTo>
                  <a:pt x="207" y="317"/>
                </a:lnTo>
                <a:lnTo>
                  <a:pt x="212" y="320"/>
                </a:lnTo>
                <a:lnTo>
                  <a:pt x="217" y="321"/>
                </a:lnTo>
                <a:lnTo>
                  <a:pt x="218" y="323"/>
                </a:lnTo>
                <a:lnTo>
                  <a:pt x="219" y="324"/>
                </a:lnTo>
                <a:lnTo>
                  <a:pt x="218" y="332"/>
                </a:lnTo>
                <a:lnTo>
                  <a:pt x="220" y="334"/>
                </a:lnTo>
                <a:lnTo>
                  <a:pt x="237" y="334"/>
                </a:lnTo>
                <a:lnTo>
                  <a:pt x="241" y="334"/>
                </a:lnTo>
                <a:lnTo>
                  <a:pt x="243" y="332"/>
                </a:lnTo>
                <a:lnTo>
                  <a:pt x="242" y="323"/>
                </a:lnTo>
                <a:lnTo>
                  <a:pt x="245" y="321"/>
                </a:lnTo>
                <a:lnTo>
                  <a:pt x="249" y="320"/>
                </a:lnTo>
                <a:lnTo>
                  <a:pt x="250" y="320"/>
                </a:lnTo>
                <a:lnTo>
                  <a:pt x="254" y="317"/>
                </a:lnTo>
                <a:lnTo>
                  <a:pt x="257" y="317"/>
                </a:lnTo>
                <a:lnTo>
                  <a:pt x="262" y="324"/>
                </a:lnTo>
                <a:lnTo>
                  <a:pt x="265" y="324"/>
                </a:lnTo>
                <a:lnTo>
                  <a:pt x="272" y="318"/>
                </a:lnTo>
                <a:lnTo>
                  <a:pt x="273" y="317"/>
                </a:lnTo>
                <a:lnTo>
                  <a:pt x="275" y="315"/>
                </a:lnTo>
                <a:lnTo>
                  <a:pt x="280" y="309"/>
                </a:lnTo>
                <a:lnTo>
                  <a:pt x="281" y="306"/>
                </a:lnTo>
                <a:lnTo>
                  <a:pt x="274" y="301"/>
                </a:lnTo>
                <a:lnTo>
                  <a:pt x="273" y="300"/>
                </a:lnTo>
                <a:lnTo>
                  <a:pt x="273" y="296"/>
                </a:lnTo>
                <a:lnTo>
                  <a:pt x="276" y="291"/>
                </a:lnTo>
                <a:lnTo>
                  <a:pt x="277" y="290"/>
                </a:lnTo>
                <a:lnTo>
                  <a:pt x="277" y="289"/>
                </a:lnTo>
                <a:lnTo>
                  <a:pt x="278" y="287"/>
                </a:lnTo>
                <a:lnTo>
                  <a:pt x="281" y="287"/>
                </a:lnTo>
                <a:lnTo>
                  <a:pt x="283" y="287"/>
                </a:lnTo>
                <a:lnTo>
                  <a:pt x="285" y="287"/>
                </a:lnTo>
                <a:lnTo>
                  <a:pt x="289" y="287"/>
                </a:lnTo>
                <a:lnTo>
                  <a:pt x="291" y="285"/>
                </a:lnTo>
                <a:lnTo>
                  <a:pt x="291" y="277"/>
                </a:lnTo>
                <a:lnTo>
                  <a:pt x="291" y="272"/>
                </a:lnTo>
                <a:close/>
                <a:moveTo>
                  <a:pt x="311" y="143"/>
                </a:moveTo>
                <a:lnTo>
                  <a:pt x="308" y="128"/>
                </a:lnTo>
                <a:lnTo>
                  <a:pt x="300" y="115"/>
                </a:lnTo>
                <a:lnTo>
                  <a:pt x="287" y="105"/>
                </a:lnTo>
                <a:lnTo>
                  <a:pt x="270" y="102"/>
                </a:lnTo>
                <a:lnTo>
                  <a:pt x="190" y="102"/>
                </a:lnTo>
                <a:lnTo>
                  <a:pt x="177" y="104"/>
                </a:lnTo>
                <a:lnTo>
                  <a:pt x="166" y="110"/>
                </a:lnTo>
                <a:lnTo>
                  <a:pt x="157" y="119"/>
                </a:lnTo>
                <a:lnTo>
                  <a:pt x="152" y="132"/>
                </a:lnTo>
                <a:lnTo>
                  <a:pt x="150" y="143"/>
                </a:lnTo>
                <a:lnTo>
                  <a:pt x="151" y="155"/>
                </a:lnTo>
                <a:lnTo>
                  <a:pt x="151" y="180"/>
                </a:lnTo>
                <a:lnTo>
                  <a:pt x="311" y="180"/>
                </a:lnTo>
                <a:lnTo>
                  <a:pt x="311" y="155"/>
                </a:lnTo>
                <a:lnTo>
                  <a:pt x="311" y="143"/>
                </a:lnTo>
                <a:close/>
                <a:moveTo>
                  <a:pt x="415" y="281"/>
                </a:moveTo>
                <a:lnTo>
                  <a:pt x="411" y="264"/>
                </a:lnTo>
                <a:lnTo>
                  <a:pt x="402" y="250"/>
                </a:lnTo>
                <a:lnTo>
                  <a:pt x="388" y="241"/>
                </a:lnTo>
                <a:lnTo>
                  <a:pt x="370" y="238"/>
                </a:lnTo>
                <a:lnTo>
                  <a:pt x="354" y="242"/>
                </a:lnTo>
                <a:lnTo>
                  <a:pt x="340" y="251"/>
                </a:lnTo>
                <a:lnTo>
                  <a:pt x="331" y="265"/>
                </a:lnTo>
                <a:lnTo>
                  <a:pt x="327" y="282"/>
                </a:lnTo>
                <a:lnTo>
                  <a:pt x="331" y="298"/>
                </a:lnTo>
                <a:lnTo>
                  <a:pt x="341" y="312"/>
                </a:lnTo>
                <a:lnTo>
                  <a:pt x="355" y="321"/>
                </a:lnTo>
                <a:lnTo>
                  <a:pt x="372" y="325"/>
                </a:lnTo>
                <a:lnTo>
                  <a:pt x="388" y="321"/>
                </a:lnTo>
                <a:lnTo>
                  <a:pt x="402" y="312"/>
                </a:lnTo>
                <a:lnTo>
                  <a:pt x="412" y="298"/>
                </a:lnTo>
                <a:lnTo>
                  <a:pt x="415" y="281"/>
                </a:lnTo>
                <a:close/>
                <a:moveTo>
                  <a:pt x="451" y="417"/>
                </a:moveTo>
                <a:lnTo>
                  <a:pt x="451" y="377"/>
                </a:lnTo>
                <a:lnTo>
                  <a:pt x="448" y="362"/>
                </a:lnTo>
                <a:lnTo>
                  <a:pt x="440" y="350"/>
                </a:lnTo>
                <a:lnTo>
                  <a:pt x="427" y="342"/>
                </a:lnTo>
                <a:lnTo>
                  <a:pt x="412" y="339"/>
                </a:lnTo>
                <a:lnTo>
                  <a:pt x="318" y="340"/>
                </a:lnTo>
                <a:lnTo>
                  <a:pt x="309" y="344"/>
                </a:lnTo>
                <a:lnTo>
                  <a:pt x="295" y="360"/>
                </a:lnTo>
                <a:lnTo>
                  <a:pt x="292" y="368"/>
                </a:lnTo>
                <a:lnTo>
                  <a:pt x="292" y="417"/>
                </a:lnTo>
                <a:lnTo>
                  <a:pt x="451" y="4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sp>
        <p:nvSpPr>
          <p:cNvPr id="19" name="AutoShape 2435"/>
          <p:cNvSpPr>
            <a:spLocks/>
          </p:cNvSpPr>
          <p:nvPr/>
        </p:nvSpPr>
        <p:spPr bwMode="auto">
          <a:xfrm>
            <a:off x="1337310" y="8425180"/>
            <a:ext cx="287020" cy="264795"/>
          </a:xfrm>
          <a:custGeom>
            <a:avLst/>
            <a:gdLst>
              <a:gd name="T0" fmla="+- 0 2203 2106"/>
              <a:gd name="T1" fmla="*/ T0 w 452"/>
              <a:gd name="T2" fmla="+- 0 488 247"/>
              <a:gd name="T3" fmla="*/ 488 h 417"/>
              <a:gd name="T4" fmla="+- 0 2146 2106"/>
              <a:gd name="T5" fmla="*/ T4 w 452"/>
              <a:gd name="T6" fmla="+- 0 511 247"/>
              <a:gd name="T7" fmla="*/ 511 h 417"/>
              <a:gd name="T8" fmla="+- 0 2169 2106"/>
              <a:gd name="T9" fmla="*/ T8 w 452"/>
              <a:gd name="T10" fmla="+- 0 568 247"/>
              <a:gd name="T11" fmla="*/ 568 h 417"/>
              <a:gd name="T12" fmla="+- 0 2226 2106"/>
              <a:gd name="T13" fmla="*/ T12 w 452"/>
              <a:gd name="T14" fmla="+- 0 545 247"/>
              <a:gd name="T15" fmla="*/ 545 h 417"/>
              <a:gd name="T16" fmla="+- 0 2263 2106"/>
              <a:gd name="T17" fmla="*/ T16 w 452"/>
              <a:gd name="T18" fmla="+- 0 609 247"/>
              <a:gd name="T19" fmla="*/ 609 h 417"/>
              <a:gd name="T20" fmla="+- 0 2146 2106"/>
              <a:gd name="T21" fmla="*/ T20 w 452"/>
              <a:gd name="T22" fmla="+- 0 586 247"/>
              <a:gd name="T23" fmla="*/ 586 h 417"/>
              <a:gd name="T24" fmla="+- 0 2107 2106"/>
              <a:gd name="T25" fmla="*/ T24 w 452"/>
              <a:gd name="T26" fmla="+- 0 620 247"/>
              <a:gd name="T27" fmla="*/ 620 h 417"/>
              <a:gd name="T28" fmla="+- 0 2267 2106"/>
              <a:gd name="T29" fmla="*/ T28 w 452"/>
              <a:gd name="T30" fmla="+- 0 651 247"/>
              <a:gd name="T31" fmla="*/ 651 h 417"/>
              <a:gd name="T32" fmla="+- 0 2367 2106"/>
              <a:gd name="T33" fmla="*/ T32 w 452"/>
              <a:gd name="T34" fmla="+- 0 259 247"/>
              <a:gd name="T35" fmla="*/ 259 h 417"/>
              <a:gd name="T36" fmla="+- 0 2306 2106"/>
              <a:gd name="T37" fmla="*/ T36 w 452"/>
              <a:gd name="T38" fmla="+- 0 260 247"/>
              <a:gd name="T39" fmla="*/ 260 h 417"/>
              <a:gd name="T40" fmla="+- 0 2307 2106"/>
              <a:gd name="T41" fmla="*/ T40 w 452"/>
              <a:gd name="T42" fmla="+- 0 321 247"/>
              <a:gd name="T43" fmla="*/ 321 h 417"/>
              <a:gd name="T44" fmla="+- 0 2368 2106"/>
              <a:gd name="T45" fmla="*/ T44 w 452"/>
              <a:gd name="T46" fmla="+- 0 320 247"/>
              <a:gd name="T47" fmla="*/ 320 h 417"/>
              <a:gd name="T48" fmla="+- 0 2397 2106"/>
              <a:gd name="T49" fmla="*/ T48 w 452"/>
              <a:gd name="T50" fmla="+- 0 512 247"/>
              <a:gd name="T51" fmla="*/ 512 h 417"/>
              <a:gd name="T52" fmla="+- 0 2383 2106"/>
              <a:gd name="T53" fmla="*/ T52 w 452"/>
              <a:gd name="T54" fmla="+- 0 507 247"/>
              <a:gd name="T55" fmla="*/ 507 h 417"/>
              <a:gd name="T56" fmla="+- 0 2379 2106"/>
              <a:gd name="T57" fmla="*/ T56 w 452"/>
              <a:gd name="T58" fmla="+- 0 496 247"/>
              <a:gd name="T59" fmla="*/ 496 h 417"/>
              <a:gd name="T60" fmla="+- 0 2388 2106"/>
              <a:gd name="T61" fmla="*/ T60 w 452"/>
              <a:gd name="T62" fmla="+- 0 486 247"/>
              <a:gd name="T63" fmla="*/ 486 h 417"/>
              <a:gd name="T64" fmla="+- 0 2371 2106"/>
              <a:gd name="T65" fmla="*/ T64 w 452"/>
              <a:gd name="T66" fmla="+- 0 470 247"/>
              <a:gd name="T67" fmla="*/ 470 h 417"/>
              <a:gd name="T68" fmla="+- 0 2352 2106"/>
              <a:gd name="T69" fmla="*/ T68 w 452"/>
              <a:gd name="T70" fmla="+- 0 548 247"/>
              <a:gd name="T71" fmla="*/ 548 h 417"/>
              <a:gd name="T72" fmla="+- 0 2311 2106"/>
              <a:gd name="T73" fmla="*/ T72 w 452"/>
              <a:gd name="T74" fmla="+- 0 510 247"/>
              <a:gd name="T75" fmla="*/ 510 h 417"/>
              <a:gd name="T76" fmla="+- 0 2363 2106"/>
              <a:gd name="T77" fmla="*/ T76 w 452"/>
              <a:gd name="T78" fmla="+- 0 507 247"/>
              <a:gd name="T79" fmla="*/ 507 h 417"/>
              <a:gd name="T80" fmla="+- 0 2357 2106"/>
              <a:gd name="T81" fmla="*/ T80 w 452"/>
              <a:gd name="T82" fmla="+- 0 477 247"/>
              <a:gd name="T83" fmla="*/ 477 h 417"/>
              <a:gd name="T84" fmla="+- 0 2350 2106"/>
              <a:gd name="T85" fmla="*/ T84 w 452"/>
              <a:gd name="T86" fmla="+- 0 463 247"/>
              <a:gd name="T87" fmla="*/ 463 h 417"/>
              <a:gd name="T88" fmla="+- 0 2326 2106"/>
              <a:gd name="T89" fmla="*/ T88 w 452"/>
              <a:gd name="T90" fmla="+- 0 461 247"/>
              <a:gd name="T91" fmla="*/ 461 h 417"/>
              <a:gd name="T92" fmla="+- 0 2314 2106"/>
              <a:gd name="T93" fmla="*/ T92 w 452"/>
              <a:gd name="T94" fmla="+- 0 479 247"/>
              <a:gd name="T95" fmla="*/ 479 h 417"/>
              <a:gd name="T96" fmla="+- 0 2295 2106"/>
              <a:gd name="T97" fmla="*/ T96 w 452"/>
              <a:gd name="T98" fmla="+- 0 476 247"/>
              <a:gd name="T99" fmla="*/ 476 h 417"/>
              <a:gd name="T100" fmla="+- 0 2294 2106"/>
              <a:gd name="T101" fmla="*/ T100 w 452"/>
              <a:gd name="T102" fmla="+- 0 494 247"/>
              <a:gd name="T103" fmla="*/ 494 h 417"/>
              <a:gd name="T104" fmla="+- 0 2290 2106"/>
              <a:gd name="T105" fmla="*/ T104 w 452"/>
              <a:gd name="T106" fmla="+- 0 508 247"/>
              <a:gd name="T107" fmla="*/ 508 h 417"/>
              <a:gd name="T108" fmla="+- 0 2276 2106"/>
              <a:gd name="T109" fmla="*/ T108 w 452"/>
              <a:gd name="T110" fmla="+- 0 533 247"/>
              <a:gd name="T111" fmla="*/ 533 h 417"/>
              <a:gd name="T112" fmla="+- 0 2291 2106"/>
              <a:gd name="T113" fmla="*/ T112 w 452"/>
              <a:gd name="T114" fmla="+- 0 538 247"/>
              <a:gd name="T115" fmla="*/ 538 h 417"/>
              <a:gd name="T116" fmla="+- 0 2285 2106"/>
              <a:gd name="T117" fmla="*/ T116 w 452"/>
              <a:gd name="T118" fmla="+- 0 554 247"/>
              <a:gd name="T119" fmla="*/ 554 h 417"/>
              <a:gd name="T120" fmla="+- 0 2300 2106"/>
              <a:gd name="T121" fmla="*/ T120 w 452"/>
              <a:gd name="T122" fmla="+- 0 571 247"/>
              <a:gd name="T123" fmla="*/ 571 h 417"/>
              <a:gd name="T124" fmla="+- 0 2319 2106"/>
              <a:gd name="T125" fmla="*/ T124 w 452"/>
              <a:gd name="T126" fmla="+- 0 567 247"/>
              <a:gd name="T127" fmla="*/ 567 h 417"/>
              <a:gd name="T128" fmla="+- 0 2324 2106"/>
              <a:gd name="T129" fmla="*/ T128 w 452"/>
              <a:gd name="T130" fmla="+- 0 578 247"/>
              <a:gd name="T131" fmla="*/ 578 h 417"/>
              <a:gd name="T132" fmla="+- 0 2347 2106"/>
              <a:gd name="T133" fmla="*/ T132 w 452"/>
              <a:gd name="T134" fmla="+- 0 581 247"/>
              <a:gd name="T135" fmla="*/ 581 h 417"/>
              <a:gd name="T136" fmla="+- 0 2356 2106"/>
              <a:gd name="T137" fmla="*/ T136 w 452"/>
              <a:gd name="T138" fmla="+- 0 567 247"/>
              <a:gd name="T139" fmla="*/ 567 h 417"/>
              <a:gd name="T140" fmla="+- 0 2368 2106"/>
              <a:gd name="T141" fmla="*/ T140 w 452"/>
              <a:gd name="T142" fmla="+- 0 571 247"/>
              <a:gd name="T143" fmla="*/ 571 h 417"/>
              <a:gd name="T144" fmla="+- 0 2379 2106"/>
              <a:gd name="T145" fmla="*/ T144 w 452"/>
              <a:gd name="T146" fmla="+- 0 564 247"/>
              <a:gd name="T147" fmla="*/ 564 h 417"/>
              <a:gd name="T148" fmla="+- 0 2380 2106"/>
              <a:gd name="T149" fmla="*/ T148 w 452"/>
              <a:gd name="T150" fmla="+- 0 548 247"/>
              <a:gd name="T151" fmla="*/ 548 h 417"/>
              <a:gd name="T152" fmla="+- 0 2384 2106"/>
              <a:gd name="T153" fmla="*/ T152 w 452"/>
              <a:gd name="T154" fmla="+- 0 537 247"/>
              <a:gd name="T155" fmla="*/ 537 h 417"/>
              <a:gd name="T156" fmla="+- 0 2390 2106"/>
              <a:gd name="T157" fmla="*/ T156 w 452"/>
              <a:gd name="T158" fmla="+- 0 534 247"/>
              <a:gd name="T159" fmla="*/ 534 h 417"/>
              <a:gd name="T160" fmla="+- 0 2397 2106"/>
              <a:gd name="T161" fmla="*/ T160 w 452"/>
              <a:gd name="T162" fmla="+- 0 524 247"/>
              <a:gd name="T163" fmla="*/ 524 h 417"/>
              <a:gd name="T164" fmla="+- 0 2407 2106"/>
              <a:gd name="T165" fmla="*/ T164 w 452"/>
              <a:gd name="T166" fmla="+- 0 362 247"/>
              <a:gd name="T167" fmla="*/ 362 h 417"/>
              <a:gd name="T168" fmla="+- 0 2283 2106"/>
              <a:gd name="T169" fmla="*/ T168 w 452"/>
              <a:gd name="T170" fmla="+- 0 351 247"/>
              <a:gd name="T171" fmla="*/ 351 h 417"/>
              <a:gd name="T172" fmla="+- 0 2257 2106"/>
              <a:gd name="T173" fmla="*/ T172 w 452"/>
              <a:gd name="T174" fmla="+- 0 390 247"/>
              <a:gd name="T175" fmla="*/ 390 h 417"/>
              <a:gd name="T176" fmla="+- 0 2417 2106"/>
              <a:gd name="T177" fmla="*/ T176 w 452"/>
              <a:gd name="T178" fmla="+- 0 402 247"/>
              <a:gd name="T179" fmla="*/ 402 h 417"/>
              <a:gd name="T180" fmla="+- 0 2508 2106"/>
              <a:gd name="T181" fmla="*/ T180 w 452"/>
              <a:gd name="T182" fmla="+- 0 497 247"/>
              <a:gd name="T183" fmla="*/ 497 h 417"/>
              <a:gd name="T184" fmla="+- 0 2446 2106"/>
              <a:gd name="T185" fmla="*/ T184 w 452"/>
              <a:gd name="T186" fmla="+- 0 498 247"/>
              <a:gd name="T187" fmla="*/ 498 h 417"/>
              <a:gd name="T188" fmla="+- 0 2447 2106"/>
              <a:gd name="T189" fmla="*/ T188 w 452"/>
              <a:gd name="T190" fmla="+- 0 559 247"/>
              <a:gd name="T191" fmla="*/ 559 h 417"/>
              <a:gd name="T192" fmla="+- 0 2509 2106"/>
              <a:gd name="T193" fmla="*/ T192 w 452"/>
              <a:gd name="T194" fmla="+- 0 558 247"/>
              <a:gd name="T195" fmla="*/ 558 h 417"/>
              <a:gd name="T196" fmla="+- 0 2558 2106"/>
              <a:gd name="T197" fmla="*/ T196 w 452"/>
              <a:gd name="T198" fmla="+- 0 624 247"/>
              <a:gd name="T199" fmla="*/ 624 h 417"/>
              <a:gd name="T200" fmla="+- 0 2519 2106"/>
              <a:gd name="T201" fmla="*/ T200 w 452"/>
              <a:gd name="T202" fmla="+- 0 586 247"/>
              <a:gd name="T203" fmla="*/ 586 h 417"/>
              <a:gd name="T204" fmla="+- 0 2398 2106"/>
              <a:gd name="T205" fmla="*/ T204 w 452"/>
              <a:gd name="T206" fmla="+- 0 614 247"/>
              <a:gd name="T207" fmla="*/ 614 h 41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17">
                <a:moveTo>
                  <a:pt x="124" y="281"/>
                </a:moveTo>
                <a:lnTo>
                  <a:pt x="120" y="264"/>
                </a:lnTo>
                <a:lnTo>
                  <a:pt x="111" y="250"/>
                </a:lnTo>
                <a:lnTo>
                  <a:pt x="97" y="241"/>
                </a:lnTo>
                <a:lnTo>
                  <a:pt x="80" y="238"/>
                </a:lnTo>
                <a:lnTo>
                  <a:pt x="63" y="241"/>
                </a:lnTo>
                <a:lnTo>
                  <a:pt x="49" y="251"/>
                </a:lnTo>
                <a:lnTo>
                  <a:pt x="40" y="264"/>
                </a:lnTo>
                <a:lnTo>
                  <a:pt x="36" y="281"/>
                </a:lnTo>
                <a:lnTo>
                  <a:pt x="40" y="298"/>
                </a:lnTo>
                <a:lnTo>
                  <a:pt x="49" y="312"/>
                </a:lnTo>
                <a:lnTo>
                  <a:pt x="63" y="321"/>
                </a:lnTo>
                <a:lnTo>
                  <a:pt x="80" y="324"/>
                </a:lnTo>
                <a:lnTo>
                  <a:pt x="97" y="321"/>
                </a:lnTo>
                <a:lnTo>
                  <a:pt x="111" y="311"/>
                </a:lnTo>
                <a:lnTo>
                  <a:pt x="120" y="298"/>
                </a:lnTo>
                <a:lnTo>
                  <a:pt x="124" y="281"/>
                </a:lnTo>
                <a:close/>
                <a:moveTo>
                  <a:pt x="161" y="391"/>
                </a:moveTo>
                <a:lnTo>
                  <a:pt x="160" y="378"/>
                </a:lnTo>
                <a:lnTo>
                  <a:pt x="157" y="362"/>
                </a:lnTo>
                <a:lnTo>
                  <a:pt x="148" y="350"/>
                </a:lnTo>
                <a:lnTo>
                  <a:pt x="136" y="342"/>
                </a:lnTo>
                <a:lnTo>
                  <a:pt x="120" y="339"/>
                </a:lnTo>
                <a:lnTo>
                  <a:pt x="40" y="339"/>
                </a:lnTo>
                <a:lnTo>
                  <a:pt x="25" y="342"/>
                </a:lnTo>
                <a:lnTo>
                  <a:pt x="14" y="349"/>
                </a:lnTo>
                <a:lnTo>
                  <a:pt x="5" y="359"/>
                </a:lnTo>
                <a:lnTo>
                  <a:pt x="1" y="373"/>
                </a:lnTo>
                <a:lnTo>
                  <a:pt x="0" y="384"/>
                </a:lnTo>
                <a:lnTo>
                  <a:pt x="1" y="417"/>
                </a:lnTo>
                <a:lnTo>
                  <a:pt x="161" y="417"/>
                </a:lnTo>
                <a:lnTo>
                  <a:pt x="161" y="404"/>
                </a:lnTo>
                <a:lnTo>
                  <a:pt x="161" y="391"/>
                </a:lnTo>
                <a:close/>
                <a:moveTo>
                  <a:pt x="275" y="42"/>
                </a:moveTo>
                <a:lnTo>
                  <a:pt x="271" y="26"/>
                </a:lnTo>
                <a:lnTo>
                  <a:pt x="261" y="12"/>
                </a:lnTo>
                <a:lnTo>
                  <a:pt x="247" y="3"/>
                </a:lnTo>
                <a:lnTo>
                  <a:pt x="231" y="0"/>
                </a:lnTo>
                <a:lnTo>
                  <a:pt x="214" y="4"/>
                </a:lnTo>
                <a:lnTo>
                  <a:pt x="200" y="13"/>
                </a:lnTo>
                <a:lnTo>
                  <a:pt x="190" y="27"/>
                </a:lnTo>
                <a:lnTo>
                  <a:pt x="187" y="44"/>
                </a:lnTo>
                <a:lnTo>
                  <a:pt x="191" y="61"/>
                </a:lnTo>
                <a:lnTo>
                  <a:pt x="201" y="74"/>
                </a:lnTo>
                <a:lnTo>
                  <a:pt x="215" y="84"/>
                </a:lnTo>
                <a:lnTo>
                  <a:pt x="231" y="87"/>
                </a:lnTo>
                <a:lnTo>
                  <a:pt x="248" y="83"/>
                </a:lnTo>
                <a:lnTo>
                  <a:pt x="262" y="73"/>
                </a:lnTo>
                <a:lnTo>
                  <a:pt x="272" y="59"/>
                </a:lnTo>
                <a:lnTo>
                  <a:pt x="275" y="42"/>
                </a:lnTo>
                <a:close/>
                <a:moveTo>
                  <a:pt x="291" y="272"/>
                </a:moveTo>
                <a:lnTo>
                  <a:pt x="291" y="265"/>
                </a:lnTo>
                <a:lnTo>
                  <a:pt x="290" y="264"/>
                </a:lnTo>
                <a:lnTo>
                  <a:pt x="288" y="262"/>
                </a:lnTo>
                <a:lnTo>
                  <a:pt x="279" y="264"/>
                </a:lnTo>
                <a:lnTo>
                  <a:pt x="277" y="260"/>
                </a:lnTo>
                <a:lnTo>
                  <a:pt x="275" y="252"/>
                </a:lnTo>
                <a:lnTo>
                  <a:pt x="274" y="251"/>
                </a:lnTo>
                <a:lnTo>
                  <a:pt x="273" y="249"/>
                </a:lnTo>
                <a:lnTo>
                  <a:pt x="275" y="248"/>
                </a:lnTo>
                <a:lnTo>
                  <a:pt x="277" y="246"/>
                </a:lnTo>
                <a:lnTo>
                  <a:pt x="282" y="241"/>
                </a:lnTo>
                <a:lnTo>
                  <a:pt x="282" y="239"/>
                </a:lnTo>
                <a:lnTo>
                  <a:pt x="276" y="232"/>
                </a:lnTo>
                <a:lnTo>
                  <a:pt x="275" y="232"/>
                </a:lnTo>
                <a:lnTo>
                  <a:pt x="266" y="223"/>
                </a:lnTo>
                <a:lnTo>
                  <a:pt x="265" y="223"/>
                </a:lnTo>
                <a:lnTo>
                  <a:pt x="257" y="230"/>
                </a:lnTo>
                <a:lnTo>
                  <a:pt x="257" y="260"/>
                </a:lnTo>
                <a:lnTo>
                  <a:pt x="257" y="290"/>
                </a:lnTo>
                <a:lnTo>
                  <a:pt x="246" y="301"/>
                </a:lnTo>
                <a:lnTo>
                  <a:pt x="216" y="301"/>
                </a:lnTo>
                <a:lnTo>
                  <a:pt x="205" y="289"/>
                </a:lnTo>
                <a:lnTo>
                  <a:pt x="205" y="287"/>
                </a:lnTo>
                <a:lnTo>
                  <a:pt x="205" y="263"/>
                </a:lnTo>
                <a:lnTo>
                  <a:pt x="205" y="260"/>
                </a:lnTo>
                <a:lnTo>
                  <a:pt x="217" y="249"/>
                </a:lnTo>
                <a:lnTo>
                  <a:pt x="246" y="249"/>
                </a:lnTo>
                <a:lnTo>
                  <a:pt x="257" y="260"/>
                </a:lnTo>
                <a:lnTo>
                  <a:pt x="257" y="230"/>
                </a:lnTo>
                <a:lnTo>
                  <a:pt x="255" y="232"/>
                </a:lnTo>
                <a:lnTo>
                  <a:pt x="251" y="230"/>
                </a:lnTo>
                <a:lnTo>
                  <a:pt x="247" y="229"/>
                </a:lnTo>
                <a:lnTo>
                  <a:pt x="243" y="226"/>
                </a:lnTo>
                <a:lnTo>
                  <a:pt x="244" y="223"/>
                </a:lnTo>
                <a:lnTo>
                  <a:pt x="244" y="216"/>
                </a:lnTo>
                <a:lnTo>
                  <a:pt x="242" y="214"/>
                </a:lnTo>
                <a:lnTo>
                  <a:pt x="234" y="214"/>
                </a:lnTo>
                <a:lnTo>
                  <a:pt x="231" y="214"/>
                </a:lnTo>
                <a:lnTo>
                  <a:pt x="220" y="214"/>
                </a:lnTo>
                <a:lnTo>
                  <a:pt x="219" y="215"/>
                </a:lnTo>
                <a:lnTo>
                  <a:pt x="219" y="225"/>
                </a:lnTo>
                <a:lnTo>
                  <a:pt x="218" y="227"/>
                </a:lnTo>
                <a:lnTo>
                  <a:pt x="208" y="232"/>
                </a:lnTo>
                <a:lnTo>
                  <a:pt x="198" y="223"/>
                </a:lnTo>
                <a:lnTo>
                  <a:pt x="195" y="223"/>
                </a:lnTo>
                <a:lnTo>
                  <a:pt x="189" y="229"/>
                </a:lnTo>
                <a:lnTo>
                  <a:pt x="186" y="231"/>
                </a:lnTo>
                <a:lnTo>
                  <a:pt x="180" y="238"/>
                </a:lnTo>
                <a:lnTo>
                  <a:pt x="179" y="241"/>
                </a:lnTo>
                <a:lnTo>
                  <a:pt x="188" y="247"/>
                </a:lnTo>
                <a:lnTo>
                  <a:pt x="189" y="251"/>
                </a:lnTo>
                <a:lnTo>
                  <a:pt x="185" y="256"/>
                </a:lnTo>
                <a:lnTo>
                  <a:pt x="185" y="257"/>
                </a:lnTo>
                <a:lnTo>
                  <a:pt x="184" y="261"/>
                </a:lnTo>
                <a:lnTo>
                  <a:pt x="182" y="263"/>
                </a:lnTo>
                <a:lnTo>
                  <a:pt x="172" y="262"/>
                </a:lnTo>
                <a:lnTo>
                  <a:pt x="171" y="264"/>
                </a:lnTo>
                <a:lnTo>
                  <a:pt x="170" y="286"/>
                </a:lnTo>
                <a:lnTo>
                  <a:pt x="172" y="287"/>
                </a:lnTo>
                <a:lnTo>
                  <a:pt x="180" y="287"/>
                </a:lnTo>
                <a:lnTo>
                  <a:pt x="182" y="287"/>
                </a:lnTo>
                <a:lnTo>
                  <a:pt x="185" y="291"/>
                </a:lnTo>
                <a:lnTo>
                  <a:pt x="186" y="294"/>
                </a:lnTo>
                <a:lnTo>
                  <a:pt x="187" y="299"/>
                </a:lnTo>
                <a:lnTo>
                  <a:pt x="185" y="301"/>
                </a:lnTo>
                <a:lnTo>
                  <a:pt x="179" y="307"/>
                </a:lnTo>
                <a:lnTo>
                  <a:pt x="179" y="309"/>
                </a:lnTo>
                <a:lnTo>
                  <a:pt x="186" y="316"/>
                </a:lnTo>
                <a:lnTo>
                  <a:pt x="189" y="319"/>
                </a:lnTo>
                <a:lnTo>
                  <a:pt x="194" y="324"/>
                </a:lnTo>
                <a:lnTo>
                  <a:pt x="197" y="325"/>
                </a:lnTo>
                <a:lnTo>
                  <a:pt x="203" y="317"/>
                </a:lnTo>
                <a:lnTo>
                  <a:pt x="207" y="317"/>
                </a:lnTo>
                <a:lnTo>
                  <a:pt x="213" y="320"/>
                </a:lnTo>
                <a:lnTo>
                  <a:pt x="217" y="321"/>
                </a:lnTo>
                <a:lnTo>
                  <a:pt x="219" y="323"/>
                </a:lnTo>
                <a:lnTo>
                  <a:pt x="219" y="324"/>
                </a:lnTo>
                <a:lnTo>
                  <a:pt x="218" y="331"/>
                </a:lnTo>
                <a:lnTo>
                  <a:pt x="220" y="334"/>
                </a:lnTo>
                <a:lnTo>
                  <a:pt x="237" y="334"/>
                </a:lnTo>
                <a:lnTo>
                  <a:pt x="241" y="334"/>
                </a:lnTo>
                <a:lnTo>
                  <a:pt x="244" y="332"/>
                </a:lnTo>
                <a:lnTo>
                  <a:pt x="242" y="323"/>
                </a:lnTo>
                <a:lnTo>
                  <a:pt x="245" y="321"/>
                </a:lnTo>
                <a:lnTo>
                  <a:pt x="250" y="320"/>
                </a:lnTo>
                <a:lnTo>
                  <a:pt x="254" y="317"/>
                </a:lnTo>
                <a:lnTo>
                  <a:pt x="257" y="317"/>
                </a:lnTo>
                <a:lnTo>
                  <a:pt x="262" y="324"/>
                </a:lnTo>
                <a:lnTo>
                  <a:pt x="266" y="324"/>
                </a:lnTo>
                <a:lnTo>
                  <a:pt x="272" y="318"/>
                </a:lnTo>
                <a:lnTo>
                  <a:pt x="273" y="317"/>
                </a:lnTo>
                <a:lnTo>
                  <a:pt x="275" y="315"/>
                </a:lnTo>
                <a:lnTo>
                  <a:pt x="281" y="309"/>
                </a:lnTo>
                <a:lnTo>
                  <a:pt x="281" y="306"/>
                </a:lnTo>
                <a:lnTo>
                  <a:pt x="274" y="301"/>
                </a:lnTo>
                <a:lnTo>
                  <a:pt x="273" y="300"/>
                </a:lnTo>
                <a:lnTo>
                  <a:pt x="274" y="296"/>
                </a:lnTo>
                <a:lnTo>
                  <a:pt x="277" y="291"/>
                </a:lnTo>
                <a:lnTo>
                  <a:pt x="278" y="290"/>
                </a:lnTo>
                <a:lnTo>
                  <a:pt x="278" y="289"/>
                </a:lnTo>
                <a:lnTo>
                  <a:pt x="278" y="287"/>
                </a:lnTo>
                <a:lnTo>
                  <a:pt x="281" y="287"/>
                </a:lnTo>
                <a:lnTo>
                  <a:pt x="284" y="287"/>
                </a:lnTo>
                <a:lnTo>
                  <a:pt x="286" y="287"/>
                </a:lnTo>
                <a:lnTo>
                  <a:pt x="289" y="287"/>
                </a:lnTo>
                <a:lnTo>
                  <a:pt x="291" y="285"/>
                </a:lnTo>
                <a:lnTo>
                  <a:pt x="291" y="277"/>
                </a:lnTo>
                <a:lnTo>
                  <a:pt x="291" y="272"/>
                </a:lnTo>
                <a:close/>
                <a:moveTo>
                  <a:pt x="311" y="143"/>
                </a:moveTo>
                <a:lnTo>
                  <a:pt x="309" y="128"/>
                </a:lnTo>
                <a:lnTo>
                  <a:pt x="301" y="115"/>
                </a:lnTo>
                <a:lnTo>
                  <a:pt x="287" y="105"/>
                </a:lnTo>
                <a:lnTo>
                  <a:pt x="270" y="101"/>
                </a:lnTo>
                <a:lnTo>
                  <a:pt x="190" y="101"/>
                </a:lnTo>
                <a:lnTo>
                  <a:pt x="177" y="104"/>
                </a:lnTo>
                <a:lnTo>
                  <a:pt x="166" y="110"/>
                </a:lnTo>
                <a:lnTo>
                  <a:pt x="157" y="119"/>
                </a:lnTo>
                <a:lnTo>
                  <a:pt x="153" y="131"/>
                </a:lnTo>
                <a:lnTo>
                  <a:pt x="151" y="143"/>
                </a:lnTo>
                <a:lnTo>
                  <a:pt x="151" y="154"/>
                </a:lnTo>
                <a:lnTo>
                  <a:pt x="151" y="179"/>
                </a:lnTo>
                <a:lnTo>
                  <a:pt x="311" y="179"/>
                </a:lnTo>
                <a:lnTo>
                  <a:pt x="311" y="155"/>
                </a:lnTo>
                <a:lnTo>
                  <a:pt x="311" y="143"/>
                </a:lnTo>
                <a:close/>
                <a:moveTo>
                  <a:pt x="415" y="281"/>
                </a:moveTo>
                <a:lnTo>
                  <a:pt x="412" y="264"/>
                </a:lnTo>
                <a:lnTo>
                  <a:pt x="402" y="250"/>
                </a:lnTo>
                <a:lnTo>
                  <a:pt x="388" y="241"/>
                </a:lnTo>
                <a:lnTo>
                  <a:pt x="371" y="238"/>
                </a:lnTo>
                <a:lnTo>
                  <a:pt x="354" y="241"/>
                </a:lnTo>
                <a:lnTo>
                  <a:pt x="340" y="251"/>
                </a:lnTo>
                <a:lnTo>
                  <a:pt x="331" y="265"/>
                </a:lnTo>
                <a:lnTo>
                  <a:pt x="328" y="281"/>
                </a:lnTo>
                <a:lnTo>
                  <a:pt x="331" y="298"/>
                </a:lnTo>
                <a:lnTo>
                  <a:pt x="341" y="312"/>
                </a:lnTo>
                <a:lnTo>
                  <a:pt x="355" y="321"/>
                </a:lnTo>
                <a:lnTo>
                  <a:pt x="372" y="324"/>
                </a:lnTo>
                <a:lnTo>
                  <a:pt x="389" y="321"/>
                </a:lnTo>
                <a:lnTo>
                  <a:pt x="403" y="311"/>
                </a:lnTo>
                <a:lnTo>
                  <a:pt x="412" y="298"/>
                </a:lnTo>
                <a:lnTo>
                  <a:pt x="415" y="281"/>
                </a:lnTo>
                <a:close/>
                <a:moveTo>
                  <a:pt x="452" y="417"/>
                </a:moveTo>
                <a:lnTo>
                  <a:pt x="452" y="377"/>
                </a:lnTo>
                <a:lnTo>
                  <a:pt x="448" y="362"/>
                </a:lnTo>
                <a:lnTo>
                  <a:pt x="440" y="350"/>
                </a:lnTo>
                <a:lnTo>
                  <a:pt x="428" y="342"/>
                </a:lnTo>
                <a:lnTo>
                  <a:pt x="413" y="339"/>
                </a:lnTo>
                <a:lnTo>
                  <a:pt x="319" y="339"/>
                </a:lnTo>
                <a:lnTo>
                  <a:pt x="309" y="344"/>
                </a:lnTo>
                <a:lnTo>
                  <a:pt x="296" y="360"/>
                </a:lnTo>
                <a:lnTo>
                  <a:pt x="292" y="367"/>
                </a:lnTo>
                <a:lnTo>
                  <a:pt x="292" y="417"/>
                </a:lnTo>
                <a:lnTo>
                  <a:pt x="452" y="4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sp>
        <p:nvSpPr>
          <p:cNvPr id="20" name="AutoShape 2434"/>
          <p:cNvSpPr>
            <a:spLocks/>
          </p:cNvSpPr>
          <p:nvPr/>
        </p:nvSpPr>
        <p:spPr bwMode="auto">
          <a:xfrm>
            <a:off x="1355725" y="9147810"/>
            <a:ext cx="287020" cy="264795"/>
          </a:xfrm>
          <a:custGeom>
            <a:avLst/>
            <a:gdLst>
              <a:gd name="T0" fmla="+- 0 2231 2135"/>
              <a:gd name="T1" fmla="*/ T0 w 452"/>
              <a:gd name="T2" fmla="+- 0 1626 1385"/>
              <a:gd name="T3" fmla="*/ 1626 h 417"/>
              <a:gd name="T4" fmla="+- 0 2174 2135"/>
              <a:gd name="T5" fmla="*/ T4 w 452"/>
              <a:gd name="T6" fmla="+- 0 1649 1385"/>
              <a:gd name="T7" fmla="*/ 1649 h 417"/>
              <a:gd name="T8" fmla="+- 0 2198 2135"/>
              <a:gd name="T9" fmla="*/ T8 w 452"/>
              <a:gd name="T10" fmla="+- 0 1706 1385"/>
              <a:gd name="T11" fmla="*/ 1706 h 417"/>
              <a:gd name="T12" fmla="+- 0 2255 2135"/>
              <a:gd name="T13" fmla="*/ T12 w 452"/>
              <a:gd name="T14" fmla="+- 0 1683 1385"/>
              <a:gd name="T15" fmla="*/ 1683 h 417"/>
              <a:gd name="T16" fmla="+- 0 2291 2135"/>
              <a:gd name="T17" fmla="*/ T16 w 452"/>
              <a:gd name="T18" fmla="+- 0 1748 1385"/>
              <a:gd name="T19" fmla="*/ 1748 h 417"/>
              <a:gd name="T20" fmla="+- 0 2174 2135"/>
              <a:gd name="T21" fmla="*/ T20 w 452"/>
              <a:gd name="T22" fmla="+- 0 1724 1385"/>
              <a:gd name="T23" fmla="*/ 1724 h 417"/>
              <a:gd name="T24" fmla="+- 0 2135 2135"/>
              <a:gd name="T25" fmla="*/ T24 w 452"/>
              <a:gd name="T26" fmla="+- 0 1758 1385"/>
              <a:gd name="T27" fmla="*/ 1758 h 417"/>
              <a:gd name="T28" fmla="+- 0 2295 2135"/>
              <a:gd name="T29" fmla="*/ T28 w 452"/>
              <a:gd name="T30" fmla="+- 0 1789 1385"/>
              <a:gd name="T31" fmla="*/ 1789 h 417"/>
              <a:gd name="T32" fmla="+- 0 2396 2135"/>
              <a:gd name="T33" fmla="*/ T32 w 452"/>
              <a:gd name="T34" fmla="+- 0 1397 1385"/>
              <a:gd name="T35" fmla="*/ 1397 h 417"/>
              <a:gd name="T36" fmla="+- 0 2334 2135"/>
              <a:gd name="T37" fmla="*/ T36 w 452"/>
              <a:gd name="T38" fmla="+- 0 1398 1385"/>
              <a:gd name="T39" fmla="*/ 1398 h 417"/>
              <a:gd name="T40" fmla="+- 0 2335 2135"/>
              <a:gd name="T41" fmla="*/ T40 w 452"/>
              <a:gd name="T42" fmla="+- 0 1459 1385"/>
              <a:gd name="T43" fmla="*/ 1459 h 417"/>
              <a:gd name="T44" fmla="+- 0 2397 2135"/>
              <a:gd name="T45" fmla="*/ T44 w 452"/>
              <a:gd name="T46" fmla="+- 0 1459 1385"/>
              <a:gd name="T47" fmla="*/ 1459 h 417"/>
              <a:gd name="T48" fmla="+- 0 2425 2135"/>
              <a:gd name="T49" fmla="*/ T48 w 452"/>
              <a:gd name="T50" fmla="+- 0 1650 1385"/>
              <a:gd name="T51" fmla="*/ 1650 h 417"/>
              <a:gd name="T52" fmla="+- 0 2411 2135"/>
              <a:gd name="T53" fmla="*/ T52 w 452"/>
              <a:gd name="T54" fmla="+- 0 1645 1385"/>
              <a:gd name="T55" fmla="*/ 1645 h 417"/>
              <a:gd name="T56" fmla="+- 0 2408 2135"/>
              <a:gd name="T57" fmla="*/ T56 w 452"/>
              <a:gd name="T58" fmla="+- 0 1634 1385"/>
              <a:gd name="T59" fmla="*/ 1634 h 417"/>
              <a:gd name="T60" fmla="+- 0 2416 2135"/>
              <a:gd name="T61" fmla="*/ T60 w 452"/>
              <a:gd name="T62" fmla="+- 0 1624 1385"/>
              <a:gd name="T63" fmla="*/ 1624 h 417"/>
              <a:gd name="T64" fmla="+- 0 2399 2135"/>
              <a:gd name="T65" fmla="*/ T64 w 452"/>
              <a:gd name="T66" fmla="+- 0 1608 1385"/>
              <a:gd name="T67" fmla="*/ 1608 h 417"/>
              <a:gd name="T68" fmla="+- 0 2380 2135"/>
              <a:gd name="T69" fmla="*/ T68 w 452"/>
              <a:gd name="T70" fmla="+- 0 1686 1385"/>
              <a:gd name="T71" fmla="*/ 1686 h 417"/>
              <a:gd name="T72" fmla="+- 0 2339 2135"/>
              <a:gd name="T73" fmla="*/ T72 w 452"/>
              <a:gd name="T74" fmla="+- 0 1648 1385"/>
              <a:gd name="T75" fmla="*/ 1648 h 417"/>
              <a:gd name="T76" fmla="+- 0 2391 2135"/>
              <a:gd name="T77" fmla="*/ T76 w 452"/>
              <a:gd name="T78" fmla="+- 0 1646 1385"/>
              <a:gd name="T79" fmla="*/ 1646 h 417"/>
              <a:gd name="T80" fmla="+- 0 2385 2135"/>
              <a:gd name="T81" fmla="*/ T80 w 452"/>
              <a:gd name="T82" fmla="+- 0 1616 1385"/>
              <a:gd name="T83" fmla="*/ 1616 h 417"/>
              <a:gd name="T84" fmla="+- 0 2378 2135"/>
              <a:gd name="T85" fmla="*/ T84 w 452"/>
              <a:gd name="T86" fmla="+- 0 1601 1385"/>
              <a:gd name="T87" fmla="*/ 1601 h 417"/>
              <a:gd name="T88" fmla="+- 0 2354 2135"/>
              <a:gd name="T89" fmla="*/ T88 w 452"/>
              <a:gd name="T90" fmla="+- 0 1599 1385"/>
              <a:gd name="T91" fmla="*/ 1599 h 417"/>
              <a:gd name="T92" fmla="+- 0 2342 2135"/>
              <a:gd name="T93" fmla="*/ T92 w 452"/>
              <a:gd name="T94" fmla="+- 0 1618 1385"/>
              <a:gd name="T95" fmla="*/ 1618 h 417"/>
              <a:gd name="T96" fmla="+- 0 2323 2135"/>
              <a:gd name="T97" fmla="*/ T96 w 452"/>
              <a:gd name="T98" fmla="+- 0 1614 1385"/>
              <a:gd name="T99" fmla="*/ 1614 h 417"/>
              <a:gd name="T100" fmla="+- 0 2322 2135"/>
              <a:gd name="T101" fmla="*/ T100 w 452"/>
              <a:gd name="T102" fmla="+- 0 1633 1385"/>
              <a:gd name="T103" fmla="*/ 1633 h 417"/>
              <a:gd name="T104" fmla="+- 0 2319 2135"/>
              <a:gd name="T105" fmla="*/ T104 w 452"/>
              <a:gd name="T106" fmla="+- 0 1647 1385"/>
              <a:gd name="T107" fmla="*/ 1647 h 417"/>
              <a:gd name="T108" fmla="+- 0 2305 2135"/>
              <a:gd name="T109" fmla="*/ T108 w 452"/>
              <a:gd name="T110" fmla="+- 0 1671 1385"/>
              <a:gd name="T111" fmla="*/ 1671 h 417"/>
              <a:gd name="T112" fmla="+- 0 2319 2135"/>
              <a:gd name="T113" fmla="*/ T112 w 452"/>
              <a:gd name="T114" fmla="+- 0 1676 1385"/>
              <a:gd name="T115" fmla="*/ 1676 h 417"/>
              <a:gd name="T116" fmla="+- 0 2314 2135"/>
              <a:gd name="T117" fmla="*/ T116 w 452"/>
              <a:gd name="T118" fmla="+- 0 1692 1385"/>
              <a:gd name="T119" fmla="*/ 1692 h 417"/>
              <a:gd name="T120" fmla="+- 0 2329 2135"/>
              <a:gd name="T121" fmla="*/ T120 w 452"/>
              <a:gd name="T122" fmla="+- 0 1709 1385"/>
              <a:gd name="T123" fmla="*/ 1709 h 417"/>
              <a:gd name="T124" fmla="+- 0 2347 2135"/>
              <a:gd name="T125" fmla="*/ T124 w 452"/>
              <a:gd name="T126" fmla="+- 0 1705 1385"/>
              <a:gd name="T127" fmla="*/ 1705 h 417"/>
              <a:gd name="T128" fmla="+- 0 2352 2135"/>
              <a:gd name="T129" fmla="*/ T128 w 452"/>
              <a:gd name="T130" fmla="+- 0 1717 1385"/>
              <a:gd name="T131" fmla="*/ 1717 h 417"/>
              <a:gd name="T132" fmla="+- 0 2376 2135"/>
              <a:gd name="T133" fmla="*/ T132 w 452"/>
              <a:gd name="T134" fmla="+- 0 1719 1385"/>
              <a:gd name="T135" fmla="*/ 1719 h 417"/>
              <a:gd name="T136" fmla="+- 0 2384 2135"/>
              <a:gd name="T137" fmla="*/ T136 w 452"/>
              <a:gd name="T138" fmla="+- 0 1705 1385"/>
              <a:gd name="T139" fmla="*/ 1705 h 417"/>
              <a:gd name="T140" fmla="+- 0 2397 2135"/>
              <a:gd name="T141" fmla="*/ T140 w 452"/>
              <a:gd name="T142" fmla="+- 0 1709 1385"/>
              <a:gd name="T143" fmla="*/ 1709 h 417"/>
              <a:gd name="T144" fmla="+- 0 2408 2135"/>
              <a:gd name="T145" fmla="*/ T144 w 452"/>
              <a:gd name="T146" fmla="+- 0 1702 1385"/>
              <a:gd name="T147" fmla="*/ 1702 h 417"/>
              <a:gd name="T148" fmla="+- 0 2409 2135"/>
              <a:gd name="T149" fmla="*/ T148 w 452"/>
              <a:gd name="T150" fmla="+- 0 1686 1385"/>
              <a:gd name="T151" fmla="*/ 1686 h 417"/>
              <a:gd name="T152" fmla="+- 0 2412 2135"/>
              <a:gd name="T153" fmla="*/ T152 w 452"/>
              <a:gd name="T154" fmla="+- 0 1675 1385"/>
              <a:gd name="T155" fmla="*/ 1675 h 417"/>
              <a:gd name="T156" fmla="+- 0 2418 2135"/>
              <a:gd name="T157" fmla="*/ T156 w 452"/>
              <a:gd name="T158" fmla="+- 0 1672 1385"/>
              <a:gd name="T159" fmla="*/ 1672 h 417"/>
              <a:gd name="T160" fmla="+- 0 2426 2135"/>
              <a:gd name="T161" fmla="*/ T160 w 452"/>
              <a:gd name="T162" fmla="+- 0 1662 1385"/>
              <a:gd name="T163" fmla="*/ 1662 h 417"/>
              <a:gd name="T164" fmla="+- 0 2435 2135"/>
              <a:gd name="T165" fmla="*/ T164 w 452"/>
              <a:gd name="T166" fmla="+- 0 1500 1385"/>
              <a:gd name="T167" fmla="*/ 1500 h 417"/>
              <a:gd name="T168" fmla="+- 0 2311 2135"/>
              <a:gd name="T169" fmla="*/ T168 w 452"/>
              <a:gd name="T170" fmla="+- 0 1489 1385"/>
              <a:gd name="T171" fmla="*/ 1489 h 417"/>
              <a:gd name="T172" fmla="+- 0 2285 2135"/>
              <a:gd name="T173" fmla="*/ T172 w 452"/>
              <a:gd name="T174" fmla="+- 0 1528 1385"/>
              <a:gd name="T175" fmla="*/ 1528 h 417"/>
              <a:gd name="T176" fmla="+- 0 2445 2135"/>
              <a:gd name="T177" fmla="*/ T176 w 452"/>
              <a:gd name="T178" fmla="+- 0 1540 1385"/>
              <a:gd name="T179" fmla="*/ 1540 h 417"/>
              <a:gd name="T180" fmla="+- 0 2537 2135"/>
              <a:gd name="T181" fmla="*/ T180 w 452"/>
              <a:gd name="T182" fmla="+- 0 1635 1385"/>
              <a:gd name="T183" fmla="*/ 1635 h 417"/>
              <a:gd name="T184" fmla="+- 0 2475 2135"/>
              <a:gd name="T185" fmla="*/ T184 w 452"/>
              <a:gd name="T186" fmla="+- 0 1636 1385"/>
              <a:gd name="T187" fmla="*/ 1636 h 417"/>
              <a:gd name="T188" fmla="+- 0 2475 2135"/>
              <a:gd name="T189" fmla="*/ T188 w 452"/>
              <a:gd name="T190" fmla="+- 0 1697 1385"/>
              <a:gd name="T191" fmla="*/ 1697 h 417"/>
              <a:gd name="T192" fmla="+- 0 2537 2135"/>
              <a:gd name="T193" fmla="*/ T192 w 452"/>
              <a:gd name="T194" fmla="+- 0 1697 1385"/>
              <a:gd name="T195" fmla="*/ 1697 h 417"/>
              <a:gd name="T196" fmla="+- 0 2586 2135"/>
              <a:gd name="T197" fmla="*/ T196 w 452"/>
              <a:gd name="T198" fmla="+- 0 1762 1385"/>
              <a:gd name="T199" fmla="*/ 1762 h 417"/>
              <a:gd name="T200" fmla="+- 0 2547 2135"/>
              <a:gd name="T201" fmla="*/ T200 w 452"/>
              <a:gd name="T202" fmla="+- 0 1724 1385"/>
              <a:gd name="T203" fmla="*/ 1724 h 417"/>
              <a:gd name="T204" fmla="+- 0 2426 2135"/>
              <a:gd name="T205" fmla="*/ T204 w 452"/>
              <a:gd name="T206" fmla="+- 0 1752 1385"/>
              <a:gd name="T207" fmla="*/ 1752 h 41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Lst>
            <a:rect l="0" t="0" r="r" b="b"/>
            <a:pathLst>
              <a:path w="452" h="417">
                <a:moveTo>
                  <a:pt x="123" y="281"/>
                </a:moveTo>
                <a:lnTo>
                  <a:pt x="120" y="264"/>
                </a:lnTo>
                <a:lnTo>
                  <a:pt x="110" y="251"/>
                </a:lnTo>
                <a:lnTo>
                  <a:pt x="96" y="241"/>
                </a:lnTo>
                <a:lnTo>
                  <a:pt x="79" y="238"/>
                </a:lnTo>
                <a:lnTo>
                  <a:pt x="62" y="241"/>
                </a:lnTo>
                <a:lnTo>
                  <a:pt x="48" y="251"/>
                </a:lnTo>
                <a:lnTo>
                  <a:pt x="39" y="264"/>
                </a:lnTo>
                <a:lnTo>
                  <a:pt x="36" y="281"/>
                </a:lnTo>
                <a:lnTo>
                  <a:pt x="39" y="298"/>
                </a:lnTo>
                <a:lnTo>
                  <a:pt x="49" y="312"/>
                </a:lnTo>
                <a:lnTo>
                  <a:pt x="63" y="321"/>
                </a:lnTo>
                <a:lnTo>
                  <a:pt x="80" y="325"/>
                </a:lnTo>
                <a:lnTo>
                  <a:pt x="97" y="321"/>
                </a:lnTo>
                <a:lnTo>
                  <a:pt x="110" y="312"/>
                </a:lnTo>
                <a:lnTo>
                  <a:pt x="120" y="298"/>
                </a:lnTo>
                <a:lnTo>
                  <a:pt x="123" y="281"/>
                </a:lnTo>
                <a:close/>
                <a:moveTo>
                  <a:pt x="160" y="391"/>
                </a:moveTo>
                <a:lnTo>
                  <a:pt x="160" y="378"/>
                </a:lnTo>
                <a:lnTo>
                  <a:pt x="156" y="363"/>
                </a:lnTo>
                <a:lnTo>
                  <a:pt x="148" y="350"/>
                </a:lnTo>
                <a:lnTo>
                  <a:pt x="135" y="342"/>
                </a:lnTo>
                <a:lnTo>
                  <a:pt x="120" y="339"/>
                </a:lnTo>
                <a:lnTo>
                  <a:pt x="39" y="339"/>
                </a:lnTo>
                <a:lnTo>
                  <a:pt x="25" y="342"/>
                </a:lnTo>
                <a:lnTo>
                  <a:pt x="13" y="349"/>
                </a:lnTo>
                <a:lnTo>
                  <a:pt x="4" y="359"/>
                </a:lnTo>
                <a:lnTo>
                  <a:pt x="0" y="373"/>
                </a:lnTo>
                <a:lnTo>
                  <a:pt x="0" y="384"/>
                </a:lnTo>
                <a:lnTo>
                  <a:pt x="0" y="417"/>
                </a:lnTo>
                <a:lnTo>
                  <a:pt x="160" y="417"/>
                </a:lnTo>
                <a:lnTo>
                  <a:pt x="160" y="404"/>
                </a:lnTo>
                <a:lnTo>
                  <a:pt x="160" y="391"/>
                </a:lnTo>
                <a:close/>
                <a:moveTo>
                  <a:pt x="274" y="42"/>
                </a:moveTo>
                <a:lnTo>
                  <a:pt x="270" y="26"/>
                </a:lnTo>
                <a:lnTo>
                  <a:pt x="261" y="12"/>
                </a:lnTo>
                <a:lnTo>
                  <a:pt x="247" y="3"/>
                </a:lnTo>
                <a:lnTo>
                  <a:pt x="230" y="0"/>
                </a:lnTo>
                <a:lnTo>
                  <a:pt x="213" y="4"/>
                </a:lnTo>
                <a:lnTo>
                  <a:pt x="199" y="13"/>
                </a:lnTo>
                <a:lnTo>
                  <a:pt x="190" y="27"/>
                </a:lnTo>
                <a:lnTo>
                  <a:pt x="187" y="45"/>
                </a:lnTo>
                <a:lnTo>
                  <a:pt x="190" y="61"/>
                </a:lnTo>
                <a:lnTo>
                  <a:pt x="200" y="74"/>
                </a:lnTo>
                <a:lnTo>
                  <a:pt x="214" y="84"/>
                </a:lnTo>
                <a:lnTo>
                  <a:pt x="231" y="87"/>
                </a:lnTo>
                <a:lnTo>
                  <a:pt x="248" y="83"/>
                </a:lnTo>
                <a:lnTo>
                  <a:pt x="262" y="74"/>
                </a:lnTo>
                <a:lnTo>
                  <a:pt x="271" y="59"/>
                </a:lnTo>
                <a:lnTo>
                  <a:pt x="274" y="42"/>
                </a:lnTo>
                <a:close/>
                <a:moveTo>
                  <a:pt x="291" y="272"/>
                </a:moveTo>
                <a:lnTo>
                  <a:pt x="290" y="265"/>
                </a:lnTo>
                <a:lnTo>
                  <a:pt x="289" y="264"/>
                </a:lnTo>
                <a:lnTo>
                  <a:pt x="288" y="263"/>
                </a:lnTo>
                <a:lnTo>
                  <a:pt x="279" y="264"/>
                </a:lnTo>
                <a:lnTo>
                  <a:pt x="276" y="260"/>
                </a:lnTo>
                <a:lnTo>
                  <a:pt x="274" y="252"/>
                </a:lnTo>
                <a:lnTo>
                  <a:pt x="274" y="251"/>
                </a:lnTo>
                <a:lnTo>
                  <a:pt x="273" y="249"/>
                </a:lnTo>
                <a:lnTo>
                  <a:pt x="274" y="248"/>
                </a:lnTo>
                <a:lnTo>
                  <a:pt x="276" y="247"/>
                </a:lnTo>
                <a:lnTo>
                  <a:pt x="281" y="241"/>
                </a:lnTo>
                <a:lnTo>
                  <a:pt x="281" y="239"/>
                </a:lnTo>
                <a:lnTo>
                  <a:pt x="275" y="233"/>
                </a:lnTo>
                <a:lnTo>
                  <a:pt x="274" y="232"/>
                </a:lnTo>
                <a:lnTo>
                  <a:pt x="266" y="223"/>
                </a:lnTo>
                <a:lnTo>
                  <a:pt x="264" y="223"/>
                </a:lnTo>
                <a:lnTo>
                  <a:pt x="256" y="230"/>
                </a:lnTo>
                <a:lnTo>
                  <a:pt x="256" y="261"/>
                </a:lnTo>
                <a:lnTo>
                  <a:pt x="256" y="290"/>
                </a:lnTo>
                <a:lnTo>
                  <a:pt x="245" y="301"/>
                </a:lnTo>
                <a:lnTo>
                  <a:pt x="216" y="301"/>
                </a:lnTo>
                <a:lnTo>
                  <a:pt x="204" y="289"/>
                </a:lnTo>
                <a:lnTo>
                  <a:pt x="204" y="287"/>
                </a:lnTo>
                <a:lnTo>
                  <a:pt x="204" y="263"/>
                </a:lnTo>
                <a:lnTo>
                  <a:pt x="204" y="261"/>
                </a:lnTo>
                <a:lnTo>
                  <a:pt x="216" y="249"/>
                </a:lnTo>
                <a:lnTo>
                  <a:pt x="245" y="249"/>
                </a:lnTo>
                <a:lnTo>
                  <a:pt x="256" y="261"/>
                </a:lnTo>
                <a:lnTo>
                  <a:pt x="256" y="230"/>
                </a:lnTo>
                <a:lnTo>
                  <a:pt x="255" y="232"/>
                </a:lnTo>
                <a:lnTo>
                  <a:pt x="250" y="231"/>
                </a:lnTo>
                <a:lnTo>
                  <a:pt x="247" y="229"/>
                </a:lnTo>
                <a:lnTo>
                  <a:pt x="243" y="227"/>
                </a:lnTo>
                <a:lnTo>
                  <a:pt x="243" y="223"/>
                </a:lnTo>
                <a:lnTo>
                  <a:pt x="243" y="216"/>
                </a:lnTo>
                <a:lnTo>
                  <a:pt x="241" y="215"/>
                </a:lnTo>
                <a:lnTo>
                  <a:pt x="233" y="214"/>
                </a:lnTo>
                <a:lnTo>
                  <a:pt x="231" y="214"/>
                </a:lnTo>
                <a:lnTo>
                  <a:pt x="219" y="214"/>
                </a:lnTo>
                <a:lnTo>
                  <a:pt x="218" y="215"/>
                </a:lnTo>
                <a:lnTo>
                  <a:pt x="218" y="225"/>
                </a:lnTo>
                <a:lnTo>
                  <a:pt x="217" y="227"/>
                </a:lnTo>
                <a:lnTo>
                  <a:pt x="207" y="233"/>
                </a:lnTo>
                <a:lnTo>
                  <a:pt x="207" y="232"/>
                </a:lnTo>
                <a:lnTo>
                  <a:pt x="197" y="223"/>
                </a:lnTo>
                <a:lnTo>
                  <a:pt x="194" y="223"/>
                </a:lnTo>
                <a:lnTo>
                  <a:pt x="188" y="229"/>
                </a:lnTo>
                <a:lnTo>
                  <a:pt x="185" y="232"/>
                </a:lnTo>
                <a:lnTo>
                  <a:pt x="179" y="238"/>
                </a:lnTo>
                <a:lnTo>
                  <a:pt x="179" y="241"/>
                </a:lnTo>
                <a:lnTo>
                  <a:pt x="187" y="248"/>
                </a:lnTo>
                <a:lnTo>
                  <a:pt x="188" y="251"/>
                </a:lnTo>
                <a:lnTo>
                  <a:pt x="185" y="256"/>
                </a:lnTo>
                <a:lnTo>
                  <a:pt x="184" y="257"/>
                </a:lnTo>
                <a:lnTo>
                  <a:pt x="184" y="262"/>
                </a:lnTo>
                <a:lnTo>
                  <a:pt x="181" y="263"/>
                </a:lnTo>
                <a:lnTo>
                  <a:pt x="171" y="262"/>
                </a:lnTo>
                <a:lnTo>
                  <a:pt x="170" y="264"/>
                </a:lnTo>
                <a:lnTo>
                  <a:pt x="170" y="286"/>
                </a:lnTo>
                <a:lnTo>
                  <a:pt x="171" y="287"/>
                </a:lnTo>
                <a:lnTo>
                  <a:pt x="179" y="287"/>
                </a:lnTo>
                <a:lnTo>
                  <a:pt x="182" y="287"/>
                </a:lnTo>
                <a:lnTo>
                  <a:pt x="184" y="291"/>
                </a:lnTo>
                <a:lnTo>
                  <a:pt x="186" y="294"/>
                </a:lnTo>
                <a:lnTo>
                  <a:pt x="187" y="299"/>
                </a:lnTo>
                <a:lnTo>
                  <a:pt x="184" y="301"/>
                </a:lnTo>
                <a:lnTo>
                  <a:pt x="179" y="307"/>
                </a:lnTo>
                <a:lnTo>
                  <a:pt x="178" y="309"/>
                </a:lnTo>
                <a:lnTo>
                  <a:pt x="185" y="316"/>
                </a:lnTo>
                <a:lnTo>
                  <a:pt x="188" y="319"/>
                </a:lnTo>
                <a:lnTo>
                  <a:pt x="194" y="324"/>
                </a:lnTo>
                <a:lnTo>
                  <a:pt x="197" y="325"/>
                </a:lnTo>
                <a:lnTo>
                  <a:pt x="203" y="317"/>
                </a:lnTo>
                <a:lnTo>
                  <a:pt x="207" y="317"/>
                </a:lnTo>
                <a:lnTo>
                  <a:pt x="212" y="320"/>
                </a:lnTo>
                <a:lnTo>
                  <a:pt x="216" y="321"/>
                </a:lnTo>
                <a:lnTo>
                  <a:pt x="218" y="323"/>
                </a:lnTo>
                <a:lnTo>
                  <a:pt x="218" y="324"/>
                </a:lnTo>
                <a:lnTo>
                  <a:pt x="217" y="332"/>
                </a:lnTo>
                <a:lnTo>
                  <a:pt x="220" y="334"/>
                </a:lnTo>
                <a:lnTo>
                  <a:pt x="237" y="334"/>
                </a:lnTo>
                <a:lnTo>
                  <a:pt x="240" y="334"/>
                </a:lnTo>
                <a:lnTo>
                  <a:pt x="241" y="334"/>
                </a:lnTo>
                <a:lnTo>
                  <a:pt x="243" y="332"/>
                </a:lnTo>
                <a:lnTo>
                  <a:pt x="242" y="323"/>
                </a:lnTo>
                <a:lnTo>
                  <a:pt x="244" y="321"/>
                </a:lnTo>
                <a:lnTo>
                  <a:pt x="249" y="320"/>
                </a:lnTo>
                <a:lnTo>
                  <a:pt x="250" y="320"/>
                </a:lnTo>
                <a:lnTo>
                  <a:pt x="254" y="317"/>
                </a:lnTo>
                <a:lnTo>
                  <a:pt x="256" y="317"/>
                </a:lnTo>
                <a:lnTo>
                  <a:pt x="262" y="324"/>
                </a:lnTo>
                <a:lnTo>
                  <a:pt x="265" y="324"/>
                </a:lnTo>
                <a:lnTo>
                  <a:pt x="271" y="318"/>
                </a:lnTo>
                <a:lnTo>
                  <a:pt x="272" y="317"/>
                </a:lnTo>
                <a:lnTo>
                  <a:pt x="273" y="317"/>
                </a:lnTo>
                <a:lnTo>
                  <a:pt x="275" y="315"/>
                </a:lnTo>
                <a:lnTo>
                  <a:pt x="280" y="309"/>
                </a:lnTo>
                <a:lnTo>
                  <a:pt x="280" y="306"/>
                </a:lnTo>
                <a:lnTo>
                  <a:pt x="274" y="301"/>
                </a:lnTo>
                <a:lnTo>
                  <a:pt x="272" y="300"/>
                </a:lnTo>
                <a:lnTo>
                  <a:pt x="273" y="296"/>
                </a:lnTo>
                <a:lnTo>
                  <a:pt x="276" y="291"/>
                </a:lnTo>
                <a:lnTo>
                  <a:pt x="277" y="290"/>
                </a:lnTo>
                <a:lnTo>
                  <a:pt x="277" y="289"/>
                </a:lnTo>
                <a:lnTo>
                  <a:pt x="278" y="287"/>
                </a:lnTo>
                <a:lnTo>
                  <a:pt x="280" y="287"/>
                </a:lnTo>
                <a:lnTo>
                  <a:pt x="283" y="287"/>
                </a:lnTo>
                <a:lnTo>
                  <a:pt x="285" y="287"/>
                </a:lnTo>
                <a:lnTo>
                  <a:pt x="288" y="287"/>
                </a:lnTo>
                <a:lnTo>
                  <a:pt x="290" y="285"/>
                </a:lnTo>
                <a:lnTo>
                  <a:pt x="291" y="277"/>
                </a:lnTo>
                <a:lnTo>
                  <a:pt x="291" y="272"/>
                </a:lnTo>
                <a:close/>
                <a:moveTo>
                  <a:pt x="311" y="143"/>
                </a:moveTo>
                <a:lnTo>
                  <a:pt x="308" y="128"/>
                </a:lnTo>
                <a:lnTo>
                  <a:pt x="300" y="115"/>
                </a:lnTo>
                <a:lnTo>
                  <a:pt x="287" y="105"/>
                </a:lnTo>
                <a:lnTo>
                  <a:pt x="269" y="102"/>
                </a:lnTo>
                <a:lnTo>
                  <a:pt x="189" y="102"/>
                </a:lnTo>
                <a:lnTo>
                  <a:pt x="176" y="104"/>
                </a:lnTo>
                <a:lnTo>
                  <a:pt x="165" y="110"/>
                </a:lnTo>
                <a:lnTo>
                  <a:pt x="157" y="119"/>
                </a:lnTo>
                <a:lnTo>
                  <a:pt x="152" y="131"/>
                </a:lnTo>
                <a:lnTo>
                  <a:pt x="150" y="143"/>
                </a:lnTo>
                <a:lnTo>
                  <a:pt x="151" y="155"/>
                </a:lnTo>
                <a:lnTo>
                  <a:pt x="150" y="180"/>
                </a:lnTo>
                <a:lnTo>
                  <a:pt x="311" y="180"/>
                </a:lnTo>
                <a:lnTo>
                  <a:pt x="310" y="155"/>
                </a:lnTo>
                <a:lnTo>
                  <a:pt x="311" y="143"/>
                </a:lnTo>
                <a:close/>
                <a:moveTo>
                  <a:pt x="415" y="281"/>
                </a:moveTo>
                <a:lnTo>
                  <a:pt x="411" y="264"/>
                </a:lnTo>
                <a:lnTo>
                  <a:pt x="402" y="250"/>
                </a:lnTo>
                <a:lnTo>
                  <a:pt x="388" y="241"/>
                </a:lnTo>
                <a:lnTo>
                  <a:pt x="370" y="238"/>
                </a:lnTo>
                <a:lnTo>
                  <a:pt x="354" y="241"/>
                </a:lnTo>
                <a:lnTo>
                  <a:pt x="340" y="251"/>
                </a:lnTo>
                <a:lnTo>
                  <a:pt x="331" y="265"/>
                </a:lnTo>
                <a:lnTo>
                  <a:pt x="327" y="282"/>
                </a:lnTo>
                <a:lnTo>
                  <a:pt x="331" y="298"/>
                </a:lnTo>
                <a:lnTo>
                  <a:pt x="340" y="312"/>
                </a:lnTo>
                <a:lnTo>
                  <a:pt x="354" y="321"/>
                </a:lnTo>
                <a:lnTo>
                  <a:pt x="371" y="325"/>
                </a:lnTo>
                <a:lnTo>
                  <a:pt x="388" y="321"/>
                </a:lnTo>
                <a:lnTo>
                  <a:pt x="402" y="312"/>
                </a:lnTo>
                <a:lnTo>
                  <a:pt x="411" y="298"/>
                </a:lnTo>
                <a:lnTo>
                  <a:pt x="415" y="281"/>
                </a:lnTo>
                <a:close/>
                <a:moveTo>
                  <a:pt x="451" y="417"/>
                </a:moveTo>
                <a:lnTo>
                  <a:pt x="451" y="377"/>
                </a:lnTo>
                <a:lnTo>
                  <a:pt x="448" y="362"/>
                </a:lnTo>
                <a:lnTo>
                  <a:pt x="439" y="350"/>
                </a:lnTo>
                <a:lnTo>
                  <a:pt x="427" y="342"/>
                </a:lnTo>
                <a:lnTo>
                  <a:pt x="412" y="339"/>
                </a:lnTo>
                <a:lnTo>
                  <a:pt x="318" y="339"/>
                </a:lnTo>
                <a:lnTo>
                  <a:pt x="308" y="344"/>
                </a:lnTo>
                <a:lnTo>
                  <a:pt x="295" y="360"/>
                </a:lnTo>
                <a:lnTo>
                  <a:pt x="291" y="367"/>
                </a:lnTo>
                <a:lnTo>
                  <a:pt x="291" y="417"/>
                </a:lnTo>
                <a:lnTo>
                  <a:pt x="451" y="4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fr-FR"/>
          </a:p>
        </p:txBody>
      </p:sp>
      <p:grpSp>
        <p:nvGrpSpPr>
          <p:cNvPr id="22" name="Group 2422"/>
          <p:cNvGrpSpPr>
            <a:grpSpLocks/>
          </p:cNvGrpSpPr>
          <p:nvPr/>
        </p:nvGrpSpPr>
        <p:grpSpPr bwMode="auto">
          <a:xfrm>
            <a:off x="1029335" y="9608820"/>
            <a:ext cx="2650490" cy="12700"/>
            <a:chOff x="1621" y="20"/>
            <a:chExt cx="4174" cy="20"/>
          </a:xfrm>
        </p:grpSpPr>
        <p:cxnSp>
          <p:nvCxnSpPr>
            <p:cNvPr id="23" name="Line 2424"/>
            <p:cNvCxnSpPr>
              <a:cxnSpLocks noChangeShapeType="1"/>
            </p:cNvCxnSpPr>
            <p:nvPr/>
          </p:nvCxnSpPr>
          <p:spPr bwMode="auto">
            <a:xfrm>
              <a:off x="1681" y="30"/>
              <a:ext cx="4085" cy="0"/>
            </a:xfrm>
            <a:prstGeom prst="line">
              <a:avLst/>
            </a:prstGeom>
            <a:noFill/>
            <a:ln w="12700">
              <a:solidFill>
                <a:srgbClr val="FFFFFF"/>
              </a:solidFill>
              <a:prstDash val="dot"/>
              <a:round/>
              <a:headEnd/>
              <a:tailEnd/>
            </a:ln>
            <a:extLst>
              <a:ext uri="{909E8E84-426E-40DD-AFC4-6F175D3DCCD1}">
                <a14:hiddenFill xmlns:a14="http://schemas.microsoft.com/office/drawing/2010/main">
                  <a:noFill/>
                </a14:hiddenFill>
              </a:ext>
            </a:extLst>
          </p:spPr>
        </p:cxnSp>
        <p:sp>
          <p:nvSpPr>
            <p:cNvPr id="24" name="AutoShape 2423"/>
            <p:cNvSpPr>
              <a:spLocks/>
            </p:cNvSpPr>
            <p:nvPr/>
          </p:nvSpPr>
          <p:spPr bwMode="auto">
            <a:xfrm>
              <a:off x="1621" y="29"/>
              <a:ext cx="4174" cy="2"/>
            </a:xfrm>
            <a:custGeom>
              <a:avLst/>
              <a:gdLst>
                <a:gd name="T0" fmla="+- 0 1621 1621"/>
                <a:gd name="T1" fmla="*/ T0 w 4174"/>
                <a:gd name="T2" fmla="+- 0 1621 1621"/>
                <a:gd name="T3" fmla="*/ T2 w 4174"/>
                <a:gd name="T4" fmla="+- 0 5795 1621"/>
                <a:gd name="T5" fmla="*/ T4 w 4174"/>
                <a:gd name="T6" fmla="+- 0 5795 1621"/>
                <a:gd name="T7" fmla="*/ T6 w 4174"/>
              </a:gdLst>
              <a:ahLst/>
              <a:cxnLst>
                <a:cxn ang="0">
                  <a:pos x="T1" y="0"/>
                </a:cxn>
                <a:cxn ang="0">
                  <a:pos x="T3" y="0"/>
                </a:cxn>
                <a:cxn ang="0">
                  <a:pos x="T5" y="0"/>
                </a:cxn>
                <a:cxn ang="0">
                  <a:pos x="T7" y="0"/>
                </a:cxn>
              </a:cxnLst>
              <a:rect l="0" t="0" r="r" b="b"/>
              <a:pathLst>
                <a:path w="4174">
                  <a:moveTo>
                    <a:pt x="0" y="0"/>
                  </a:moveTo>
                  <a:lnTo>
                    <a:pt x="0" y="0"/>
                  </a:lnTo>
                  <a:moveTo>
                    <a:pt x="4174" y="0"/>
                  </a:moveTo>
                  <a:lnTo>
                    <a:pt x="4174" y="0"/>
                  </a:lnTo>
                </a:path>
              </a:pathLst>
            </a:custGeom>
            <a:noFill/>
            <a:ln w="12700">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grpSp>
      <p:sp>
        <p:nvSpPr>
          <p:cNvPr id="6"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21"/>
          <p:cNvSpPr>
            <a:spLocks noChangeArrowheads="1"/>
          </p:cNvSpPr>
          <p:nvPr/>
        </p:nvSpPr>
        <p:spPr bwMode="auto">
          <a:xfrm>
            <a:off x="1284288"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smtClean="0">
                <a:ln>
                  <a:noFill/>
                </a:ln>
                <a:solidFill>
                  <a:srgbClr val="FFFFFF"/>
                </a:solidFill>
                <a:effectLst/>
                <a:latin typeface="Arial" panose="020B0604020202020204" pitchFamily="34" charset="0"/>
                <a:ea typeface="Calibri" panose="020F0502020204030204" pitchFamily="34" charset="0"/>
              </a:rPr>
              <a:t>groupes de travail en déclinaison de la commission agricole et agro- alimentaire internationale</a:t>
            </a:r>
            <a:endParaRPr kumimoji="0" lang="fr-FR" altLang="fr-FR"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 name="Rectangle 22"/>
          <p:cNvSpPr>
            <a:spLocks noChangeArrowheads="1"/>
          </p:cNvSpPr>
          <p:nvPr/>
        </p:nvSpPr>
        <p:spPr bwMode="auto">
          <a:xfrm>
            <a:off x="1725613"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27213" algn="l"/>
              </a:tabLst>
              <a:defRPr>
                <a:solidFill>
                  <a:schemeClr val="tx1"/>
                </a:solidFill>
                <a:latin typeface="Arial" panose="020B0604020202020204" pitchFamily="34" charset="0"/>
              </a:defRPr>
            </a:lvl1pPr>
            <a:lvl2pPr eaLnBrk="0" fontAlgn="base" hangingPunct="0">
              <a:spcBef>
                <a:spcPct val="0"/>
              </a:spcBef>
              <a:spcAft>
                <a:spcPct val="0"/>
              </a:spcAft>
              <a:tabLst>
                <a:tab pos="1827213" algn="l"/>
              </a:tabLst>
              <a:defRPr>
                <a:solidFill>
                  <a:schemeClr val="tx1"/>
                </a:solidFill>
                <a:latin typeface="Arial" panose="020B0604020202020204" pitchFamily="34" charset="0"/>
              </a:defRPr>
            </a:lvl2pPr>
            <a:lvl3pPr eaLnBrk="0" fontAlgn="base" hangingPunct="0">
              <a:spcBef>
                <a:spcPct val="0"/>
              </a:spcBef>
              <a:spcAft>
                <a:spcPct val="0"/>
              </a:spcAft>
              <a:tabLst>
                <a:tab pos="1827213" algn="l"/>
              </a:tabLst>
              <a:defRPr>
                <a:solidFill>
                  <a:schemeClr val="tx1"/>
                </a:solidFill>
                <a:latin typeface="Arial" panose="020B0604020202020204" pitchFamily="34" charset="0"/>
              </a:defRPr>
            </a:lvl3pPr>
            <a:lvl4pPr eaLnBrk="0" fontAlgn="base" hangingPunct="0">
              <a:spcBef>
                <a:spcPct val="0"/>
              </a:spcBef>
              <a:spcAft>
                <a:spcPct val="0"/>
              </a:spcAft>
              <a:tabLst>
                <a:tab pos="1827213" algn="l"/>
              </a:tabLst>
              <a:defRPr>
                <a:solidFill>
                  <a:schemeClr val="tx1"/>
                </a:solidFill>
                <a:latin typeface="Arial" panose="020B0604020202020204" pitchFamily="34" charset="0"/>
              </a:defRPr>
            </a:lvl4pPr>
            <a:lvl5pPr eaLnBrk="0" fontAlgn="base" hangingPunct="0">
              <a:spcBef>
                <a:spcPct val="0"/>
              </a:spcBef>
              <a:spcAft>
                <a:spcPct val="0"/>
              </a:spcAft>
              <a:tabLst>
                <a:tab pos="1827213" algn="l"/>
              </a:tabLst>
              <a:defRPr>
                <a:solidFill>
                  <a:schemeClr val="tx1"/>
                </a:solidFill>
                <a:latin typeface="Arial" panose="020B0604020202020204" pitchFamily="34" charset="0"/>
              </a:defRPr>
            </a:lvl5pPr>
            <a:lvl6pPr eaLnBrk="0" fontAlgn="base" hangingPunct="0">
              <a:spcBef>
                <a:spcPct val="0"/>
              </a:spcBef>
              <a:spcAft>
                <a:spcPct val="0"/>
              </a:spcAft>
              <a:tabLst>
                <a:tab pos="1827213" algn="l"/>
              </a:tabLst>
              <a:defRPr>
                <a:solidFill>
                  <a:schemeClr val="tx1"/>
                </a:solidFill>
                <a:latin typeface="Arial" panose="020B0604020202020204" pitchFamily="34" charset="0"/>
              </a:defRPr>
            </a:lvl6pPr>
            <a:lvl7pPr eaLnBrk="0" fontAlgn="base" hangingPunct="0">
              <a:spcBef>
                <a:spcPct val="0"/>
              </a:spcBef>
              <a:spcAft>
                <a:spcPct val="0"/>
              </a:spcAft>
              <a:tabLst>
                <a:tab pos="1827213" algn="l"/>
              </a:tabLst>
              <a:defRPr>
                <a:solidFill>
                  <a:schemeClr val="tx1"/>
                </a:solidFill>
                <a:latin typeface="Arial" panose="020B0604020202020204" pitchFamily="34" charset="0"/>
              </a:defRPr>
            </a:lvl7pPr>
            <a:lvl8pPr eaLnBrk="0" fontAlgn="base" hangingPunct="0">
              <a:spcBef>
                <a:spcPct val="0"/>
              </a:spcBef>
              <a:spcAft>
                <a:spcPct val="0"/>
              </a:spcAft>
              <a:tabLst>
                <a:tab pos="1827213" algn="l"/>
              </a:tabLst>
              <a:defRPr>
                <a:solidFill>
                  <a:schemeClr val="tx1"/>
                </a:solidFill>
                <a:latin typeface="Arial" panose="020B0604020202020204" pitchFamily="34" charset="0"/>
              </a:defRPr>
            </a:lvl8pPr>
            <a:lvl9pPr eaLnBrk="0" fontAlgn="base" hangingPunct="0">
              <a:spcBef>
                <a:spcPct val="0"/>
              </a:spcBef>
              <a:spcAft>
                <a:spcPct val="0"/>
              </a:spcAft>
              <a:tabLst>
                <a:tab pos="182721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27213" algn="l"/>
              </a:tabLst>
            </a:pPr>
            <a:r>
              <a:rPr kumimoji="0" lang="fr-FR" altLang="fr-FR" sz="900" b="0" i="0" u="none" strike="noStrike" cap="none" normalizeH="0" baseline="0" smtClean="0">
                <a:ln>
                  <a:noFill/>
                </a:ln>
                <a:solidFill>
                  <a:srgbClr val="FFFFFF"/>
                </a:solidFill>
                <a:effectLst/>
                <a:latin typeface="Arial" panose="020B0604020202020204" pitchFamily="34" charset="0"/>
                <a:ea typeface="Calibri" panose="020F0502020204030204" pitchFamily="34" charset="0"/>
              </a:rPr>
              <a:t>Sujets sanitaires et phytosanitaires à l’international</a:t>
            </a:r>
            <a:endParaRPr kumimoji="0" lang="fr-FR" altLang="fr-FR"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27213" algn="l"/>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 name="Rectangle 23"/>
          <p:cNvSpPr>
            <a:spLocks noChangeArrowheads="1"/>
          </p:cNvSpPr>
          <p:nvPr/>
        </p:nvSpPr>
        <p:spPr bwMode="auto">
          <a:xfrm>
            <a:off x="1725613" y="573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47850" algn="l"/>
              </a:tabLst>
              <a:defRPr>
                <a:solidFill>
                  <a:schemeClr val="tx1"/>
                </a:solidFill>
                <a:latin typeface="Arial" panose="020B0604020202020204" pitchFamily="34" charset="0"/>
              </a:defRPr>
            </a:lvl1pPr>
            <a:lvl2pPr eaLnBrk="0" fontAlgn="base" hangingPunct="0">
              <a:spcBef>
                <a:spcPct val="0"/>
              </a:spcBef>
              <a:spcAft>
                <a:spcPct val="0"/>
              </a:spcAft>
              <a:tabLst>
                <a:tab pos="1847850" algn="l"/>
              </a:tabLst>
              <a:defRPr>
                <a:solidFill>
                  <a:schemeClr val="tx1"/>
                </a:solidFill>
                <a:latin typeface="Arial" panose="020B0604020202020204" pitchFamily="34" charset="0"/>
              </a:defRPr>
            </a:lvl2pPr>
            <a:lvl3pPr eaLnBrk="0" fontAlgn="base" hangingPunct="0">
              <a:spcBef>
                <a:spcPct val="0"/>
              </a:spcBef>
              <a:spcAft>
                <a:spcPct val="0"/>
              </a:spcAft>
              <a:tabLst>
                <a:tab pos="1847850" algn="l"/>
              </a:tabLst>
              <a:defRPr>
                <a:solidFill>
                  <a:schemeClr val="tx1"/>
                </a:solidFill>
                <a:latin typeface="Arial" panose="020B0604020202020204" pitchFamily="34" charset="0"/>
              </a:defRPr>
            </a:lvl3pPr>
            <a:lvl4pPr eaLnBrk="0" fontAlgn="base" hangingPunct="0">
              <a:spcBef>
                <a:spcPct val="0"/>
              </a:spcBef>
              <a:spcAft>
                <a:spcPct val="0"/>
              </a:spcAft>
              <a:tabLst>
                <a:tab pos="1847850" algn="l"/>
              </a:tabLst>
              <a:defRPr>
                <a:solidFill>
                  <a:schemeClr val="tx1"/>
                </a:solidFill>
                <a:latin typeface="Arial" panose="020B0604020202020204" pitchFamily="34" charset="0"/>
              </a:defRPr>
            </a:lvl4pPr>
            <a:lvl5pPr eaLnBrk="0" fontAlgn="base" hangingPunct="0">
              <a:spcBef>
                <a:spcPct val="0"/>
              </a:spcBef>
              <a:spcAft>
                <a:spcPct val="0"/>
              </a:spcAft>
              <a:tabLst>
                <a:tab pos="1847850" algn="l"/>
              </a:tabLst>
              <a:defRPr>
                <a:solidFill>
                  <a:schemeClr val="tx1"/>
                </a:solidFill>
                <a:latin typeface="Arial" panose="020B0604020202020204" pitchFamily="34" charset="0"/>
              </a:defRPr>
            </a:lvl5pPr>
            <a:lvl6pPr eaLnBrk="0" fontAlgn="base" hangingPunct="0">
              <a:spcBef>
                <a:spcPct val="0"/>
              </a:spcBef>
              <a:spcAft>
                <a:spcPct val="0"/>
              </a:spcAft>
              <a:tabLst>
                <a:tab pos="1847850" algn="l"/>
              </a:tabLst>
              <a:defRPr>
                <a:solidFill>
                  <a:schemeClr val="tx1"/>
                </a:solidFill>
                <a:latin typeface="Arial" panose="020B0604020202020204" pitchFamily="34" charset="0"/>
              </a:defRPr>
            </a:lvl6pPr>
            <a:lvl7pPr eaLnBrk="0" fontAlgn="base" hangingPunct="0">
              <a:spcBef>
                <a:spcPct val="0"/>
              </a:spcBef>
              <a:spcAft>
                <a:spcPct val="0"/>
              </a:spcAft>
              <a:tabLst>
                <a:tab pos="1847850" algn="l"/>
              </a:tabLst>
              <a:defRPr>
                <a:solidFill>
                  <a:schemeClr val="tx1"/>
                </a:solidFill>
                <a:latin typeface="Arial" panose="020B0604020202020204" pitchFamily="34" charset="0"/>
              </a:defRPr>
            </a:lvl7pPr>
            <a:lvl8pPr eaLnBrk="0" fontAlgn="base" hangingPunct="0">
              <a:spcBef>
                <a:spcPct val="0"/>
              </a:spcBef>
              <a:spcAft>
                <a:spcPct val="0"/>
              </a:spcAft>
              <a:tabLst>
                <a:tab pos="1847850" algn="l"/>
              </a:tabLst>
              <a:defRPr>
                <a:solidFill>
                  <a:schemeClr val="tx1"/>
                </a:solidFill>
                <a:latin typeface="Arial" panose="020B0604020202020204" pitchFamily="34" charset="0"/>
              </a:defRPr>
            </a:lvl8pPr>
            <a:lvl9pPr eaLnBrk="0" fontAlgn="base" hangingPunct="0">
              <a:spcBef>
                <a:spcPct val="0"/>
              </a:spcBef>
              <a:spcAft>
                <a:spcPct val="0"/>
              </a:spcAft>
              <a:tabLst>
                <a:tab pos="18478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47850" algn="l"/>
              </a:tabLst>
            </a:pPr>
            <a:r>
              <a:rPr kumimoji="0" lang="fr-FR" altLang="fr-FR" sz="900" b="0" i="0" u="none" strike="noStrike" cap="none" normalizeH="0" baseline="0" smtClean="0">
                <a:ln>
                  <a:noFill/>
                </a:ln>
                <a:solidFill>
                  <a:srgbClr val="FFFFFF"/>
                </a:solidFill>
                <a:effectLst/>
                <a:latin typeface="Arial" panose="020B0604020202020204" pitchFamily="34" charset="0"/>
                <a:ea typeface="Calibri" panose="020F0502020204030204" pitchFamily="34" charset="0"/>
              </a:rPr>
              <a:t>Opportunités liées aux nouvelles routes de la soie</a:t>
            </a:r>
            <a:endParaRPr kumimoji="0" lang="fr-FR" altLang="fr-FR"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47850" algn="l"/>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 name="Rectangle 24"/>
          <p:cNvSpPr>
            <a:spLocks noChangeArrowheads="1"/>
          </p:cNvSpPr>
          <p:nvPr/>
        </p:nvSpPr>
        <p:spPr bwMode="auto">
          <a:xfrm>
            <a:off x="1725613" y="566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58963" algn="l"/>
              </a:tabLst>
              <a:defRPr>
                <a:solidFill>
                  <a:schemeClr val="tx1"/>
                </a:solidFill>
                <a:latin typeface="Arial" panose="020B0604020202020204" pitchFamily="34" charset="0"/>
              </a:defRPr>
            </a:lvl1pPr>
            <a:lvl2pPr eaLnBrk="0" fontAlgn="base" hangingPunct="0">
              <a:spcBef>
                <a:spcPct val="0"/>
              </a:spcBef>
              <a:spcAft>
                <a:spcPct val="0"/>
              </a:spcAft>
              <a:tabLst>
                <a:tab pos="1858963" algn="l"/>
              </a:tabLst>
              <a:defRPr>
                <a:solidFill>
                  <a:schemeClr val="tx1"/>
                </a:solidFill>
                <a:latin typeface="Arial" panose="020B0604020202020204" pitchFamily="34" charset="0"/>
              </a:defRPr>
            </a:lvl2pPr>
            <a:lvl3pPr eaLnBrk="0" fontAlgn="base" hangingPunct="0">
              <a:spcBef>
                <a:spcPct val="0"/>
              </a:spcBef>
              <a:spcAft>
                <a:spcPct val="0"/>
              </a:spcAft>
              <a:tabLst>
                <a:tab pos="1858963" algn="l"/>
              </a:tabLst>
              <a:defRPr>
                <a:solidFill>
                  <a:schemeClr val="tx1"/>
                </a:solidFill>
                <a:latin typeface="Arial" panose="020B0604020202020204" pitchFamily="34" charset="0"/>
              </a:defRPr>
            </a:lvl3pPr>
            <a:lvl4pPr eaLnBrk="0" fontAlgn="base" hangingPunct="0">
              <a:spcBef>
                <a:spcPct val="0"/>
              </a:spcBef>
              <a:spcAft>
                <a:spcPct val="0"/>
              </a:spcAft>
              <a:tabLst>
                <a:tab pos="1858963" algn="l"/>
              </a:tabLst>
              <a:defRPr>
                <a:solidFill>
                  <a:schemeClr val="tx1"/>
                </a:solidFill>
                <a:latin typeface="Arial" panose="020B0604020202020204" pitchFamily="34" charset="0"/>
              </a:defRPr>
            </a:lvl4pPr>
            <a:lvl5pPr eaLnBrk="0" fontAlgn="base" hangingPunct="0">
              <a:spcBef>
                <a:spcPct val="0"/>
              </a:spcBef>
              <a:spcAft>
                <a:spcPct val="0"/>
              </a:spcAft>
              <a:tabLst>
                <a:tab pos="1858963" algn="l"/>
              </a:tabLst>
              <a:defRPr>
                <a:solidFill>
                  <a:schemeClr val="tx1"/>
                </a:solidFill>
                <a:latin typeface="Arial" panose="020B0604020202020204" pitchFamily="34" charset="0"/>
              </a:defRPr>
            </a:lvl5pPr>
            <a:lvl6pPr eaLnBrk="0" fontAlgn="base" hangingPunct="0">
              <a:spcBef>
                <a:spcPct val="0"/>
              </a:spcBef>
              <a:spcAft>
                <a:spcPct val="0"/>
              </a:spcAft>
              <a:tabLst>
                <a:tab pos="1858963" algn="l"/>
              </a:tabLst>
              <a:defRPr>
                <a:solidFill>
                  <a:schemeClr val="tx1"/>
                </a:solidFill>
                <a:latin typeface="Arial" panose="020B0604020202020204" pitchFamily="34" charset="0"/>
              </a:defRPr>
            </a:lvl6pPr>
            <a:lvl7pPr eaLnBrk="0" fontAlgn="base" hangingPunct="0">
              <a:spcBef>
                <a:spcPct val="0"/>
              </a:spcBef>
              <a:spcAft>
                <a:spcPct val="0"/>
              </a:spcAft>
              <a:tabLst>
                <a:tab pos="1858963" algn="l"/>
              </a:tabLst>
              <a:defRPr>
                <a:solidFill>
                  <a:schemeClr val="tx1"/>
                </a:solidFill>
                <a:latin typeface="Arial" panose="020B0604020202020204" pitchFamily="34" charset="0"/>
              </a:defRPr>
            </a:lvl7pPr>
            <a:lvl8pPr eaLnBrk="0" fontAlgn="base" hangingPunct="0">
              <a:spcBef>
                <a:spcPct val="0"/>
              </a:spcBef>
              <a:spcAft>
                <a:spcPct val="0"/>
              </a:spcAft>
              <a:tabLst>
                <a:tab pos="1858963" algn="l"/>
              </a:tabLst>
              <a:defRPr>
                <a:solidFill>
                  <a:schemeClr val="tx1"/>
                </a:solidFill>
                <a:latin typeface="Arial" panose="020B0604020202020204" pitchFamily="34" charset="0"/>
              </a:defRPr>
            </a:lvl8pPr>
            <a:lvl9pPr eaLnBrk="0" fontAlgn="base" hangingPunct="0">
              <a:spcBef>
                <a:spcPct val="0"/>
              </a:spcBef>
              <a:spcAft>
                <a:spcPct val="0"/>
              </a:spcAft>
              <a:tabLst>
                <a:tab pos="18589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58963" algn="l"/>
              </a:tabLst>
            </a:pPr>
            <a:r>
              <a:rPr kumimoji="0" lang="fr-FR" altLang="fr-FR" sz="900" b="0" i="0" u="none" strike="noStrike" cap="none" normalizeH="0" baseline="0" dirty="0" smtClean="0">
                <a:ln>
                  <a:noFill/>
                </a:ln>
                <a:solidFill>
                  <a:srgbClr val="FFFFFF"/>
                </a:solidFill>
                <a:effectLst/>
                <a:latin typeface="Arial" panose="020B0604020202020204" pitchFamily="34" charset="0"/>
                <a:ea typeface="Calibri" panose="020F0502020204030204" pitchFamily="34" charset="0"/>
              </a:rPr>
              <a:t>Développement d’une méthode de travail collective sur 4 pays pilotes &gt; 210 entreprises ayant bénéficié des premières restitutions d’études</a:t>
            </a:r>
            <a:endParaRPr kumimoji="0" lang="fr-FR" altLang="fr-FR"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58963" algn="l"/>
              </a:tabLst>
            </a:pPr>
            <a:r>
              <a:rPr kumimoji="0" lang="fr-FR" altLang="fr-FR" sz="900" b="0" i="0" u="none" strike="noStrike" cap="none" normalizeH="0" baseline="0" dirty="0" smtClean="0">
                <a:ln>
                  <a:noFill/>
                </a:ln>
                <a:solidFill>
                  <a:srgbClr val="FFFFFF"/>
                </a:solidFill>
                <a:effectLst/>
                <a:latin typeface="Arial" panose="020B0604020202020204" pitchFamily="34" charset="0"/>
                <a:ea typeface="Calibri" panose="020F0502020204030204" pitchFamily="34" charset="0"/>
              </a:rPr>
              <a:t>Accès aux données douanières</a:t>
            </a:r>
            <a:endParaRPr kumimoji="0" lang="fr-FR" altLang="fr-FR"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58963" algn="l"/>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28" name="Rectangle 25"/>
          <p:cNvSpPr>
            <a:spLocks noChangeArrowheads="1"/>
          </p:cNvSpPr>
          <p:nvPr/>
        </p:nvSpPr>
        <p:spPr bwMode="auto">
          <a:xfrm>
            <a:off x="1350963" y="600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B5E1E1"/>
                </a:solidFill>
                <a:effectLst/>
                <a:latin typeface="Arial" panose="020B0604020202020204" pitchFamily="34" charset="0"/>
                <a:ea typeface="Calibri" panose="020F0502020204030204" pitchFamily="34" charset="0"/>
              </a:rPr>
              <a:t>4</a:t>
            </a:r>
            <a:endParaRPr kumimoji="0" lang="fr-FR" altLang="fr-FR"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rPr>
              <a:t/>
            </a:r>
            <a:br>
              <a:rPr kumimoji="0" lang="fr-FR" altLang="fr-FR"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rPr>
            </a:br>
            <a:endParaRPr kumimoji="0" lang="fr-FR" altLang="fr-FR"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 name="Rectangle 26"/>
          <p:cNvSpPr>
            <a:spLocks noChangeArrowheads="1"/>
          </p:cNvSpPr>
          <p:nvPr/>
        </p:nvSpPr>
        <p:spPr bwMode="auto">
          <a:xfrm>
            <a:off x="511175" y="923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0" name="Rectangle 27"/>
          <p:cNvSpPr>
            <a:spLocks noChangeArrowheads="1"/>
          </p:cNvSpPr>
          <p:nvPr/>
        </p:nvSpPr>
        <p:spPr bwMode="auto">
          <a:xfrm>
            <a:off x="0" y="927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rPr>
              <a:t/>
            </a:r>
            <a:br>
              <a:rPr kumimoji="0" lang="fr-FR" altLang="fr-FR"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rPr>
            </a:br>
            <a:endParaRPr kumimoji="0" lang="fr-FR" altLang="fr-FR"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 name="Rectangle 53"/>
          <p:cNvSpPr/>
          <p:nvPr/>
        </p:nvSpPr>
        <p:spPr>
          <a:xfrm>
            <a:off x="291940" y="1323041"/>
            <a:ext cx="8337857" cy="4524315"/>
          </a:xfrm>
          <a:prstGeom prst="rect">
            <a:avLst/>
          </a:prstGeom>
        </p:spPr>
        <p:txBody>
          <a:bodyPr wrap="square">
            <a:spAutoFit/>
          </a:bodyPr>
          <a:lstStyle/>
          <a:p>
            <a:r>
              <a:rPr lang="fr-FR" sz="2400" b="1" dirty="0">
                <a:solidFill>
                  <a:schemeClr val="accent5">
                    <a:lumMod val="75000"/>
                  </a:schemeClr>
                </a:solidFill>
                <a:latin typeface="Marianne ExtraBold" panose="02000000000000000000" pitchFamily="50" charset="0"/>
                <a:ea typeface="+mj-ea"/>
                <a:cs typeface="+mj-cs"/>
              </a:rPr>
              <a:t>La mission des </a:t>
            </a:r>
            <a:r>
              <a:rPr lang="fr-FR" sz="2400" b="1" dirty="0" smtClean="0">
                <a:solidFill>
                  <a:schemeClr val="accent5">
                    <a:lumMod val="75000"/>
                  </a:schemeClr>
                </a:solidFill>
                <a:latin typeface="Marianne ExtraBold" panose="02000000000000000000" pitchFamily="50" charset="0"/>
                <a:ea typeface="+mj-ea"/>
                <a:cs typeface="+mj-cs"/>
              </a:rPr>
              <a:t>affaires </a:t>
            </a:r>
            <a:r>
              <a:rPr lang="fr-FR" sz="2400" b="1" dirty="0">
                <a:solidFill>
                  <a:schemeClr val="accent5">
                    <a:lumMod val="75000"/>
                  </a:schemeClr>
                </a:solidFill>
                <a:latin typeface="Marianne ExtraBold" panose="02000000000000000000" pitchFamily="50" charset="0"/>
                <a:ea typeface="+mj-ea"/>
                <a:cs typeface="+mj-cs"/>
              </a:rPr>
              <a:t>européennes et internationales (MAEI) </a:t>
            </a:r>
            <a:r>
              <a:rPr lang="fr-FR" sz="2400" b="1" dirty="0" smtClean="0">
                <a:solidFill>
                  <a:schemeClr val="accent5">
                    <a:lumMod val="75000"/>
                  </a:schemeClr>
                </a:solidFill>
                <a:latin typeface="Marianne ExtraBold" panose="02000000000000000000" pitchFamily="50" charset="0"/>
                <a:ea typeface="+mj-ea"/>
                <a:cs typeface="+mj-cs"/>
              </a:rPr>
              <a:t>de FAM : </a:t>
            </a:r>
          </a:p>
          <a:p>
            <a:endParaRPr lang="fr-FR" sz="2400" b="1" dirty="0" smtClean="0">
              <a:solidFill>
                <a:schemeClr val="accent5">
                  <a:lumMod val="75000"/>
                </a:schemeClr>
              </a:solidFill>
              <a:latin typeface="Marianne ExtraBold" panose="02000000000000000000" pitchFamily="50" charset="0"/>
              <a:ea typeface="+mj-ea"/>
              <a:cs typeface="+mj-cs"/>
            </a:endParaRPr>
          </a:p>
          <a:p>
            <a:pPr marL="285750" indent="-285750">
              <a:buFont typeface="Arial" panose="020B0604020202020204" pitchFamily="34" charset="0"/>
              <a:buChar char="•"/>
            </a:pPr>
            <a:r>
              <a:rPr lang="fr-FR" dirty="0">
                <a:latin typeface="Marianne Medium" panose="02000000000000000000" pitchFamily="50" charset="0"/>
              </a:rPr>
              <a:t>Anime la commission agricole et agro-alimentaire internationale (CTI</a:t>
            </a:r>
            <a:r>
              <a:rPr lang="fr-FR" dirty="0" smtClean="0">
                <a:latin typeface="Marianne Medium" panose="02000000000000000000" pitchFamily="50" charset="0"/>
              </a:rPr>
              <a:t>)</a:t>
            </a:r>
          </a:p>
          <a:p>
            <a:pPr marL="285750" indent="-285750">
              <a:buFont typeface="Arial" panose="020B0604020202020204" pitchFamily="34" charset="0"/>
              <a:buChar char="•"/>
            </a:pPr>
            <a:endParaRPr lang="fr-FR" dirty="0">
              <a:latin typeface="Marianne Medium" panose="02000000000000000000" pitchFamily="50" charset="0"/>
            </a:endParaRPr>
          </a:p>
          <a:p>
            <a:pPr marL="285750" indent="-285750">
              <a:buClr>
                <a:srgbClr val="002060"/>
              </a:buClr>
              <a:buFont typeface="Arial" panose="020B0604020202020204" pitchFamily="34" charset="0"/>
              <a:buChar char="•"/>
            </a:pPr>
            <a:r>
              <a:rPr lang="fr-FR" dirty="0" smtClean="0">
                <a:latin typeface="Marianne Medium" panose="02000000000000000000" pitchFamily="50" charset="0"/>
              </a:rPr>
              <a:t>Contribue à la lever </a:t>
            </a:r>
            <a:r>
              <a:rPr lang="fr-FR" dirty="0">
                <a:latin typeface="Marianne Medium" panose="02000000000000000000" pitchFamily="50" charset="0"/>
              </a:rPr>
              <a:t>des barrières non tarifaires à l’export </a:t>
            </a:r>
            <a:r>
              <a:rPr lang="fr-FR" dirty="0" smtClean="0">
                <a:latin typeface="Marianne Medium" panose="02000000000000000000" pitchFamily="50" charset="0"/>
              </a:rPr>
              <a:t>dans le cadre des négociations avec les pays tiers par :</a:t>
            </a:r>
          </a:p>
          <a:p>
            <a:pPr>
              <a:buClr>
                <a:srgbClr val="002060"/>
              </a:buClr>
            </a:pPr>
            <a:endParaRPr lang="fr-FR" dirty="0">
              <a:latin typeface="Marianne Medium" panose="02000000000000000000" pitchFamily="50" charset="0"/>
            </a:endParaRPr>
          </a:p>
          <a:p>
            <a:pPr marL="742950" lvl="1" indent="-285750">
              <a:buClr>
                <a:srgbClr val="002060"/>
              </a:buClr>
              <a:buFont typeface="Arial" panose="020B0604020202020204" pitchFamily="34" charset="0"/>
              <a:buChar char="•"/>
            </a:pPr>
            <a:r>
              <a:rPr lang="fr-FR" dirty="0">
                <a:latin typeface="Marianne Medium" panose="02000000000000000000" pitchFamily="50" charset="0"/>
              </a:rPr>
              <a:t>l</a:t>
            </a:r>
            <a:r>
              <a:rPr lang="fr-FR" dirty="0" smtClean="0">
                <a:latin typeface="Marianne Medium" panose="02000000000000000000" pitchFamily="50" charset="0"/>
              </a:rPr>
              <a:t>a concertation avec les organisations professionnelles,</a:t>
            </a:r>
          </a:p>
          <a:p>
            <a:pPr marL="742950" lvl="1" indent="-285750">
              <a:buClr>
                <a:srgbClr val="002060"/>
              </a:buClr>
              <a:buFont typeface="Arial" panose="020B0604020202020204" pitchFamily="34" charset="0"/>
              <a:buChar char="•"/>
            </a:pPr>
            <a:r>
              <a:rPr lang="fr-FR" dirty="0">
                <a:latin typeface="Marianne Medium" panose="02000000000000000000" pitchFamily="50" charset="0"/>
              </a:rPr>
              <a:t>l</a:t>
            </a:r>
            <a:r>
              <a:rPr lang="fr-FR" dirty="0" smtClean="0">
                <a:latin typeface="Marianne Medium" panose="02000000000000000000" pitchFamily="50" charset="0"/>
              </a:rPr>
              <a:t>es analyses économiques sur les marchés export à potentiel, </a:t>
            </a:r>
          </a:p>
          <a:p>
            <a:pPr marL="742950" lvl="1" indent="-285750">
              <a:buClr>
                <a:srgbClr val="002060"/>
              </a:buClr>
              <a:buFont typeface="Arial" panose="020B0604020202020204" pitchFamily="34" charset="0"/>
              <a:buChar char="•"/>
            </a:pPr>
            <a:r>
              <a:rPr lang="fr-FR" dirty="0" smtClean="0">
                <a:latin typeface="Marianne Medium" panose="02000000000000000000" pitchFamily="50" charset="0"/>
              </a:rPr>
              <a:t>les actions d’animation export, </a:t>
            </a:r>
          </a:p>
          <a:p>
            <a:pPr marL="742950" lvl="1" indent="-285750">
              <a:buClr>
                <a:srgbClr val="002060"/>
              </a:buClr>
              <a:buFont typeface="Arial" panose="020B0604020202020204" pitchFamily="34" charset="0"/>
              <a:buChar char="•"/>
            </a:pPr>
            <a:r>
              <a:rPr lang="fr-FR" dirty="0" smtClean="0">
                <a:latin typeface="Marianne Medium" panose="02000000000000000000" pitchFamily="50" charset="0"/>
              </a:rPr>
              <a:t>la coopération institutionnelle.</a:t>
            </a:r>
          </a:p>
          <a:p>
            <a:pPr lvl="1">
              <a:buClr>
                <a:srgbClr val="002060"/>
              </a:buClr>
            </a:pPr>
            <a:endParaRPr lang="fr-FR" dirty="0" smtClean="0">
              <a:latin typeface="Marianne Medium" panose="02000000000000000000" pitchFamily="50" charset="0"/>
            </a:endParaRPr>
          </a:p>
          <a:p>
            <a:pPr marL="342900" indent="-342900">
              <a:buClr>
                <a:srgbClr val="002060"/>
              </a:buClr>
              <a:buFont typeface="Arial" panose="020B0604020202020204" pitchFamily="34" charset="0"/>
              <a:buChar char="•"/>
            </a:pPr>
            <a:endParaRPr lang="fr-FR" dirty="0">
              <a:latin typeface="Marianne Medium" panose="02000000000000000000" pitchFamily="50" charset="0"/>
            </a:endParaRPr>
          </a:p>
          <a:p>
            <a:endParaRPr lang="fr-FR" dirty="0" smtClean="0">
              <a:latin typeface="Marianne Medium" panose="02000000000000000000" pitchFamily="50" charset="0"/>
            </a:endParaRPr>
          </a:p>
        </p:txBody>
      </p:sp>
      <p:pic>
        <p:nvPicPr>
          <p:cNvPr id="32" name="Image 31"/>
          <p:cNvPicPr>
            <a:picLocks noChangeAspect="1"/>
          </p:cNvPicPr>
          <p:nvPr/>
        </p:nvPicPr>
        <p:blipFill>
          <a:blip r:embed="rId9"/>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146660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74823" y="1868610"/>
            <a:ext cx="8612919" cy="3515899"/>
          </a:xfrm>
          <a:prstGeom prst="rect">
            <a:avLst/>
          </a:prstGeom>
        </p:spPr>
        <p:txBody>
          <a:bodyPr wrap="square">
            <a:spAutoFit/>
          </a:bodyPr>
          <a:lstStyle/>
          <a:p>
            <a:pPr marL="138430" marR="585470" indent="-34290"/>
            <a:r>
              <a:rPr lang="fr-FR" dirty="0" smtClean="0">
                <a:latin typeface="Marianne Medium" panose="02000000000000000000" pitchFamily="50" charset="0"/>
              </a:rPr>
              <a:t>En lien avec le bureau des exportations vers les pays tiers (BEPT) de la direction générale de l’alimentation (DGAL) du ministère, la MAEI permet d’ouvrir, de maintenir, ou de faciliter l’accès aux marchés des pays tiers aux filières agricoles et agro-alimentaires françaises.</a:t>
            </a:r>
          </a:p>
          <a:p>
            <a:pPr marL="138430" marR="585470" indent="-34290">
              <a:lnSpc>
                <a:spcPct val="76000"/>
              </a:lnSpc>
            </a:pPr>
            <a:endParaRPr lang="fr-FR" dirty="0" smtClean="0">
              <a:latin typeface="Marianne Medium" panose="02000000000000000000" pitchFamily="50" charset="0"/>
            </a:endParaRPr>
          </a:p>
          <a:p>
            <a:pPr marL="138430" marR="585470" indent="-34290">
              <a:lnSpc>
                <a:spcPct val="76000"/>
              </a:lnSpc>
            </a:pPr>
            <a:r>
              <a:rPr lang="fr-FR" dirty="0" smtClean="0">
                <a:latin typeface="Marianne Medium" panose="02000000000000000000" pitchFamily="50" charset="0"/>
              </a:rPr>
              <a:t>La MAEI</a:t>
            </a:r>
          </a:p>
          <a:p>
            <a:pPr marL="138430" marR="585470" indent="-34290">
              <a:lnSpc>
                <a:spcPct val="76000"/>
              </a:lnSpc>
            </a:pPr>
            <a:endParaRPr lang="fr-FR" dirty="0" smtClean="0">
              <a:latin typeface="Marianne Medium" panose="02000000000000000000" pitchFamily="50" charset="0"/>
            </a:endParaRPr>
          </a:p>
          <a:p>
            <a:pPr marL="447040" marR="585470" indent="-342900">
              <a:lnSpc>
                <a:spcPct val="76000"/>
              </a:lnSpc>
              <a:buFont typeface="Wingdings" panose="05000000000000000000" pitchFamily="2" charset="2"/>
              <a:buChar char="§"/>
            </a:pPr>
            <a:r>
              <a:rPr lang="fr-FR" dirty="0" smtClean="0">
                <a:latin typeface="Marianne Medium" panose="02000000000000000000" pitchFamily="50" charset="0"/>
              </a:rPr>
              <a:t>anime les comités SPS où se font les priorisations des demandes de négociation,</a:t>
            </a:r>
          </a:p>
          <a:p>
            <a:pPr marL="447040" marR="585470" indent="-342900">
              <a:lnSpc>
                <a:spcPct val="76000"/>
              </a:lnSpc>
              <a:buFont typeface="Wingdings" panose="05000000000000000000" pitchFamily="2" charset="2"/>
              <a:buChar char="§"/>
            </a:pPr>
            <a:endParaRPr lang="fr-FR" dirty="0" smtClean="0">
              <a:latin typeface="Marianne Medium" panose="02000000000000000000" pitchFamily="50" charset="0"/>
            </a:endParaRPr>
          </a:p>
          <a:p>
            <a:pPr marL="447040" marR="585470" indent="-342900">
              <a:lnSpc>
                <a:spcPct val="76000"/>
              </a:lnSpc>
              <a:buFont typeface="Wingdings" panose="05000000000000000000" pitchFamily="2" charset="2"/>
              <a:buChar char="§"/>
            </a:pPr>
            <a:r>
              <a:rPr lang="fr-FR" dirty="0" smtClean="0">
                <a:latin typeface="Marianne Medium" panose="02000000000000000000" pitchFamily="50" charset="0"/>
              </a:rPr>
              <a:t>prépare et participe aux audits sanitaires et phytosanitaires.</a:t>
            </a:r>
          </a:p>
          <a:p>
            <a:pPr marL="447040" marR="585470" indent="-342900">
              <a:lnSpc>
                <a:spcPct val="76000"/>
              </a:lnSpc>
              <a:buFont typeface="Wingdings" panose="05000000000000000000" pitchFamily="2" charset="2"/>
              <a:buChar char="§"/>
            </a:pPr>
            <a:endParaRPr lang="fr-FR" dirty="0" smtClean="0">
              <a:latin typeface="Marianne Medium" panose="02000000000000000000" pitchFamily="50" charset="0"/>
            </a:endParaRPr>
          </a:p>
          <a:p>
            <a:pPr marL="447040" marR="585470" indent="-342900">
              <a:lnSpc>
                <a:spcPct val="76000"/>
              </a:lnSpc>
              <a:buFont typeface="Wingdings" panose="05000000000000000000" pitchFamily="2" charset="2"/>
              <a:buChar char="§"/>
            </a:pPr>
            <a:r>
              <a:rPr lang="fr-FR" dirty="0" smtClean="0">
                <a:latin typeface="Marianne Medium" panose="02000000000000000000" pitchFamily="50" charset="0"/>
              </a:rPr>
              <a:t>gère les listes des établissements agréés pour l’exportation vers les pays tiers.</a:t>
            </a:r>
            <a:endParaRPr lang="fr-FR" dirty="0">
              <a:latin typeface="Marianne Medium" panose="02000000000000000000" pitchFamily="50" charset="0"/>
            </a:endParaRPr>
          </a:p>
          <a:p>
            <a:pPr marL="138430" marR="585470" indent="-34290">
              <a:lnSpc>
                <a:spcPct val="76000"/>
              </a:lnSpc>
              <a:spcAft>
                <a:spcPts val="0"/>
              </a:spcAft>
            </a:pPr>
            <a:r>
              <a:rPr lang="fr-FR" spc="-20" dirty="0" smtClean="0">
                <a:solidFill>
                  <a:srgbClr val="FFFFFF"/>
                </a:solidFill>
                <a:latin typeface="Calibri" panose="020F0502020204030204" pitchFamily="34" charset="0"/>
                <a:ea typeface="Calibri" panose="020F0502020204030204" pitchFamily="34" charset="0"/>
              </a:rPr>
              <a:t>étrangères </a:t>
            </a:r>
            <a:r>
              <a:rPr lang="fr-FR" dirty="0">
                <a:solidFill>
                  <a:srgbClr val="FFFFFF"/>
                </a:solidFill>
                <a:latin typeface="Calibri" panose="020F0502020204030204" pitchFamily="34" charset="0"/>
                <a:ea typeface="Calibri" panose="020F0502020204030204" pitchFamily="34" charset="0"/>
              </a:rPr>
              <a:t>accueillies au SIA 2019</a:t>
            </a:r>
            <a:endParaRPr lang="fr-FR" sz="2400" dirty="0">
              <a:effectLst/>
              <a:latin typeface="Calibri" panose="020F0502020204030204" pitchFamily="34" charset="0"/>
              <a:ea typeface="Calibri" panose="020F0502020204030204" pitchFamily="34" charset="0"/>
            </a:endParaRPr>
          </a:p>
        </p:txBody>
      </p:sp>
      <p:sp>
        <p:nvSpPr>
          <p:cNvPr id="4" name="Espace réservé du texte 3"/>
          <p:cNvSpPr>
            <a:spLocks noGrp="1"/>
          </p:cNvSpPr>
          <p:nvPr>
            <p:ph type="body" sz="quarter" idx="13"/>
          </p:nvPr>
        </p:nvSpPr>
        <p:spPr>
          <a:xfrm>
            <a:off x="374823" y="1220109"/>
            <a:ext cx="8305999" cy="464000"/>
          </a:xfrm>
        </p:spPr>
        <p:txBody>
          <a:bodyPr/>
          <a:lstStyle/>
          <a:p>
            <a:r>
              <a:rPr lang="fr-FR" sz="2000" dirty="0" smtClean="0">
                <a:solidFill>
                  <a:schemeClr val="accent5">
                    <a:lumMod val="75000"/>
                  </a:schemeClr>
                </a:solidFill>
                <a:latin typeface="Marianne ExtraBold" panose="02000000000000000000" pitchFamily="50" charset="0"/>
              </a:rPr>
              <a:t>Les missions SPS de la MAEI</a:t>
            </a:r>
            <a:endParaRPr lang="fr-FR" sz="2000" dirty="0">
              <a:solidFill>
                <a:schemeClr val="accent5">
                  <a:lumMod val="75000"/>
                </a:schemeClr>
              </a:solidFill>
              <a:latin typeface="Marianne ExtraBold" panose="02000000000000000000" pitchFamily="50" charset="0"/>
            </a:endParaRPr>
          </a:p>
          <a:p>
            <a:pPr marL="0" indent="0">
              <a:buNone/>
            </a:pPr>
            <a:endParaRPr lang="fr-FR" dirty="0"/>
          </a:p>
        </p:txBody>
      </p:sp>
      <p:pic>
        <p:nvPicPr>
          <p:cNvPr id="7" name="Image 6"/>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287057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0013" y="1076174"/>
            <a:ext cx="8305997" cy="643638"/>
          </a:xfrm>
        </p:spPr>
        <p:txBody>
          <a:bodyPr>
            <a:normAutofit fontScale="90000"/>
          </a:bodyPr>
          <a:lstStyle/>
          <a:p>
            <a:pPr>
              <a:lnSpc>
                <a:spcPct val="100000"/>
              </a:lnSpc>
            </a:pPr>
            <a:r>
              <a:rPr lang="fr-FR" sz="2200" dirty="0" smtClean="0"/>
              <a:t>1.3. Les </a:t>
            </a:r>
            <a:r>
              <a:rPr lang="fr-FR" sz="2200" dirty="0"/>
              <a:t>Services Economiques en </a:t>
            </a:r>
            <a:r>
              <a:rPr lang="fr-FR" sz="2200" dirty="0" smtClean="0"/>
              <a:t>Ambassades (et notamment le CAA)</a:t>
            </a:r>
            <a:endParaRPr lang="fr-FR" sz="2200" dirty="0"/>
          </a:p>
        </p:txBody>
      </p:sp>
      <p:sp>
        <p:nvSpPr>
          <p:cNvPr id="3" name="Espace réservé du texte 2"/>
          <p:cNvSpPr>
            <a:spLocks noGrp="1"/>
          </p:cNvSpPr>
          <p:nvPr>
            <p:ph type="body" sz="quarter" idx="12"/>
          </p:nvPr>
        </p:nvSpPr>
        <p:spPr>
          <a:xfrm>
            <a:off x="430010" y="2140226"/>
            <a:ext cx="8306000" cy="4231470"/>
          </a:xfrm>
        </p:spPr>
        <p:txBody>
          <a:bodyPr/>
          <a:lstStyle/>
          <a:p>
            <a:pPr marL="285840" indent="-285480">
              <a:lnSpc>
                <a:spcPct val="100000"/>
              </a:lnSpc>
              <a:buClr>
                <a:srgbClr val="1F497D"/>
              </a:buClr>
              <a:buFont typeface="Arial"/>
              <a:buChar char="•"/>
            </a:pPr>
            <a:r>
              <a:rPr lang="fr-FR" sz="1800" spc="-1" dirty="0" smtClean="0">
                <a:latin typeface="Marianne Medium" panose="02000000000000000000" pitchFamily="50" charset="0"/>
              </a:rPr>
              <a:t>Travaillent </a:t>
            </a:r>
            <a:r>
              <a:rPr lang="fr-FR" sz="1800" spc="-1" dirty="0">
                <a:latin typeface="Marianne Medium" panose="02000000000000000000" pitchFamily="50" charset="0"/>
              </a:rPr>
              <a:t>sur les dossiers priorisés lors des comités SPS avec les autorités compétentes dans les pays tiers et autres dossiers d’accès au marché</a:t>
            </a:r>
            <a:r>
              <a:rPr lang="fr-FR" sz="1800" spc="-1" dirty="0" smtClean="0">
                <a:latin typeface="Marianne Medium" panose="02000000000000000000" pitchFamily="50" charset="0"/>
              </a:rPr>
              <a:t>.</a:t>
            </a:r>
            <a:endParaRPr lang="fr-FR" sz="1800" spc="-1" dirty="0">
              <a:latin typeface="Marianne Medium" panose="02000000000000000000" pitchFamily="50" charset="0"/>
            </a:endParaRPr>
          </a:p>
          <a:p>
            <a:pPr marL="285840" indent="-285480">
              <a:lnSpc>
                <a:spcPct val="100000"/>
              </a:lnSpc>
              <a:buClr>
                <a:srgbClr val="1F497D"/>
              </a:buClr>
              <a:buFont typeface="Arial"/>
              <a:buChar char="•"/>
            </a:pPr>
            <a:r>
              <a:rPr lang="fr-FR" sz="1800" spc="-1" dirty="0" smtClean="0">
                <a:latin typeface="Marianne Medium" panose="02000000000000000000" pitchFamily="50" charset="0"/>
              </a:rPr>
              <a:t>Donnent </a:t>
            </a:r>
            <a:r>
              <a:rPr lang="fr-FR" sz="1800" spc="-1" dirty="0">
                <a:latin typeface="Marianne Medium" panose="02000000000000000000" pitchFamily="50" charset="0"/>
              </a:rPr>
              <a:t>leur avis </a:t>
            </a:r>
            <a:r>
              <a:rPr lang="fr-FR" sz="1800" spc="-1" dirty="0" smtClean="0">
                <a:latin typeface="Marianne Medium" panose="02000000000000000000" pitchFamily="50" charset="0"/>
              </a:rPr>
              <a:t>(économique, technique et diplomatique) sur les demandes </a:t>
            </a:r>
            <a:r>
              <a:rPr lang="fr-FR" sz="1800" spc="-1" dirty="0">
                <a:latin typeface="Marianne Medium" panose="02000000000000000000" pitchFamily="50" charset="0"/>
              </a:rPr>
              <a:t>de </a:t>
            </a:r>
            <a:r>
              <a:rPr lang="fr-FR" sz="1800" spc="-1" dirty="0" smtClean="0">
                <a:latin typeface="Marianne Medium" panose="02000000000000000000" pitchFamily="50" charset="0"/>
              </a:rPr>
              <a:t>priorisation</a:t>
            </a:r>
            <a:endParaRPr lang="fr-FR" sz="1800" spc="-1" dirty="0">
              <a:latin typeface="Marianne Medium" panose="02000000000000000000" pitchFamily="50" charset="0"/>
            </a:endParaRPr>
          </a:p>
          <a:p>
            <a:pPr marL="285840" indent="-285480">
              <a:lnSpc>
                <a:spcPct val="100000"/>
              </a:lnSpc>
              <a:buClr>
                <a:srgbClr val="1F497D"/>
              </a:buClr>
              <a:buFont typeface="Arial"/>
              <a:buChar char="•"/>
            </a:pPr>
            <a:r>
              <a:rPr lang="fr-FR" sz="1800" spc="-1" dirty="0">
                <a:latin typeface="Marianne Medium" panose="02000000000000000000" pitchFamily="50" charset="0"/>
              </a:rPr>
              <a:t>Pilotent les négociations dans les </a:t>
            </a:r>
            <a:r>
              <a:rPr lang="fr-FR" sz="1800" spc="-1" dirty="0" smtClean="0">
                <a:latin typeface="Marianne Medium" panose="02000000000000000000" pitchFamily="50" charset="0"/>
              </a:rPr>
              <a:t>pays</a:t>
            </a:r>
            <a:endParaRPr lang="fr-FR" sz="1800" spc="-1" dirty="0">
              <a:latin typeface="Marianne Medium" panose="02000000000000000000" pitchFamily="50" charset="0"/>
            </a:endParaRPr>
          </a:p>
          <a:p>
            <a:pPr marL="285840" indent="-285480">
              <a:lnSpc>
                <a:spcPct val="100000"/>
              </a:lnSpc>
              <a:buClr>
                <a:srgbClr val="1F497D"/>
              </a:buClr>
              <a:buFont typeface="Arial"/>
              <a:buChar char="•"/>
            </a:pPr>
            <a:r>
              <a:rPr lang="fr-FR" sz="1800" spc="-1" dirty="0" smtClean="0">
                <a:latin typeface="Marianne Medium" panose="02000000000000000000" pitchFamily="50" charset="0"/>
              </a:rPr>
              <a:t>Assurent le suivi avec les </a:t>
            </a:r>
            <a:r>
              <a:rPr lang="fr-FR" sz="1800" spc="-1" dirty="0">
                <a:latin typeface="Marianne Medium" panose="02000000000000000000" pitchFamily="50" charset="0"/>
              </a:rPr>
              <a:t>pays tiers </a:t>
            </a:r>
            <a:r>
              <a:rPr lang="fr-FR" sz="1800" spc="-1" dirty="0" smtClean="0">
                <a:latin typeface="Marianne Medium" panose="02000000000000000000" pitchFamily="50" charset="0"/>
              </a:rPr>
              <a:t>de la mise en œuvre des protocoles</a:t>
            </a:r>
          </a:p>
          <a:p>
            <a:pPr marL="285840" indent="-285480">
              <a:lnSpc>
                <a:spcPct val="100000"/>
              </a:lnSpc>
              <a:buClr>
                <a:srgbClr val="1F497D"/>
              </a:buClr>
              <a:buFont typeface="Arial"/>
              <a:buChar char="•"/>
            </a:pPr>
            <a:r>
              <a:rPr lang="fr-FR" sz="1800" spc="-1" dirty="0" smtClean="0">
                <a:latin typeface="Marianne Medium" panose="02000000000000000000" pitchFamily="50" charset="0"/>
              </a:rPr>
              <a:t>Interviennent lors des blocages de marchandises par le pays tiers</a:t>
            </a:r>
          </a:p>
          <a:p>
            <a:pPr marL="286110" indent="-285750">
              <a:lnSpc>
                <a:spcPct val="100000"/>
              </a:lnSpc>
              <a:buClr>
                <a:srgbClr val="1F497D"/>
              </a:buClr>
              <a:buFont typeface="Arial" panose="020B0604020202020204" pitchFamily="34" charset="0"/>
              <a:buChar char="•"/>
            </a:pPr>
            <a:r>
              <a:rPr lang="fr-FR" sz="1800" dirty="0">
                <a:latin typeface="Marianne Medium" panose="02000000000000000000" pitchFamily="50" charset="0"/>
              </a:rPr>
              <a:t>Informer les pays tiers des politiques </a:t>
            </a:r>
            <a:r>
              <a:rPr lang="fr-FR" sz="1800" dirty="0" smtClean="0">
                <a:latin typeface="Marianne Medium" panose="02000000000000000000" pitchFamily="50" charset="0"/>
              </a:rPr>
              <a:t>de sécurité sanitaire et de la situation sanitaire en France</a:t>
            </a:r>
          </a:p>
          <a:p>
            <a:pPr marL="360">
              <a:lnSpc>
                <a:spcPct val="100000"/>
              </a:lnSpc>
              <a:buClr>
                <a:srgbClr val="1F497D"/>
              </a:buClr>
            </a:pPr>
            <a:endParaRPr lang="fr-FR" sz="1800" dirty="0">
              <a:latin typeface="Marianne Medium" panose="02000000000000000000" pitchFamily="50" charset="0"/>
            </a:endParaRPr>
          </a:p>
          <a:p>
            <a:pPr marL="360">
              <a:lnSpc>
                <a:spcPct val="100000"/>
              </a:lnSpc>
              <a:buClr>
                <a:srgbClr val="1F497D"/>
              </a:buClr>
            </a:pPr>
            <a:endParaRPr lang="fr-FR" sz="1800" i="1" spc="-1" dirty="0">
              <a:latin typeface="Marianne Medium" panose="02000000000000000000" pitchFamily="50" charset="0"/>
            </a:endParaRPr>
          </a:p>
          <a:p>
            <a:pPr>
              <a:lnSpc>
                <a:spcPct val="100000"/>
              </a:lnSpc>
            </a:pPr>
            <a:endParaRPr lang="fr-FR" sz="1200" spc="-1" dirty="0">
              <a:latin typeface="Arial"/>
            </a:endParaRPr>
          </a:p>
          <a:p>
            <a:endParaRPr lang="fr-FR" dirty="0"/>
          </a:p>
        </p:txBody>
      </p:sp>
      <p:pic>
        <p:nvPicPr>
          <p:cNvPr id="6" name="Image 5"/>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435915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455724" y="1738389"/>
            <a:ext cx="8089186" cy="3675565"/>
          </a:xfrm>
        </p:spPr>
        <p:txBody>
          <a:bodyPr/>
          <a:lstStyle/>
          <a:p>
            <a:pPr marL="285750" indent="-285750">
              <a:buFont typeface="Arial" panose="020B0604020202020204" pitchFamily="34" charset="0"/>
              <a:buChar char="•"/>
            </a:pPr>
            <a:r>
              <a:rPr lang="fr-FR" sz="1800" spc="-1" dirty="0" smtClean="0">
                <a:latin typeface="Marianne Medium" panose="02000000000000000000" pitchFamily="50" charset="0"/>
              </a:rPr>
              <a:t>Accompagnent les projets de coopération</a:t>
            </a:r>
          </a:p>
          <a:p>
            <a:pPr marL="285750" indent="-285750">
              <a:buFont typeface="Arial" panose="020B0604020202020204" pitchFamily="34" charset="0"/>
              <a:buChar char="•"/>
            </a:pPr>
            <a:endParaRPr lang="fr-FR" sz="1800" spc="-1" dirty="0">
              <a:latin typeface="Marianne Medium" panose="02000000000000000000" pitchFamily="50" charset="0"/>
            </a:endParaRPr>
          </a:p>
          <a:p>
            <a:pPr marL="285750" indent="-285750">
              <a:buFont typeface="Arial" panose="020B0604020202020204" pitchFamily="34" charset="0"/>
              <a:buChar char="•"/>
            </a:pPr>
            <a:r>
              <a:rPr lang="fr-FR" sz="1800" spc="-1" dirty="0" smtClean="0">
                <a:latin typeface="Marianne Medium" panose="02000000000000000000" pitchFamily="50" charset="0"/>
              </a:rPr>
              <a:t>Défendent </a:t>
            </a:r>
            <a:r>
              <a:rPr lang="fr-FR" sz="1800" spc="-1" dirty="0">
                <a:latin typeface="Marianne Medium" panose="02000000000000000000" pitchFamily="50" charset="0"/>
              </a:rPr>
              <a:t>les intérêts des entreprises françaises (export, installation...) </a:t>
            </a:r>
            <a:r>
              <a:rPr lang="fr-FR" sz="1800" spc="-1" dirty="0" smtClean="0">
                <a:latin typeface="Marianne Medium" panose="02000000000000000000" pitchFamily="50" charset="0"/>
              </a:rPr>
              <a:t>;</a:t>
            </a:r>
          </a:p>
          <a:p>
            <a:pPr marL="285750" indent="-285750">
              <a:buFont typeface="Arial" panose="020B0604020202020204" pitchFamily="34" charset="0"/>
              <a:buChar char="•"/>
            </a:pPr>
            <a:endParaRPr lang="fr-FR" sz="1800" spc="-1" dirty="0" smtClean="0">
              <a:latin typeface="Marianne Medium" panose="02000000000000000000" pitchFamily="50" charset="0"/>
            </a:endParaRPr>
          </a:p>
          <a:p>
            <a:pPr marL="285750" indent="-285750">
              <a:buFont typeface="Arial" panose="020B0604020202020204" pitchFamily="34" charset="0"/>
              <a:buChar char="•"/>
            </a:pPr>
            <a:r>
              <a:rPr lang="fr-FR" sz="1800" spc="-1" dirty="0" smtClean="0">
                <a:latin typeface="Marianne Medium" panose="02000000000000000000" pitchFamily="50" charset="0"/>
              </a:rPr>
              <a:t>Accompagnent </a:t>
            </a:r>
            <a:r>
              <a:rPr lang="fr-FR" sz="1800" spc="-1" dirty="0">
                <a:latin typeface="Marianne Medium" panose="02000000000000000000" pitchFamily="50" charset="0"/>
              </a:rPr>
              <a:t>les opérateurs économiques à l'international </a:t>
            </a:r>
            <a:r>
              <a:rPr lang="fr-FR" sz="1800" spc="-1" dirty="0" smtClean="0">
                <a:latin typeface="Marianne Medium" panose="02000000000000000000" pitchFamily="50" charset="0"/>
              </a:rPr>
              <a:t>grâce à des outils spécifiques de la </a:t>
            </a:r>
            <a:r>
              <a:rPr lang="fr-FR" sz="1800" spc="-1" dirty="0" err="1" smtClean="0">
                <a:latin typeface="Marianne Medium" panose="02000000000000000000" pitchFamily="50" charset="0"/>
              </a:rPr>
              <a:t>DGTrésor</a:t>
            </a:r>
            <a:r>
              <a:rPr lang="fr-FR" sz="1800" spc="-1" dirty="0" smtClean="0">
                <a:latin typeface="Marianne Medium" panose="02000000000000000000" pitchFamily="50" charset="0"/>
              </a:rPr>
              <a:t>;</a:t>
            </a:r>
          </a:p>
          <a:p>
            <a:pPr marL="285750" indent="-285750">
              <a:buFont typeface="Arial" panose="020B0604020202020204" pitchFamily="34" charset="0"/>
              <a:buChar char="•"/>
            </a:pPr>
            <a:endParaRPr lang="fr-FR" sz="1800" spc="-1" dirty="0">
              <a:latin typeface="Marianne Medium" panose="02000000000000000000" pitchFamily="50" charset="0"/>
            </a:endParaRPr>
          </a:p>
          <a:p>
            <a:pPr marL="285750" indent="-285750">
              <a:buFont typeface="Arial" panose="020B0604020202020204" pitchFamily="34" charset="0"/>
              <a:buChar char="•"/>
            </a:pPr>
            <a:r>
              <a:rPr lang="fr-FR" sz="1800" spc="-1" dirty="0" smtClean="0">
                <a:latin typeface="Marianne Medium" panose="02000000000000000000" pitchFamily="50" charset="0"/>
              </a:rPr>
              <a:t>Aident </a:t>
            </a:r>
            <a:r>
              <a:rPr lang="fr-FR" sz="1800" spc="-1" dirty="0">
                <a:latin typeface="Marianne Medium" panose="02000000000000000000" pitchFamily="50" charset="0"/>
              </a:rPr>
              <a:t>à mieux comprendre le monde et les enjeux émergents </a:t>
            </a:r>
            <a:r>
              <a:rPr lang="fr-FR" sz="1800" spc="-1" dirty="0" smtClean="0">
                <a:latin typeface="Marianne Medium" panose="02000000000000000000" pitchFamily="50" charset="0"/>
              </a:rPr>
              <a:t>;</a:t>
            </a:r>
            <a:endParaRPr lang="fr-FR" sz="1800" spc="-1" dirty="0">
              <a:latin typeface="Marianne Medium" panose="02000000000000000000" pitchFamily="50" charset="0"/>
            </a:endParaRPr>
          </a:p>
        </p:txBody>
      </p:sp>
      <p:pic>
        <p:nvPicPr>
          <p:cNvPr id="4" name="Image 3"/>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299726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4" name="Espace réservé du texte 3"/>
          <p:cNvSpPr>
            <a:spLocks noGrp="1"/>
          </p:cNvSpPr>
          <p:nvPr>
            <p:ph type="body" sz="quarter" idx="13"/>
          </p:nvPr>
        </p:nvSpPr>
        <p:spPr>
          <a:xfrm>
            <a:off x="430011" y="1969397"/>
            <a:ext cx="8305999" cy="3844382"/>
          </a:xfrm>
        </p:spPr>
        <p:txBody>
          <a:bodyPr/>
          <a:lstStyle/>
          <a:p>
            <a:pPr marL="342900" indent="-342900">
              <a:buAutoNum type="arabicPeriod"/>
            </a:pPr>
            <a:r>
              <a:rPr lang="fr-FR" dirty="0" smtClean="0"/>
              <a:t>Les missions du Ministère de l’agriculture et de la souveraineté alimentaire et de </a:t>
            </a:r>
            <a:r>
              <a:rPr lang="fr-FR" dirty="0" err="1" smtClean="0"/>
              <a:t>FranceAgriMer</a:t>
            </a:r>
            <a:r>
              <a:rPr lang="fr-FR" dirty="0" smtClean="0"/>
              <a:t> à l’export</a:t>
            </a:r>
          </a:p>
          <a:p>
            <a:pPr marL="857250" lvl="2" indent="0">
              <a:buNone/>
            </a:pPr>
            <a:r>
              <a:rPr lang="fr-FR" dirty="0" smtClean="0"/>
              <a:t>1.1 Le rôle du BEPT</a:t>
            </a:r>
          </a:p>
          <a:p>
            <a:pPr marL="857250" lvl="2" indent="0">
              <a:buNone/>
            </a:pPr>
            <a:r>
              <a:rPr lang="fr-FR" dirty="0" smtClean="0"/>
              <a:t>1.2 Le rôle de </a:t>
            </a:r>
            <a:r>
              <a:rPr lang="fr-FR" dirty="0" err="1" smtClean="0"/>
              <a:t>FranceAgriMer</a:t>
            </a:r>
            <a:endParaRPr lang="fr-FR" dirty="0" smtClean="0"/>
          </a:p>
          <a:p>
            <a:pPr marL="857250" lvl="2" indent="0">
              <a:buNone/>
            </a:pPr>
            <a:r>
              <a:rPr lang="fr-FR" dirty="0" smtClean="0"/>
              <a:t>1.3 Le rôle du service économique régional </a:t>
            </a:r>
          </a:p>
          <a:p>
            <a:pPr marL="857250" lvl="2" indent="0">
              <a:buNone/>
            </a:pPr>
            <a:endParaRPr lang="fr-FR" dirty="0" smtClean="0"/>
          </a:p>
          <a:p>
            <a:pPr marL="0" indent="0">
              <a:buNone/>
            </a:pPr>
            <a:r>
              <a:rPr lang="fr-FR" dirty="0" smtClean="0"/>
              <a:t>2.    Les outils </a:t>
            </a:r>
          </a:p>
          <a:p>
            <a:pPr marL="857250" lvl="2" indent="0">
              <a:buNone/>
            </a:pPr>
            <a:r>
              <a:rPr lang="fr-FR" dirty="0"/>
              <a:t>2</a:t>
            </a:r>
            <a:r>
              <a:rPr lang="fr-FR" dirty="0" smtClean="0"/>
              <a:t>.1 Les outils pour cibler les marchés</a:t>
            </a:r>
          </a:p>
          <a:p>
            <a:pPr marL="857250" lvl="2" indent="0">
              <a:buNone/>
            </a:pPr>
            <a:r>
              <a:rPr lang="fr-FR" dirty="0"/>
              <a:t>2</a:t>
            </a:r>
            <a:r>
              <a:rPr lang="fr-FR" dirty="0" smtClean="0"/>
              <a:t>.2 Les outils de la certification</a:t>
            </a:r>
          </a:p>
          <a:p>
            <a:pPr marL="857250" lvl="2" indent="0">
              <a:buNone/>
            </a:pPr>
            <a:r>
              <a:rPr lang="fr-FR" dirty="0"/>
              <a:t>2</a:t>
            </a:r>
            <a:r>
              <a:rPr lang="fr-FR" dirty="0" smtClean="0"/>
              <a:t>.3 Les outils pour les agréments</a:t>
            </a:r>
            <a:endParaRPr lang="fr-FR" dirty="0"/>
          </a:p>
        </p:txBody>
      </p:sp>
      <p:pic>
        <p:nvPicPr>
          <p:cNvPr id="5" name="Image 4"/>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226592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a:t>2</a:t>
            </a:r>
            <a:r>
              <a:rPr lang="fr-FR" dirty="0" smtClean="0"/>
              <a:t>. Les outils </a:t>
            </a:r>
            <a:br>
              <a:rPr lang="fr-FR" dirty="0" smtClean="0"/>
            </a:br>
            <a:r>
              <a:rPr lang="fr-FR" dirty="0" smtClean="0"/>
              <a:t> </a:t>
            </a:r>
            <a:br>
              <a:rPr lang="fr-FR" dirty="0" smtClean="0"/>
            </a:br>
            <a:endParaRPr lang="fr-FR" dirty="0"/>
          </a:p>
        </p:txBody>
      </p:sp>
      <p:pic>
        <p:nvPicPr>
          <p:cNvPr id="5" name="Image 4"/>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86374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2"/>
          </p:nvPr>
        </p:nvSpPr>
        <p:spPr>
          <a:xfrm>
            <a:off x="312025" y="1843547"/>
            <a:ext cx="8306000" cy="4288311"/>
          </a:xfrm>
        </p:spPr>
        <p:txBody>
          <a:bodyPr/>
          <a:lstStyle/>
          <a:p>
            <a:r>
              <a:rPr lang="fr-FR" sz="1800" dirty="0">
                <a:latin typeface="Marianne Medium" panose="02000000000000000000" pitchFamily="50" charset="0"/>
              </a:rPr>
              <a:t>Les entreprises du secteur agroalimentaire qui souhaitent </a:t>
            </a:r>
            <a:r>
              <a:rPr lang="fr-FR" sz="1800" dirty="0" smtClean="0">
                <a:latin typeface="Marianne Medium" panose="02000000000000000000" pitchFamily="50" charset="0"/>
              </a:rPr>
              <a:t>exporter doivent impérativement </a:t>
            </a:r>
            <a:r>
              <a:rPr lang="fr-FR" sz="1800" dirty="0">
                <a:latin typeface="Marianne Medium" panose="02000000000000000000" pitchFamily="50" charset="0"/>
              </a:rPr>
              <a:t>se renseigner, lors du ciblage de leurs marchés, sur les </a:t>
            </a:r>
            <a:r>
              <a:rPr lang="fr-FR" sz="1800" dirty="0" smtClean="0">
                <a:latin typeface="Marianne Medium" panose="02000000000000000000" pitchFamily="50" charset="0"/>
              </a:rPr>
              <a:t>points suivants :</a:t>
            </a:r>
          </a:p>
          <a:p>
            <a:endParaRPr lang="fr-FR" sz="1800" b="1" dirty="0">
              <a:latin typeface="Marianne Medium" panose="02000000000000000000" pitchFamily="50" charset="0"/>
            </a:endParaRPr>
          </a:p>
          <a:p>
            <a:r>
              <a:rPr lang="fr-FR" sz="1800" dirty="0">
                <a:latin typeface="Marianne Medium" panose="02000000000000000000" pitchFamily="50" charset="0"/>
              </a:rPr>
              <a:t>• L'ouverture sanitaire ou phytosanitaire du pays </a:t>
            </a:r>
            <a:r>
              <a:rPr lang="fr-FR" sz="1800" dirty="0" smtClean="0">
                <a:latin typeface="Marianne Medium" panose="02000000000000000000" pitchFamily="50" charset="0"/>
              </a:rPr>
              <a:t>à leurs </a:t>
            </a:r>
            <a:r>
              <a:rPr lang="fr-FR" sz="1800" dirty="0">
                <a:latin typeface="Marianne Medium" panose="02000000000000000000" pitchFamily="50" charset="0"/>
              </a:rPr>
              <a:t>produits </a:t>
            </a:r>
            <a:endParaRPr lang="fr-FR" sz="1800" dirty="0" smtClean="0">
              <a:latin typeface="Marianne Medium" panose="02000000000000000000" pitchFamily="50" charset="0"/>
            </a:endParaRPr>
          </a:p>
          <a:p>
            <a:endParaRPr lang="fr-FR" sz="1800" dirty="0">
              <a:latin typeface="Marianne Medium" panose="02000000000000000000" pitchFamily="50" charset="0"/>
            </a:endParaRPr>
          </a:p>
          <a:p>
            <a:r>
              <a:rPr lang="fr-FR" sz="1800" dirty="0">
                <a:latin typeface="Marianne Medium" panose="02000000000000000000" pitchFamily="50" charset="0"/>
              </a:rPr>
              <a:t>• Le niveau des barrières </a:t>
            </a:r>
            <a:r>
              <a:rPr lang="fr-FR" sz="1800" dirty="0" smtClean="0">
                <a:latin typeface="Marianne Medium" panose="02000000000000000000" pitchFamily="50" charset="0"/>
              </a:rPr>
              <a:t>tarifaires</a:t>
            </a:r>
          </a:p>
          <a:p>
            <a:endParaRPr lang="fr-FR" sz="1800" dirty="0">
              <a:latin typeface="Marianne Medium" panose="02000000000000000000" pitchFamily="50" charset="0"/>
            </a:endParaRPr>
          </a:p>
          <a:p>
            <a:r>
              <a:rPr lang="fr-FR" sz="1800" dirty="0">
                <a:latin typeface="Marianne Medium" panose="02000000000000000000" pitchFamily="50" charset="0"/>
              </a:rPr>
              <a:t>• La réglementation export du produit, ainsi que les règles sanitaires </a:t>
            </a:r>
            <a:r>
              <a:rPr lang="fr-FR" sz="1800" dirty="0" smtClean="0">
                <a:latin typeface="Marianne Medium" panose="02000000000000000000" pitchFamily="50" charset="0"/>
              </a:rPr>
              <a:t>et phytosanitaires </a:t>
            </a:r>
            <a:r>
              <a:rPr lang="fr-FR" sz="1800" dirty="0">
                <a:latin typeface="Marianne Medium" panose="02000000000000000000" pitchFamily="50" charset="0"/>
              </a:rPr>
              <a:t>qui s’appliquent dans le pays visé. Ces dernières peuvent être </a:t>
            </a:r>
            <a:r>
              <a:rPr lang="fr-FR" sz="1800" dirty="0" smtClean="0">
                <a:latin typeface="Marianne Medium" panose="02000000000000000000" pitchFamily="50" charset="0"/>
              </a:rPr>
              <a:t>plus ou </a:t>
            </a:r>
            <a:r>
              <a:rPr lang="fr-FR" sz="1800" dirty="0">
                <a:latin typeface="Marianne Medium" panose="02000000000000000000" pitchFamily="50" charset="0"/>
              </a:rPr>
              <a:t>moins contraignantes. </a:t>
            </a:r>
          </a:p>
        </p:txBody>
      </p:sp>
      <p:sp>
        <p:nvSpPr>
          <p:cNvPr id="5" name="Espace réservé du texte 4"/>
          <p:cNvSpPr>
            <a:spLocks noGrp="1"/>
          </p:cNvSpPr>
          <p:nvPr>
            <p:ph type="body" sz="quarter" idx="13"/>
          </p:nvPr>
        </p:nvSpPr>
        <p:spPr>
          <a:xfrm>
            <a:off x="312025" y="969438"/>
            <a:ext cx="8305999" cy="702660"/>
          </a:xfrm>
        </p:spPr>
        <p:txBody>
          <a:bodyPr/>
          <a:lstStyle/>
          <a:p>
            <a:pPr marL="0" indent="0">
              <a:buNone/>
            </a:pPr>
            <a:r>
              <a:rPr lang="fr-FR" sz="2000" dirty="0">
                <a:solidFill>
                  <a:schemeClr val="accent5">
                    <a:lumMod val="75000"/>
                  </a:schemeClr>
                </a:solidFill>
                <a:latin typeface="Marianne ExtraBold" panose="02000000000000000000" pitchFamily="50" charset="0"/>
                <a:ea typeface="+mj-ea"/>
                <a:cs typeface="+mj-cs"/>
              </a:rPr>
              <a:t>2</a:t>
            </a:r>
            <a:r>
              <a:rPr lang="fr-FR" sz="2000" dirty="0" smtClean="0">
                <a:solidFill>
                  <a:schemeClr val="accent5">
                    <a:lumMod val="75000"/>
                  </a:schemeClr>
                </a:solidFill>
                <a:latin typeface="Marianne ExtraBold" panose="02000000000000000000" pitchFamily="50" charset="0"/>
                <a:ea typeface="+mj-ea"/>
                <a:cs typeface="+mj-cs"/>
              </a:rPr>
              <a:t>.1 Les outils pour </a:t>
            </a:r>
            <a:r>
              <a:rPr lang="fr-FR" sz="2000" dirty="0">
                <a:solidFill>
                  <a:schemeClr val="accent5">
                    <a:lumMod val="75000"/>
                  </a:schemeClr>
                </a:solidFill>
                <a:latin typeface="Marianne ExtraBold" panose="02000000000000000000" pitchFamily="50" charset="0"/>
                <a:ea typeface="+mj-ea"/>
                <a:cs typeface="+mj-cs"/>
              </a:rPr>
              <a:t>cibler les marchés</a:t>
            </a:r>
          </a:p>
        </p:txBody>
      </p:sp>
      <p:pic>
        <p:nvPicPr>
          <p:cNvPr id="7" name="Image 6"/>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270792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1739" y="2191604"/>
            <a:ext cx="7846144" cy="1754326"/>
          </a:xfrm>
          <a:prstGeom prst="rect">
            <a:avLst/>
          </a:prstGeom>
        </p:spPr>
        <p:txBody>
          <a:bodyPr wrap="square">
            <a:spAutoFit/>
          </a:bodyPr>
          <a:lstStyle/>
          <a:p>
            <a:r>
              <a:rPr lang="fr-FR" dirty="0">
                <a:latin typeface="Marianne Medium" panose="02000000000000000000" pitchFamily="50" charset="0"/>
              </a:rPr>
              <a:t>L’outil </a:t>
            </a:r>
            <a:r>
              <a:rPr lang="fr-FR" dirty="0" err="1">
                <a:latin typeface="Marianne Medium" panose="02000000000000000000" pitchFamily="50" charset="0"/>
              </a:rPr>
              <a:t>Exp@don</a:t>
            </a:r>
            <a:r>
              <a:rPr lang="fr-FR" dirty="0">
                <a:latin typeface="Marianne Medium" panose="02000000000000000000" pitchFamily="50" charset="0"/>
              </a:rPr>
              <a:t> permet </a:t>
            </a:r>
            <a:r>
              <a:rPr lang="fr-FR" dirty="0" smtClean="0">
                <a:latin typeface="Marianne Medium" panose="02000000000000000000" pitchFamily="50" charset="0"/>
              </a:rPr>
              <a:t>aux entreprises </a:t>
            </a:r>
            <a:r>
              <a:rPr lang="fr-FR" dirty="0">
                <a:latin typeface="Marianne Medium" panose="02000000000000000000" pitchFamily="50" charset="0"/>
              </a:rPr>
              <a:t>de savoir si </a:t>
            </a:r>
            <a:r>
              <a:rPr lang="fr-FR" dirty="0" smtClean="0">
                <a:latin typeface="Marianne Medium" panose="02000000000000000000" pitchFamily="50" charset="0"/>
              </a:rPr>
              <a:t>un marché </a:t>
            </a:r>
            <a:r>
              <a:rPr lang="fr-FR" dirty="0">
                <a:latin typeface="Marianne Medium" panose="02000000000000000000" pitchFamily="50" charset="0"/>
              </a:rPr>
              <a:t>est ouvert </a:t>
            </a:r>
            <a:r>
              <a:rPr lang="fr-FR" dirty="0" smtClean="0">
                <a:latin typeface="Marianne Medium" panose="02000000000000000000" pitchFamily="50" charset="0"/>
              </a:rPr>
              <a:t>       ou fermé      .</a:t>
            </a:r>
          </a:p>
          <a:p>
            <a:endParaRPr lang="fr-FR" dirty="0">
              <a:latin typeface="Marianne Medium" panose="02000000000000000000" pitchFamily="50" charset="0"/>
            </a:endParaRPr>
          </a:p>
          <a:p>
            <a:r>
              <a:rPr lang="fr-FR" dirty="0">
                <a:latin typeface="Marianne Medium" panose="02000000000000000000" pitchFamily="50" charset="0"/>
              </a:rPr>
              <a:t>Vous y trouverez une </a:t>
            </a:r>
            <a:r>
              <a:rPr lang="fr-FR" dirty="0" smtClean="0">
                <a:latin typeface="Marianne Medium" panose="02000000000000000000" pitchFamily="50" charset="0"/>
              </a:rPr>
              <a:t>information en </a:t>
            </a:r>
            <a:r>
              <a:rPr lang="fr-FR" dirty="0">
                <a:latin typeface="Marianne Medium" panose="02000000000000000000" pitchFamily="50" charset="0"/>
              </a:rPr>
              <a:t>temps réel sur les conditions </a:t>
            </a:r>
            <a:r>
              <a:rPr lang="fr-FR" dirty="0" smtClean="0">
                <a:latin typeface="Marianne Medium" panose="02000000000000000000" pitchFamily="50" charset="0"/>
              </a:rPr>
              <a:t>à l’exportation </a:t>
            </a:r>
            <a:r>
              <a:rPr lang="fr-FR" dirty="0">
                <a:latin typeface="Marianne Medium" panose="02000000000000000000" pitchFamily="50" charset="0"/>
              </a:rPr>
              <a:t>: </a:t>
            </a:r>
            <a:r>
              <a:rPr lang="fr-FR" dirty="0" smtClean="0">
                <a:latin typeface="Marianne Medium" panose="02000000000000000000" pitchFamily="50" charset="0"/>
              </a:rPr>
              <a:t>embargos ou restrictions </a:t>
            </a:r>
            <a:r>
              <a:rPr lang="fr-FR" dirty="0">
                <a:latin typeface="Marianne Medium" panose="02000000000000000000" pitchFamily="50" charset="0"/>
              </a:rPr>
              <a:t>sanitaires </a:t>
            </a:r>
            <a:r>
              <a:rPr lang="fr-FR" dirty="0" smtClean="0">
                <a:latin typeface="Marianne Medium" panose="02000000000000000000" pitchFamily="50" charset="0"/>
              </a:rPr>
              <a:t>imposées par </a:t>
            </a:r>
            <a:r>
              <a:rPr lang="fr-FR" dirty="0">
                <a:latin typeface="Marianne Medium" panose="02000000000000000000" pitchFamily="50" charset="0"/>
              </a:rPr>
              <a:t>les pays </a:t>
            </a:r>
            <a:r>
              <a:rPr lang="fr-FR" dirty="0" smtClean="0">
                <a:latin typeface="Marianne Medium" panose="02000000000000000000" pitchFamily="50" charset="0"/>
              </a:rPr>
              <a:t>importateurs.</a:t>
            </a:r>
            <a:endParaRPr lang="fr-FR" dirty="0">
              <a:latin typeface="Marianne Medium" panose="02000000000000000000" pitchFamily="50" charset="0"/>
            </a:endParaRPr>
          </a:p>
        </p:txBody>
      </p:sp>
      <p:sp>
        <p:nvSpPr>
          <p:cNvPr id="9" name="Espace réservé du texte 8"/>
          <p:cNvSpPr>
            <a:spLocks noGrp="1"/>
          </p:cNvSpPr>
          <p:nvPr>
            <p:ph type="body" sz="quarter" idx="13"/>
          </p:nvPr>
        </p:nvSpPr>
        <p:spPr>
          <a:xfrm>
            <a:off x="621739" y="1278053"/>
            <a:ext cx="8305999" cy="464000"/>
          </a:xfrm>
        </p:spPr>
        <p:txBody>
          <a:bodyPr/>
          <a:lstStyle/>
          <a:p>
            <a:r>
              <a:rPr lang="fr-FR" sz="2400" dirty="0" smtClean="0"/>
              <a:t>L’outil </a:t>
            </a:r>
            <a:r>
              <a:rPr lang="fr-FR" sz="2400" dirty="0" err="1" smtClean="0"/>
              <a:t>Exp@don</a:t>
            </a:r>
            <a:endParaRPr lang="fr-FR" sz="2400" dirty="0"/>
          </a:p>
        </p:txBody>
      </p:sp>
      <p:sp>
        <p:nvSpPr>
          <p:cNvPr id="10" name="Rectangle 4"/>
          <p:cNvSpPr>
            <a:spLocks noChangeArrowheads="1"/>
          </p:cNvSpPr>
          <p:nvPr/>
        </p:nvSpPr>
        <p:spPr bwMode="auto">
          <a:xfrm>
            <a:off x="621739" y="4812538"/>
            <a:ext cx="6832050" cy="1021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736" tIns="48368" rIns="96736" bIns="48368">
            <a:spAutoFit/>
          </a:bodyPr>
          <a:lstStyle>
            <a:lvl1pPr algn="l" defTabSz="966788">
              <a:defRPr sz="2400">
                <a:solidFill>
                  <a:schemeClr val="tx1"/>
                </a:solidFill>
                <a:latin typeface="Arial" panose="020B0604020202020204" pitchFamily="34" charset="0"/>
                <a:ea typeface="ＭＳ Ｐゴシック" panose="020B0600070205080204" pitchFamily="34" charset="-128"/>
              </a:defRPr>
            </a:lvl1pPr>
            <a:lvl2pPr marL="484188" algn="l" defTabSz="966788">
              <a:defRPr sz="2400">
                <a:solidFill>
                  <a:schemeClr val="tx1"/>
                </a:solidFill>
                <a:latin typeface="Arial" panose="020B0604020202020204" pitchFamily="34" charset="0"/>
                <a:ea typeface="ＭＳ Ｐゴシック" panose="020B0600070205080204" pitchFamily="34" charset="-128"/>
              </a:defRPr>
            </a:lvl2pPr>
            <a:lvl3pPr marL="966788" algn="l" defTabSz="966788">
              <a:defRPr sz="2400">
                <a:solidFill>
                  <a:schemeClr val="tx1"/>
                </a:solidFill>
                <a:latin typeface="Arial" panose="020B0604020202020204" pitchFamily="34" charset="0"/>
                <a:ea typeface="ＭＳ Ｐゴシック" panose="020B0600070205080204" pitchFamily="34" charset="-128"/>
              </a:defRPr>
            </a:lvl3pPr>
            <a:lvl4pPr marL="1450975" algn="l" defTabSz="966788">
              <a:defRPr sz="2400">
                <a:solidFill>
                  <a:schemeClr val="tx1"/>
                </a:solidFill>
                <a:latin typeface="Arial" panose="020B0604020202020204" pitchFamily="34" charset="0"/>
                <a:ea typeface="ＭＳ Ｐゴシック" panose="020B0600070205080204" pitchFamily="34" charset="-128"/>
              </a:defRPr>
            </a:lvl4pPr>
            <a:lvl5pPr marL="1935163" algn="l" defTabSz="966788">
              <a:defRPr sz="2400">
                <a:solidFill>
                  <a:schemeClr val="tx1"/>
                </a:solidFill>
                <a:latin typeface="Arial" panose="020B0604020202020204" pitchFamily="34" charset="0"/>
                <a:ea typeface="ＭＳ Ｐゴシック" panose="020B0600070205080204" pitchFamily="34" charset="-128"/>
              </a:defRPr>
            </a:lvl5pPr>
            <a:lvl6pPr marL="2392363" defTabSz="96678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849563" defTabSz="96678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306763" defTabSz="96678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763963" defTabSz="96678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fr-FR" altLang="fr-FR" sz="2000" b="1" dirty="0">
                <a:solidFill>
                  <a:srgbClr val="0066FF"/>
                </a:solidFill>
                <a:hlinkClick r:id="rId3"/>
              </a:rPr>
              <a:t>https</a:t>
            </a:r>
            <a:r>
              <a:rPr lang="fr-FR" altLang="fr-FR" sz="2000" b="1" dirty="0" smtClean="0">
                <a:solidFill>
                  <a:srgbClr val="0066FF"/>
                </a:solidFill>
                <a:hlinkClick r:id="rId3"/>
              </a:rPr>
              <a:t>://</a:t>
            </a:r>
            <a:r>
              <a:rPr lang="fr-FR" altLang="fr-FR" sz="2000" b="1" u="sng" dirty="0">
                <a:solidFill>
                  <a:srgbClr val="0070C0"/>
                </a:solidFill>
                <a:hlinkClick r:id="rId3"/>
              </a:rPr>
              <a:t>teleprocedures.franceagrimer.fr/Expadon/</a:t>
            </a:r>
            <a:r>
              <a:rPr lang="fr-FR" altLang="fr-FR" sz="2000" b="1" u="sng" dirty="0">
                <a:solidFill>
                  <a:srgbClr val="0070C0"/>
                </a:solidFill>
              </a:rPr>
              <a:t>Login</a:t>
            </a:r>
          </a:p>
          <a:p>
            <a:endParaRPr lang="fr-FR" altLang="fr-FR" sz="2000" b="1" dirty="0">
              <a:solidFill>
                <a:srgbClr val="0066FF"/>
              </a:solidFill>
            </a:endParaRPr>
          </a:p>
          <a:p>
            <a:endParaRPr lang="fr-FR" altLang="fr-FR" sz="2000" b="1" dirty="0" smtClean="0">
              <a:solidFill>
                <a:srgbClr val="0066FF"/>
              </a:solidFill>
            </a:endParaRPr>
          </a:p>
        </p:txBody>
      </p:sp>
      <p:pic>
        <p:nvPicPr>
          <p:cNvPr id="8" name="Imag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82455" y="2543503"/>
            <a:ext cx="386184" cy="38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63917" y="2543503"/>
            <a:ext cx="320397" cy="294765"/>
          </a:xfrm>
          <a:prstGeom prst="rect">
            <a:avLst/>
          </a:prstGeom>
        </p:spPr>
      </p:pic>
      <p:pic>
        <p:nvPicPr>
          <p:cNvPr id="12" name="Image 11"/>
          <p:cNvPicPr>
            <a:picLocks noChangeAspect="1"/>
          </p:cNvPicPr>
          <p:nvPr/>
        </p:nvPicPr>
        <p:blipFill>
          <a:blip r:embed="rId6"/>
          <a:stretch>
            <a:fillRect/>
          </a:stretch>
        </p:blipFill>
        <p:spPr>
          <a:xfrm>
            <a:off x="2373086" y="203831"/>
            <a:ext cx="854528" cy="478694"/>
          </a:xfrm>
          <a:prstGeom prst="rect">
            <a:avLst/>
          </a:prstGeom>
        </p:spPr>
      </p:pic>
    </p:spTree>
    <p:extLst>
      <p:ext uri="{BB962C8B-B14F-4D97-AF65-F5344CB8AC3E}">
        <p14:creationId xmlns:p14="http://schemas.microsoft.com/office/powerpoint/2010/main" val="7926752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2"/>
          </p:nvPr>
        </p:nvSpPr>
        <p:spPr>
          <a:xfrm>
            <a:off x="406618" y="2334659"/>
            <a:ext cx="8306000" cy="2710307"/>
          </a:xfrm>
        </p:spPr>
        <p:txBody>
          <a:bodyPr/>
          <a:lstStyle/>
          <a:p>
            <a:r>
              <a:rPr lang="fr-FR" sz="1800" dirty="0" smtClean="0">
                <a:latin typeface="Marianne Medium" panose="02000000000000000000" pitchFamily="50" charset="0"/>
              </a:rPr>
              <a:t>Il existe différents outils qui permettent d’obtenir des données chiffrées sur nos exportations ou sur les importations des pays.</a:t>
            </a:r>
          </a:p>
          <a:p>
            <a:endParaRPr lang="fr-FR" sz="1800" dirty="0" smtClean="0">
              <a:latin typeface="Marianne Medium" panose="02000000000000000000" pitchFamily="50" charset="0"/>
            </a:endParaRPr>
          </a:p>
          <a:p>
            <a:r>
              <a:rPr lang="fr-FR" sz="1800" dirty="0" smtClean="0">
                <a:latin typeface="Marianne Medium" panose="02000000000000000000" pitchFamily="50" charset="0"/>
              </a:rPr>
              <a:t>Cette démarche permet aux professionnels de définir leurs pays cibles à partir d’une connaissance plus fine des marchés et d’éviter de répondre au coup par coup aux sollicitations à l’export sans pouvoir pérenniser leurs flux.</a:t>
            </a:r>
          </a:p>
          <a:p>
            <a:endParaRPr lang="fr-FR" sz="1800" dirty="0">
              <a:latin typeface="Marianne Medium" panose="02000000000000000000" pitchFamily="50" charset="0"/>
            </a:endParaRPr>
          </a:p>
        </p:txBody>
      </p:sp>
      <p:sp>
        <p:nvSpPr>
          <p:cNvPr id="5" name="Espace réservé du texte 4"/>
          <p:cNvSpPr>
            <a:spLocks noGrp="1"/>
          </p:cNvSpPr>
          <p:nvPr>
            <p:ph type="body" sz="quarter" idx="13"/>
          </p:nvPr>
        </p:nvSpPr>
        <p:spPr>
          <a:xfrm>
            <a:off x="312026" y="1435855"/>
            <a:ext cx="8305999" cy="702660"/>
          </a:xfrm>
        </p:spPr>
        <p:txBody>
          <a:bodyPr/>
          <a:lstStyle/>
          <a:p>
            <a:r>
              <a:rPr lang="fr-FR" sz="2400" dirty="0" smtClean="0"/>
              <a:t>Des informations économiques sur les marchés </a:t>
            </a:r>
            <a:endParaRPr lang="fr-FR" sz="2400" dirty="0"/>
          </a:p>
        </p:txBody>
      </p:sp>
      <p:pic>
        <p:nvPicPr>
          <p:cNvPr id="7" name="Image 6"/>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069642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85419" y="1276193"/>
            <a:ext cx="8015114" cy="1477328"/>
          </a:xfrm>
          <a:prstGeom prst="rect">
            <a:avLst/>
          </a:prstGeom>
        </p:spPr>
        <p:txBody>
          <a:bodyPr wrap="square">
            <a:spAutoFit/>
          </a:bodyPr>
          <a:lstStyle/>
          <a:p>
            <a:r>
              <a:rPr lang="fr-FR" dirty="0" smtClean="0">
                <a:latin typeface="Marianne Medium" panose="02000000000000000000" pitchFamily="50" charset="0"/>
              </a:rPr>
              <a:t>Le </a:t>
            </a:r>
            <a:r>
              <a:rPr lang="fr-FR" dirty="0">
                <a:latin typeface="Marianne Medium" panose="02000000000000000000" pitchFamily="50" charset="0"/>
              </a:rPr>
              <a:t>lien </a:t>
            </a:r>
            <a:r>
              <a:rPr lang="fr-FR" dirty="0" smtClean="0">
                <a:latin typeface="Marianne Medium" panose="02000000000000000000" pitchFamily="50" charset="0"/>
              </a:rPr>
              <a:t>suivant permet d’accéder aux </a:t>
            </a:r>
            <a:r>
              <a:rPr lang="fr-FR" dirty="0">
                <a:latin typeface="Marianne Medium" panose="02000000000000000000" pitchFamily="50" charset="0"/>
              </a:rPr>
              <a:t>analyses </a:t>
            </a:r>
            <a:r>
              <a:rPr lang="fr-FR" dirty="0" smtClean="0">
                <a:latin typeface="Marianne Medium" panose="02000000000000000000" pitchFamily="50" charset="0"/>
              </a:rPr>
              <a:t>économiques</a:t>
            </a:r>
            <a:r>
              <a:rPr lang="fr-FR" dirty="0">
                <a:latin typeface="Marianne Medium" panose="02000000000000000000" pitchFamily="50" charset="0"/>
              </a:rPr>
              <a:t> </a:t>
            </a:r>
            <a:r>
              <a:rPr lang="fr-FR" dirty="0" smtClean="0">
                <a:latin typeface="Marianne Medium" panose="02000000000000000000" pitchFamily="50" charset="0"/>
              </a:rPr>
              <a:t>réalisées par FAM : </a:t>
            </a:r>
          </a:p>
          <a:p>
            <a:r>
              <a:rPr lang="fr-FR" dirty="0" smtClean="0">
                <a:solidFill>
                  <a:schemeClr val="accent1">
                    <a:lumMod val="50000"/>
                  </a:schemeClr>
                </a:solidFill>
                <a:latin typeface="Marianne Medium" panose="02000000000000000000" pitchFamily="50" charset="0"/>
                <a:hlinkClick r:id="rId3"/>
              </a:rPr>
              <a:t>https</a:t>
            </a:r>
            <a:r>
              <a:rPr lang="fr-FR" dirty="0">
                <a:solidFill>
                  <a:schemeClr val="accent1">
                    <a:lumMod val="50000"/>
                  </a:schemeClr>
                </a:solidFill>
                <a:latin typeface="Marianne Medium" panose="02000000000000000000" pitchFamily="50" charset="0"/>
                <a:hlinkClick r:id="rId3"/>
              </a:rPr>
              <a:t>://www.franceagrimer.fr/Concerter/Les-commissions-thematiques-interfilieres/Commission-thematique-internationale/Analyses-economiques</a:t>
            </a:r>
            <a:endParaRPr lang="fr-FR" dirty="0">
              <a:solidFill>
                <a:schemeClr val="accent1">
                  <a:lumMod val="50000"/>
                </a:schemeClr>
              </a:solidFill>
              <a:latin typeface="Marianne Medium" panose="02000000000000000000" pitchFamily="50" charset="0"/>
            </a:endParaRPr>
          </a:p>
        </p:txBody>
      </p:sp>
      <p:sp>
        <p:nvSpPr>
          <p:cNvPr id="8" name="Rectangle 7"/>
          <p:cNvSpPr/>
          <p:nvPr/>
        </p:nvSpPr>
        <p:spPr>
          <a:xfrm>
            <a:off x="485419" y="3270621"/>
            <a:ext cx="8545692" cy="2585323"/>
          </a:xfrm>
          <a:prstGeom prst="rect">
            <a:avLst/>
          </a:prstGeom>
        </p:spPr>
        <p:txBody>
          <a:bodyPr wrap="square">
            <a:spAutoFit/>
          </a:bodyPr>
          <a:lstStyle/>
          <a:p>
            <a:pPr fontAlgn="t"/>
            <a:r>
              <a:rPr lang="fr-FR" dirty="0" smtClean="0">
                <a:hlinkClick r:id="rId4"/>
              </a:rPr>
              <a:t>Belgique</a:t>
            </a:r>
            <a:r>
              <a:rPr lang="fr-FR" dirty="0"/>
              <a:t> (2</a:t>
            </a:r>
            <a:r>
              <a:rPr lang="fr-FR" baseline="30000" dirty="0"/>
              <a:t>ème</a:t>
            </a:r>
            <a:r>
              <a:rPr lang="fr-FR" dirty="0"/>
              <a:t> client de la France</a:t>
            </a:r>
            <a:r>
              <a:rPr lang="fr-FR" dirty="0" smtClean="0"/>
              <a:t>), </a:t>
            </a:r>
            <a:r>
              <a:rPr lang="fr-FR" dirty="0" smtClean="0">
                <a:hlinkClick r:id="rId5"/>
              </a:rPr>
              <a:t>Italie</a:t>
            </a:r>
            <a:r>
              <a:rPr lang="fr-FR" dirty="0"/>
              <a:t> (4</a:t>
            </a:r>
            <a:r>
              <a:rPr lang="fr-FR" baseline="30000" dirty="0"/>
              <a:t>ème</a:t>
            </a:r>
            <a:r>
              <a:rPr lang="fr-FR" dirty="0"/>
              <a:t>), </a:t>
            </a:r>
            <a:r>
              <a:rPr lang="fr-FR" dirty="0" smtClean="0"/>
              <a:t> </a:t>
            </a:r>
            <a:r>
              <a:rPr lang="fr-FR" dirty="0" smtClean="0">
                <a:hlinkClick r:id="rId6"/>
              </a:rPr>
              <a:t>Espagne</a:t>
            </a:r>
            <a:r>
              <a:rPr lang="fr-FR" dirty="0"/>
              <a:t> (5</a:t>
            </a:r>
            <a:r>
              <a:rPr lang="fr-FR" baseline="30000" dirty="0"/>
              <a:t>ème</a:t>
            </a:r>
            <a:r>
              <a:rPr lang="fr-FR" dirty="0"/>
              <a:t>), </a:t>
            </a:r>
            <a:r>
              <a:rPr lang="fr-FR" dirty="0" smtClean="0">
                <a:hlinkClick r:id="rId7"/>
              </a:rPr>
              <a:t>États-Unis</a:t>
            </a:r>
            <a:r>
              <a:rPr lang="fr-FR" dirty="0" smtClean="0"/>
              <a:t> </a:t>
            </a:r>
            <a:r>
              <a:rPr lang="fr-FR" dirty="0"/>
              <a:t>(6</a:t>
            </a:r>
            <a:r>
              <a:rPr lang="fr-FR" baseline="30000" dirty="0"/>
              <a:t>ème</a:t>
            </a:r>
            <a:r>
              <a:rPr lang="fr-FR" dirty="0"/>
              <a:t>),</a:t>
            </a:r>
          </a:p>
          <a:p>
            <a:pPr fontAlgn="t"/>
            <a:r>
              <a:rPr lang="fr-FR" dirty="0">
                <a:hlinkClick r:id="rId8"/>
              </a:rPr>
              <a:t>Pays-Bas</a:t>
            </a:r>
            <a:r>
              <a:rPr lang="fr-FR" dirty="0"/>
              <a:t> (7</a:t>
            </a:r>
            <a:r>
              <a:rPr lang="fr-FR" baseline="30000" dirty="0"/>
              <a:t>ème</a:t>
            </a:r>
            <a:r>
              <a:rPr lang="fr-FR" dirty="0" smtClean="0"/>
              <a:t>), </a:t>
            </a:r>
            <a:r>
              <a:rPr lang="fr-FR" dirty="0" smtClean="0">
                <a:hlinkClick r:id="rId9"/>
              </a:rPr>
              <a:t>Chine</a:t>
            </a:r>
            <a:r>
              <a:rPr lang="fr-FR" dirty="0" smtClean="0"/>
              <a:t> </a:t>
            </a:r>
            <a:r>
              <a:rPr lang="fr-FR" dirty="0"/>
              <a:t>(8</a:t>
            </a:r>
            <a:r>
              <a:rPr lang="fr-FR" baseline="30000" dirty="0"/>
              <a:t>ème</a:t>
            </a:r>
            <a:r>
              <a:rPr lang="fr-FR" dirty="0" smtClean="0"/>
              <a:t>), </a:t>
            </a:r>
            <a:r>
              <a:rPr lang="fr-FR" dirty="0" smtClean="0">
                <a:hlinkClick r:id="rId10"/>
              </a:rPr>
              <a:t>Suisse</a:t>
            </a:r>
            <a:r>
              <a:rPr lang="fr-FR" dirty="0" smtClean="0"/>
              <a:t> </a:t>
            </a:r>
            <a:r>
              <a:rPr lang="fr-FR" dirty="0"/>
              <a:t>(9</a:t>
            </a:r>
            <a:r>
              <a:rPr lang="fr-FR" baseline="30000" dirty="0"/>
              <a:t>ème </a:t>
            </a:r>
            <a:r>
              <a:rPr lang="fr-FR" dirty="0"/>
              <a:t>),  </a:t>
            </a:r>
            <a:r>
              <a:rPr lang="fr-FR" dirty="0" smtClean="0"/>
              <a:t> </a:t>
            </a:r>
            <a:r>
              <a:rPr lang="fr-FR" dirty="0" smtClean="0">
                <a:hlinkClick r:id="rId11"/>
              </a:rPr>
              <a:t>Algérie</a:t>
            </a:r>
            <a:r>
              <a:rPr lang="fr-FR" dirty="0"/>
              <a:t> (10</a:t>
            </a:r>
            <a:r>
              <a:rPr lang="fr-FR" baseline="30000" dirty="0"/>
              <a:t>ème</a:t>
            </a:r>
            <a:r>
              <a:rPr lang="fr-FR" dirty="0" smtClean="0"/>
              <a:t>), </a:t>
            </a:r>
            <a:r>
              <a:rPr lang="fr-FR" dirty="0" smtClean="0">
                <a:hlinkClick r:id="rId12"/>
              </a:rPr>
              <a:t>Pologne</a:t>
            </a:r>
            <a:r>
              <a:rPr lang="fr-FR" dirty="0"/>
              <a:t> (12</a:t>
            </a:r>
            <a:r>
              <a:rPr lang="fr-FR" baseline="30000" dirty="0"/>
              <a:t>ème</a:t>
            </a:r>
            <a:r>
              <a:rPr lang="fr-FR" dirty="0" smtClean="0"/>
              <a:t>), </a:t>
            </a:r>
            <a:r>
              <a:rPr lang="fr-FR" dirty="0" smtClean="0">
                <a:hlinkClick r:id="rId13"/>
              </a:rPr>
              <a:t>Singapour</a:t>
            </a:r>
            <a:r>
              <a:rPr lang="fr-FR" dirty="0"/>
              <a:t> (13</a:t>
            </a:r>
            <a:r>
              <a:rPr lang="fr-FR" baseline="30000" dirty="0"/>
              <a:t>ème</a:t>
            </a:r>
            <a:r>
              <a:rPr lang="fr-FR" dirty="0" smtClean="0"/>
              <a:t>), </a:t>
            </a:r>
            <a:r>
              <a:rPr lang="fr-FR" dirty="0" smtClean="0">
                <a:hlinkClick r:id="rId14"/>
              </a:rPr>
              <a:t>Canada</a:t>
            </a:r>
            <a:r>
              <a:rPr lang="fr-FR" dirty="0"/>
              <a:t> (14</a:t>
            </a:r>
            <a:r>
              <a:rPr lang="fr-FR" baseline="30000" dirty="0"/>
              <a:t>ème</a:t>
            </a:r>
            <a:r>
              <a:rPr lang="fr-FR" dirty="0"/>
              <a:t>), </a:t>
            </a:r>
            <a:r>
              <a:rPr lang="fr-FR" dirty="0" smtClean="0">
                <a:hlinkClick r:id="rId15"/>
              </a:rPr>
              <a:t>Portugal</a:t>
            </a:r>
            <a:r>
              <a:rPr lang="fr-FR" dirty="0"/>
              <a:t> (15</a:t>
            </a:r>
            <a:r>
              <a:rPr lang="fr-FR" baseline="30000" dirty="0"/>
              <a:t>ème</a:t>
            </a:r>
            <a:r>
              <a:rPr lang="fr-FR" dirty="0"/>
              <a:t>), </a:t>
            </a:r>
            <a:r>
              <a:rPr lang="fr-FR" dirty="0" smtClean="0"/>
              <a:t> </a:t>
            </a:r>
            <a:r>
              <a:rPr lang="fr-FR" dirty="0" smtClean="0">
                <a:hlinkClick r:id="rId16"/>
              </a:rPr>
              <a:t>Maroc</a:t>
            </a:r>
            <a:r>
              <a:rPr lang="fr-FR" dirty="0"/>
              <a:t> (16</a:t>
            </a:r>
            <a:r>
              <a:rPr lang="fr-FR" baseline="30000" dirty="0"/>
              <a:t>ème</a:t>
            </a:r>
            <a:r>
              <a:rPr lang="fr-FR" dirty="0" smtClean="0"/>
              <a:t>), </a:t>
            </a:r>
            <a:r>
              <a:rPr lang="fr-FR" dirty="0" smtClean="0">
                <a:hlinkClick r:id="rId4"/>
              </a:rPr>
              <a:t>Hong </a:t>
            </a:r>
            <a:r>
              <a:rPr lang="fr-FR" dirty="0">
                <a:hlinkClick r:id="rId4"/>
              </a:rPr>
              <a:t>Kong</a:t>
            </a:r>
            <a:r>
              <a:rPr lang="fr-FR" dirty="0"/>
              <a:t> (17</a:t>
            </a:r>
            <a:r>
              <a:rPr lang="fr-FR" baseline="30000" dirty="0"/>
              <a:t>ème</a:t>
            </a:r>
            <a:r>
              <a:rPr lang="fr-FR" dirty="0" smtClean="0"/>
              <a:t>), </a:t>
            </a:r>
            <a:r>
              <a:rPr lang="fr-FR" dirty="0" smtClean="0">
                <a:hlinkClick r:id="rId17"/>
              </a:rPr>
              <a:t>Irlande</a:t>
            </a:r>
            <a:r>
              <a:rPr lang="fr-FR" dirty="0"/>
              <a:t> (19</a:t>
            </a:r>
            <a:r>
              <a:rPr lang="fr-FR" baseline="30000" dirty="0"/>
              <a:t>ème</a:t>
            </a:r>
            <a:r>
              <a:rPr lang="fr-FR" dirty="0" smtClean="0"/>
              <a:t>), </a:t>
            </a:r>
            <a:r>
              <a:rPr lang="fr-FR" dirty="0" smtClean="0">
                <a:hlinkClick r:id="rId18"/>
              </a:rPr>
              <a:t>Grèce</a:t>
            </a:r>
            <a:r>
              <a:rPr lang="fr-FR" dirty="0"/>
              <a:t> (22</a:t>
            </a:r>
            <a:r>
              <a:rPr lang="fr-FR" baseline="30000" dirty="0"/>
              <a:t>ème</a:t>
            </a:r>
            <a:r>
              <a:rPr lang="fr-FR" dirty="0"/>
              <a:t>), </a:t>
            </a:r>
            <a:r>
              <a:rPr lang="fr-FR" dirty="0" smtClean="0"/>
              <a:t> </a:t>
            </a:r>
            <a:r>
              <a:rPr lang="fr-FR" dirty="0" smtClean="0">
                <a:hlinkClick r:id="rId19"/>
              </a:rPr>
              <a:t>Autriche</a:t>
            </a:r>
            <a:r>
              <a:rPr lang="fr-FR" dirty="0"/>
              <a:t> (24</a:t>
            </a:r>
            <a:r>
              <a:rPr lang="fr-FR" baseline="30000" dirty="0"/>
              <a:t>ème</a:t>
            </a:r>
            <a:r>
              <a:rPr lang="fr-FR" dirty="0" smtClean="0"/>
              <a:t>), </a:t>
            </a:r>
            <a:r>
              <a:rPr lang="fr-FR" dirty="0" smtClean="0">
                <a:hlinkClick r:id="rId20"/>
              </a:rPr>
              <a:t>Corée </a:t>
            </a:r>
            <a:r>
              <a:rPr lang="fr-FR" dirty="0">
                <a:hlinkClick r:id="rId20"/>
              </a:rPr>
              <a:t>du sud</a:t>
            </a:r>
            <a:r>
              <a:rPr lang="fr-FR" dirty="0"/>
              <a:t> (25</a:t>
            </a:r>
            <a:r>
              <a:rPr lang="fr-FR" baseline="30000" dirty="0"/>
              <a:t>ème</a:t>
            </a:r>
            <a:r>
              <a:rPr lang="fr-FR" dirty="0" smtClean="0"/>
              <a:t>), </a:t>
            </a:r>
            <a:r>
              <a:rPr lang="fr-FR" dirty="0" smtClean="0">
                <a:hlinkClick r:id="rId21"/>
              </a:rPr>
              <a:t>Arabie </a:t>
            </a:r>
            <a:r>
              <a:rPr lang="fr-FR" dirty="0">
                <a:hlinkClick r:id="rId21"/>
              </a:rPr>
              <a:t>saoudite</a:t>
            </a:r>
            <a:r>
              <a:rPr lang="fr-FR" dirty="0"/>
              <a:t> (26</a:t>
            </a:r>
            <a:r>
              <a:rPr lang="fr-FR" baseline="30000" dirty="0"/>
              <a:t>ème</a:t>
            </a:r>
            <a:r>
              <a:rPr lang="fr-FR" dirty="0" smtClean="0"/>
              <a:t>), </a:t>
            </a:r>
            <a:r>
              <a:rPr lang="fr-FR" dirty="0" smtClean="0">
                <a:hlinkClick r:id="rId22"/>
              </a:rPr>
              <a:t>Russie</a:t>
            </a:r>
            <a:r>
              <a:rPr lang="fr-FR" dirty="0"/>
              <a:t> (27</a:t>
            </a:r>
            <a:r>
              <a:rPr lang="fr-FR" baseline="30000" dirty="0"/>
              <a:t>ème</a:t>
            </a:r>
            <a:r>
              <a:rPr lang="fr-FR" dirty="0" smtClean="0"/>
              <a:t>), </a:t>
            </a:r>
            <a:r>
              <a:rPr lang="fr-FR" dirty="0" smtClean="0">
                <a:hlinkClick r:id="rId23"/>
              </a:rPr>
              <a:t>Taïwan</a:t>
            </a:r>
            <a:r>
              <a:rPr lang="fr-FR" dirty="0"/>
              <a:t> (33</a:t>
            </a:r>
            <a:r>
              <a:rPr lang="fr-FR" baseline="30000" dirty="0"/>
              <a:t>ème</a:t>
            </a:r>
            <a:r>
              <a:rPr lang="fr-FR" dirty="0"/>
              <a:t>), </a:t>
            </a:r>
            <a:r>
              <a:rPr lang="fr-FR" dirty="0" smtClean="0"/>
              <a:t> </a:t>
            </a:r>
            <a:r>
              <a:rPr lang="fr-FR" dirty="0" smtClean="0">
                <a:hlinkClick r:id="rId24"/>
              </a:rPr>
              <a:t>Égypte</a:t>
            </a:r>
            <a:r>
              <a:rPr lang="fr-FR" dirty="0"/>
              <a:t> (30</a:t>
            </a:r>
            <a:r>
              <a:rPr lang="fr-FR" baseline="30000" dirty="0"/>
              <a:t>ème</a:t>
            </a:r>
            <a:r>
              <a:rPr lang="fr-FR" dirty="0" smtClean="0"/>
              <a:t>), </a:t>
            </a:r>
            <a:r>
              <a:rPr lang="fr-FR" dirty="0" smtClean="0">
                <a:hlinkClick r:id="rId25"/>
              </a:rPr>
              <a:t>Émirats </a:t>
            </a:r>
            <a:r>
              <a:rPr lang="fr-FR" dirty="0">
                <a:hlinkClick r:id="rId25"/>
              </a:rPr>
              <a:t>arabes unis</a:t>
            </a:r>
            <a:r>
              <a:rPr lang="fr-FR" dirty="0"/>
              <a:t> (31</a:t>
            </a:r>
            <a:r>
              <a:rPr lang="fr-FR" baseline="30000" dirty="0"/>
              <a:t>ème</a:t>
            </a:r>
            <a:r>
              <a:rPr lang="fr-FR" dirty="0" smtClean="0"/>
              <a:t>), </a:t>
            </a:r>
            <a:r>
              <a:rPr lang="fr-FR" dirty="0" smtClean="0">
                <a:hlinkClick r:id="rId4"/>
              </a:rPr>
              <a:t>Roumanie</a:t>
            </a:r>
            <a:r>
              <a:rPr lang="fr-FR" dirty="0"/>
              <a:t> (32</a:t>
            </a:r>
            <a:r>
              <a:rPr lang="fr-FR" baseline="30000" dirty="0"/>
              <a:t>ème</a:t>
            </a:r>
            <a:r>
              <a:rPr lang="fr-FR" dirty="0" smtClean="0"/>
              <a:t>), </a:t>
            </a:r>
            <a:r>
              <a:rPr lang="fr-FR" dirty="0" smtClean="0">
                <a:hlinkClick r:id="rId26"/>
              </a:rPr>
              <a:t>Hongrie</a:t>
            </a:r>
            <a:r>
              <a:rPr lang="fr-FR" dirty="0"/>
              <a:t> (34</a:t>
            </a:r>
            <a:r>
              <a:rPr lang="fr-FR" baseline="30000" dirty="0"/>
              <a:t>ème</a:t>
            </a:r>
            <a:r>
              <a:rPr lang="fr-FR" dirty="0" smtClean="0"/>
              <a:t>), </a:t>
            </a:r>
            <a:r>
              <a:rPr lang="fr-FR" dirty="0" smtClean="0">
                <a:hlinkClick r:id="rId4"/>
              </a:rPr>
              <a:t>Turquie</a:t>
            </a:r>
            <a:r>
              <a:rPr lang="fr-FR" dirty="0"/>
              <a:t> (35</a:t>
            </a:r>
            <a:r>
              <a:rPr lang="fr-FR" baseline="30000" dirty="0"/>
              <a:t>ème</a:t>
            </a:r>
            <a:r>
              <a:rPr lang="fr-FR" dirty="0" smtClean="0"/>
              <a:t>), </a:t>
            </a:r>
            <a:r>
              <a:rPr lang="fr-FR" dirty="0" smtClean="0">
                <a:hlinkClick r:id="rId27"/>
              </a:rPr>
              <a:t>Ukraine</a:t>
            </a:r>
            <a:r>
              <a:rPr lang="fr-FR" dirty="0"/>
              <a:t> (37</a:t>
            </a:r>
            <a:r>
              <a:rPr lang="fr-FR" baseline="30000" dirty="0"/>
              <a:t>ème</a:t>
            </a:r>
            <a:r>
              <a:rPr lang="fr-FR" dirty="0"/>
              <a:t>), </a:t>
            </a:r>
            <a:r>
              <a:rPr lang="fr-FR" dirty="0" smtClean="0"/>
              <a:t> </a:t>
            </a:r>
          </a:p>
          <a:p>
            <a:pPr fontAlgn="t"/>
            <a:r>
              <a:rPr lang="fr-FR" dirty="0" smtClean="0">
                <a:hlinkClick r:id="rId28"/>
              </a:rPr>
              <a:t>Vietnam</a:t>
            </a:r>
            <a:r>
              <a:rPr lang="fr-FR" dirty="0" smtClean="0"/>
              <a:t> </a:t>
            </a:r>
            <a:r>
              <a:rPr lang="fr-FR" dirty="0"/>
              <a:t>(41</a:t>
            </a:r>
            <a:r>
              <a:rPr lang="fr-FR" baseline="30000" dirty="0"/>
              <a:t>ème</a:t>
            </a:r>
            <a:r>
              <a:rPr lang="fr-FR" dirty="0"/>
              <a:t>)</a:t>
            </a:r>
            <a:r>
              <a:rPr lang="fr-FR" i="1" dirty="0"/>
              <a:t>, </a:t>
            </a:r>
            <a:r>
              <a:rPr lang="fr-FR" dirty="0"/>
              <a:t> </a:t>
            </a:r>
            <a:r>
              <a:rPr lang="fr-FR" dirty="0" smtClean="0">
                <a:hlinkClick r:id="rId29"/>
              </a:rPr>
              <a:t>Israël</a:t>
            </a:r>
            <a:r>
              <a:rPr lang="fr-FR" dirty="0" smtClean="0"/>
              <a:t> </a:t>
            </a:r>
            <a:r>
              <a:rPr lang="fr-FR" dirty="0"/>
              <a:t>(42</a:t>
            </a:r>
            <a:r>
              <a:rPr lang="fr-FR" baseline="30000" dirty="0"/>
              <a:t>ème</a:t>
            </a:r>
            <a:r>
              <a:rPr lang="fr-FR" dirty="0"/>
              <a:t>), </a:t>
            </a:r>
            <a:r>
              <a:rPr lang="fr-FR" dirty="0" smtClean="0"/>
              <a:t> </a:t>
            </a:r>
            <a:r>
              <a:rPr lang="fr-FR" dirty="0" smtClean="0">
                <a:hlinkClick r:id="rId30"/>
              </a:rPr>
              <a:t>Afrique </a:t>
            </a:r>
            <a:r>
              <a:rPr lang="fr-FR" dirty="0">
                <a:hlinkClick r:id="rId30"/>
              </a:rPr>
              <a:t>du </a:t>
            </a:r>
            <a:r>
              <a:rPr lang="fr-FR" dirty="0" smtClean="0">
                <a:hlinkClick r:id="rId30"/>
              </a:rPr>
              <a:t>sud</a:t>
            </a:r>
            <a:r>
              <a:rPr lang="fr-FR" dirty="0"/>
              <a:t> (45</a:t>
            </a:r>
            <a:r>
              <a:rPr lang="fr-FR" baseline="30000" dirty="0"/>
              <a:t>ème</a:t>
            </a:r>
            <a:r>
              <a:rPr lang="fr-FR" dirty="0"/>
              <a:t>), </a:t>
            </a:r>
            <a:r>
              <a:rPr lang="fr-FR" dirty="0" smtClean="0"/>
              <a:t> </a:t>
            </a:r>
            <a:r>
              <a:rPr lang="fr-FR" dirty="0" smtClean="0">
                <a:hlinkClick r:id="rId31"/>
              </a:rPr>
              <a:t>Brésil</a:t>
            </a:r>
            <a:r>
              <a:rPr lang="fr-FR" dirty="0"/>
              <a:t> (46</a:t>
            </a:r>
            <a:r>
              <a:rPr lang="fr-FR" baseline="30000" dirty="0"/>
              <a:t>ème</a:t>
            </a:r>
            <a:r>
              <a:rPr lang="fr-FR" dirty="0" smtClean="0"/>
              <a:t>), </a:t>
            </a:r>
            <a:r>
              <a:rPr lang="fr-FR" dirty="0" smtClean="0">
                <a:hlinkClick r:id="rId32"/>
              </a:rPr>
              <a:t>Thaïlande</a:t>
            </a:r>
            <a:r>
              <a:rPr lang="fr-FR" dirty="0"/>
              <a:t> (47</a:t>
            </a:r>
            <a:r>
              <a:rPr lang="fr-FR" baseline="30000" dirty="0"/>
              <a:t>ème</a:t>
            </a:r>
            <a:r>
              <a:rPr lang="fr-FR" dirty="0"/>
              <a:t>), </a:t>
            </a:r>
            <a:r>
              <a:rPr lang="fr-FR" dirty="0" smtClean="0"/>
              <a:t> </a:t>
            </a:r>
            <a:r>
              <a:rPr lang="fr-FR" dirty="0" smtClean="0">
                <a:hlinkClick r:id="rId33"/>
              </a:rPr>
              <a:t>Philippines</a:t>
            </a:r>
            <a:r>
              <a:rPr lang="fr-FR" dirty="0"/>
              <a:t> (50ème), </a:t>
            </a:r>
            <a:r>
              <a:rPr lang="fr-FR" dirty="0" smtClean="0"/>
              <a:t> </a:t>
            </a:r>
            <a:r>
              <a:rPr lang="fr-FR" dirty="0" smtClean="0">
                <a:hlinkClick r:id="rId34"/>
              </a:rPr>
              <a:t>Malaisie</a:t>
            </a:r>
            <a:r>
              <a:rPr lang="fr-FR" dirty="0"/>
              <a:t> (53</a:t>
            </a:r>
            <a:r>
              <a:rPr lang="fr-FR" baseline="30000" dirty="0"/>
              <a:t>ème</a:t>
            </a:r>
            <a:r>
              <a:rPr lang="fr-FR" dirty="0"/>
              <a:t>), </a:t>
            </a:r>
            <a:r>
              <a:rPr lang="fr-FR" dirty="0" smtClean="0"/>
              <a:t> </a:t>
            </a:r>
            <a:r>
              <a:rPr lang="fr-FR" dirty="0" smtClean="0">
                <a:hlinkClick r:id="rId35"/>
              </a:rPr>
              <a:t>Indonésie</a:t>
            </a:r>
            <a:r>
              <a:rPr lang="fr-FR" dirty="0"/>
              <a:t> (55ème), </a:t>
            </a:r>
            <a:r>
              <a:rPr lang="fr-FR" dirty="0" smtClean="0"/>
              <a:t> </a:t>
            </a:r>
          </a:p>
          <a:p>
            <a:pPr fontAlgn="t"/>
            <a:r>
              <a:rPr lang="fr-FR" dirty="0" smtClean="0">
                <a:hlinkClick r:id="rId36"/>
              </a:rPr>
              <a:t>Inde</a:t>
            </a:r>
            <a:r>
              <a:rPr lang="fr-FR" dirty="0"/>
              <a:t> (71ème), </a:t>
            </a:r>
            <a:r>
              <a:rPr lang="fr-FR" dirty="0" smtClean="0"/>
              <a:t> </a:t>
            </a:r>
            <a:r>
              <a:rPr lang="fr-FR" dirty="0" smtClean="0">
                <a:hlinkClick r:id="rId37"/>
              </a:rPr>
              <a:t>Chili</a:t>
            </a:r>
            <a:r>
              <a:rPr lang="fr-FR" dirty="0" smtClean="0"/>
              <a:t> </a:t>
            </a:r>
            <a:r>
              <a:rPr lang="fr-FR" dirty="0"/>
              <a:t>(72</a:t>
            </a:r>
            <a:r>
              <a:rPr lang="fr-FR" baseline="30000" dirty="0"/>
              <a:t>ème</a:t>
            </a:r>
            <a:r>
              <a:rPr lang="fr-FR" dirty="0"/>
              <a:t>).</a:t>
            </a:r>
          </a:p>
        </p:txBody>
      </p:sp>
      <p:pic>
        <p:nvPicPr>
          <p:cNvPr id="4" name="Image 3"/>
          <p:cNvPicPr>
            <a:picLocks noChangeAspect="1"/>
          </p:cNvPicPr>
          <p:nvPr/>
        </p:nvPicPr>
        <p:blipFill>
          <a:blip r:embed="rId38"/>
          <a:stretch>
            <a:fillRect/>
          </a:stretch>
        </p:blipFill>
        <p:spPr>
          <a:xfrm>
            <a:off x="2373086" y="203831"/>
            <a:ext cx="854528" cy="478694"/>
          </a:xfrm>
          <a:prstGeom prst="rect">
            <a:avLst/>
          </a:prstGeom>
        </p:spPr>
      </p:pic>
    </p:spTree>
    <p:extLst>
      <p:ext uri="{BB962C8B-B14F-4D97-AF65-F5344CB8AC3E}">
        <p14:creationId xmlns:p14="http://schemas.microsoft.com/office/powerpoint/2010/main" val="4095828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418724" y="1590312"/>
            <a:ext cx="8306000" cy="3675565"/>
          </a:xfrm>
        </p:spPr>
        <p:txBody>
          <a:bodyPr/>
          <a:lstStyle/>
          <a:p>
            <a:r>
              <a:rPr lang="fr-FR" sz="2000" dirty="0">
                <a:latin typeface="Marianne Medium" panose="02000000000000000000" pitchFamily="50" charset="0"/>
              </a:rPr>
              <a:t>Le rapport </a:t>
            </a:r>
            <a:r>
              <a:rPr lang="fr-FR" sz="2000" b="1" dirty="0">
                <a:latin typeface="Marianne Medium" panose="02000000000000000000" pitchFamily="50" charset="0"/>
              </a:rPr>
              <a:t>"Performances des filières à l'export"</a:t>
            </a:r>
            <a:r>
              <a:rPr lang="fr-FR" sz="2000" dirty="0">
                <a:latin typeface="Marianne Medium" panose="02000000000000000000" pitchFamily="50" charset="0"/>
              </a:rPr>
              <a:t> est produit chaque année par la Direction Marchés, Etudes et </a:t>
            </a:r>
            <a:r>
              <a:rPr lang="fr-FR" sz="2000" dirty="0" smtClean="0">
                <a:latin typeface="Marianne Medium" panose="02000000000000000000" pitchFamily="50" charset="0"/>
              </a:rPr>
              <a:t>Prospective de FAM. </a:t>
            </a:r>
          </a:p>
          <a:p>
            <a:endParaRPr lang="fr-FR" sz="2000" dirty="0" smtClean="0">
              <a:latin typeface="Marianne Medium" panose="02000000000000000000" pitchFamily="50" charset="0"/>
            </a:endParaRPr>
          </a:p>
          <a:p>
            <a:r>
              <a:rPr lang="fr-FR" sz="2000" dirty="0" smtClean="0">
                <a:latin typeface="Marianne Medium" panose="02000000000000000000" pitchFamily="50" charset="0"/>
              </a:rPr>
              <a:t>Il </a:t>
            </a:r>
            <a:r>
              <a:rPr lang="fr-FR" sz="2000" dirty="0">
                <a:latin typeface="Marianne Medium" panose="02000000000000000000" pitchFamily="50" charset="0"/>
              </a:rPr>
              <a:t>permet de faire le point sur les principaux résultats des filières françaises agricoles et agroalimentaires : position face aux principaux concurrents, gains et pertes de parts de marchés selon les filières et leurs produits, grandes tendances au sein et hors de l’Union européenne. </a:t>
            </a:r>
            <a:endParaRPr lang="fr-FR" sz="2000" dirty="0" smtClean="0">
              <a:latin typeface="Marianne Medium" panose="02000000000000000000" pitchFamily="50" charset="0"/>
            </a:endParaRPr>
          </a:p>
          <a:p>
            <a:r>
              <a:rPr lang="fr-FR" sz="2000" u="sng" dirty="0" smtClean="0">
                <a:solidFill>
                  <a:srgbClr val="0070C0"/>
                </a:solidFill>
                <a:latin typeface="Marianne Medium" panose="02000000000000000000" pitchFamily="50" charset="0"/>
              </a:rPr>
              <a:t>https</a:t>
            </a:r>
            <a:r>
              <a:rPr lang="fr-FR" sz="2000" u="sng" dirty="0">
                <a:solidFill>
                  <a:srgbClr val="0070C0"/>
                </a:solidFill>
                <a:latin typeface="Marianne Medium" panose="02000000000000000000" pitchFamily="50" charset="0"/>
              </a:rPr>
              <a:t>://www.franceagrimer.fr/Actualite/International/2023/Les-performances-a-l-export.-Situation-en-2022</a:t>
            </a:r>
          </a:p>
          <a:p>
            <a:endParaRPr lang="fr-FR" sz="2000" dirty="0" smtClean="0">
              <a:solidFill>
                <a:schemeClr val="accent1">
                  <a:lumMod val="50000"/>
                </a:schemeClr>
              </a:solidFill>
              <a:latin typeface="Marianne Medium" panose="02000000000000000000" pitchFamily="50" charset="0"/>
            </a:endParaRPr>
          </a:p>
          <a:p>
            <a:endParaRPr lang="fr-FR" sz="2000" dirty="0" smtClean="0">
              <a:solidFill>
                <a:schemeClr val="accent1">
                  <a:lumMod val="50000"/>
                </a:schemeClr>
              </a:solidFill>
              <a:latin typeface="Marianne Medium" panose="02000000000000000000" pitchFamily="50" charset="0"/>
            </a:endParaRPr>
          </a:p>
          <a:p>
            <a:endParaRPr lang="fr-FR" sz="2000" dirty="0">
              <a:solidFill>
                <a:schemeClr val="accent1">
                  <a:lumMod val="50000"/>
                </a:schemeClr>
              </a:solidFill>
              <a:latin typeface="Marianne Medium" panose="02000000000000000000" pitchFamily="50" charset="0"/>
            </a:endParaRPr>
          </a:p>
          <a:p>
            <a:endParaRPr lang="fr-FR" sz="2000" dirty="0" smtClean="0">
              <a:solidFill>
                <a:schemeClr val="accent1">
                  <a:lumMod val="50000"/>
                </a:schemeClr>
              </a:solidFill>
              <a:latin typeface="Marianne Medium" panose="02000000000000000000" pitchFamily="50" charset="0"/>
            </a:endParaRPr>
          </a:p>
          <a:p>
            <a:endParaRPr lang="fr-FR" sz="2000" dirty="0">
              <a:solidFill>
                <a:schemeClr val="accent1">
                  <a:lumMod val="50000"/>
                </a:schemeClr>
              </a:solidFill>
              <a:latin typeface="Marianne Medium" panose="02000000000000000000" pitchFamily="50" charset="0"/>
            </a:endParaRPr>
          </a:p>
          <a:p>
            <a:endParaRPr lang="fr-FR" sz="2000" dirty="0">
              <a:solidFill>
                <a:schemeClr val="accent1">
                  <a:lumMod val="50000"/>
                </a:schemeClr>
              </a:solidFill>
              <a:latin typeface="Marianne Medium" panose="02000000000000000000" pitchFamily="50" charset="0"/>
            </a:endParaRPr>
          </a:p>
        </p:txBody>
      </p:sp>
      <p:pic>
        <p:nvPicPr>
          <p:cNvPr id="4" name="Image 3"/>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1533225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2"/>
          </p:nvPr>
        </p:nvSpPr>
        <p:spPr>
          <a:xfrm>
            <a:off x="312023" y="1743557"/>
            <a:ext cx="8306000" cy="5068529"/>
          </a:xfrm>
        </p:spPr>
        <p:txBody>
          <a:bodyPr/>
          <a:lstStyle/>
          <a:p>
            <a:r>
              <a:rPr lang="fr-FR" sz="1800" dirty="0" smtClean="0">
                <a:latin typeface="Marianne Medium" panose="02000000000000000000" pitchFamily="50" charset="0"/>
              </a:rPr>
              <a:t>On trouve sur </a:t>
            </a:r>
            <a:r>
              <a:rPr lang="fr-FR" sz="1800" b="1" dirty="0" err="1" smtClean="0">
                <a:latin typeface="Marianne Medium" panose="02000000000000000000" pitchFamily="50" charset="0"/>
              </a:rPr>
              <a:t>Exp@don</a:t>
            </a:r>
            <a:r>
              <a:rPr lang="fr-FR" sz="1800" dirty="0" smtClean="0">
                <a:latin typeface="Marianne Medium" panose="02000000000000000000" pitchFamily="50" charset="0"/>
              </a:rPr>
              <a:t> les certificats sanitaires officiels négociés entre la France et les pays tiers, les certificats non négociés et les certificats à titre de renseignement.</a:t>
            </a:r>
          </a:p>
          <a:p>
            <a:endParaRPr lang="fr-FR" sz="1800" dirty="0" smtClean="0">
              <a:latin typeface="Marianne Medium" panose="02000000000000000000" pitchFamily="50" charset="0"/>
            </a:endParaRPr>
          </a:p>
          <a:p>
            <a:endParaRPr lang="fr-FR" sz="1800" dirty="0">
              <a:latin typeface="Marianne Medium" panose="02000000000000000000" pitchFamily="50" charset="0"/>
            </a:endParaRPr>
          </a:p>
          <a:p>
            <a:endParaRPr lang="fr-FR" sz="1800" dirty="0" smtClean="0">
              <a:latin typeface="Marianne Medium" panose="02000000000000000000" pitchFamily="50" charset="0"/>
            </a:endParaRPr>
          </a:p>
          <a:p>
            <a:endParaRPr lang="fr-FR" sz="1800" dirty="0" smtClean="0">
              <a:latin typeface="Marianne Medium" panose="02000000000000000000" pitchFamily="50" charset="0"/>
            </a:endParaRPr>
          </a:p>
          <a:p>
            <a:r>
              <a:rPr lang="fr-FR" sz="1800" dirty="0" smtClean="0">
                <a:latin typeface="Marianne Medium" panose="02000000000000000000" pitchFamily="50" charset="0"/>
              </a:rPr>
              <a:t>On trouve dans </a:t>
            </a:r>
            <a:r>
              <a:rPr lang="fr-FR" sz="1800" dirty="0">
                <a:latin typeface="Marianne Medium" panose="02000000000000000000" pitchFamily="50" charset="0"/>
              </a:rPr>
              <a:t>le module certificats </a:t>
            </a:r>
            <a:r>
              <a:rPr lang="fr-FR" sz="1800" b="1" dirty="0" smtClean="0">
                <a:latin typeface="Marianne Medium" panose="02000000000000000000" pitchFamily="50" charset="0"/>
              </a:rPr>
              <a:t>d’Expadon 2</a:t>
            </a:r>
            <a:r>
              <a:rPr lang="fr-FR" sz="1800" dirty="0" smtClean="0">
                <a:latin typeface="Marianne Medium" panose="02000000000000000000" pitchFamily="50" charset="0"/>
              </a:rPr>
              <a:t> les certificats sanitaires de la filière lait et produits laitiers et certains certificats de la filière viande.</a:t>
            </a:r>
          </a:p>
          <a:p>
            <a:r>
              <a:rPr lang="fr-FR" sz="2000" b="1" dirty="0">
                <a:solidFill>
                  <a:srgbClr val="0066FF"/>
                </a:solidFill>
                <a:ea typeface="ＭＳ Ｐゴシック" panose="020B0600070205080204" pitchFamily="34" charset="-128"/>
              </a:rPr>
              <a:t>https://www.expadon.fr/accueil.html</a:t>
            </a:r>
          </a:p>
          <a:p>
            <a:endParaRPr lang="fr-FR" sz="2000" dirty="0"/>
          </a:p>
          <a:p>
            <a:endParaRPr lang="fr-FR" sz="2000" dirty="0"/>
          </a:p>
        </p:txBody>
      </p:sp>
      <p:sp>
        <p:nvSpPr>
          <p:cNvPr id="6" name="Rectangle 4"/>
          <p:cNvSpPr>
            <a:spLocks noChangeArrowheads="1"/>
          </p:cNvSpPr>
          <p:nvPr/>
        </p:nvSpPr>
        <p:spPr bwMode="auto">
          <a:xfrm>
            <a:off x="312023" y="2951942"/>
            <a:ext cx="7203305" cy="405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736" tIns="48368" rIns="96736" bIns="48368">
            <a:spAutoFit/>
          </a:bodyPr>
          <a:lstStyle>
            <a:lvl1pPr algn="l" defTabSz="966788">
              <a:defRPr sz="2400">
                <a:solidFill>
                  <a:schemeClr val="tx1"/>
                </a:solidFill>
                <a:latin typeface="Arial" panose="020B0604020202020204" pitchFamily="34" charset="0"/>
                <a:ea typeface="ＭＳ Ｐゴシック" panose="020B0600070205080204" pitchFamily="34" charset="-128"/>
              </a:defRPr>
            </a:lvl1pPr>
            <a:lvl2pPr marL="484188" algn="l" defTabSz="966788">
              <a:defRPr sz="2400">
                <a:solidFill>
                  <a:schemeClr val="tx1"/>
                </a:solidFill>
                <a:latin typeface="Arial" panose="020B0604020202020204" pitchFamily="34" charset="0"/>
                <a:ea typeface="ＭＳ Ｐゴシック" panose="020B0600070205080204" pitchFamily="34" charset="-128"/>
              </a:defRPr>
            </a:lvl2pPr>
            <a:lvl3pPr marL="966788" algn="l" defTabSz="966788">
              <a:defRPr sz="2400">
                <a:solidFill>
                  <a:schemeClr val="tx1"/>
                </a:solidFill>
                <a:latin typeface="Arial" panose="020B0604020202020204" pitchFamily="34" charset="0"/>
                <a:ea typeface="ＭＳ Ｐゴシック" panose="020B0600070205080204" pitchFamily="34" charset="-128"/>
              </a:defRPr>
            </a:lvl3pPr>
            <a:lvl4pPr marL="1450975" algn="l" defTabSz="966788">
              <a:defRPr sz="2400">
                <a:solidFill>
                  <a:schemeClr val="tx1"/>
                </a:solidFill>
                <a:latin typeface="Arial" panose="020B0604020202020204" pitchFamily="34" charset="0"/>
                <a:ea typeface="ＭＳ Ｐゴシック" panose="020B0600070205080204" pitchFamily="34" charset="-128"/>
              </a:defRPr>
            </a:lvl4pPr>
            <a:lvl5pPr marL="1935163" algn="l" defTabSz="966788">
              <a:defRPr sz="2400">
                <a:solidFill>
                  <a:schemeClr val="tx1"/>
                </a:solidFill>
                <a:latin typeface="Arial" panose="020B0604020202020204" pitchFamily="34" charset="0"/>
                <a:ea typeface="ＭＳ Ｐゴシック" panose="020B0600070205080204" pitchFamily="34" charset="-128"/>
              </a:defRPr>
            </a:lvl5pPr>
            <a:lvl6pPr marL="2392363" defTabSz="96678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849563" defTabSz="96678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306763" defTabSz="96678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763963" defTabSz="96678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fr-FR" altLang="fr-FR" sz="2000" b="1" dirty="0">
                <a:solidFill>
                  <a:srgbClr val="0066FF"/>
                </a:solidFill>
                <a:latin typeface="Marianne Light" panose="02000000000000000000" pitchFamily="50" charset="0"/>
              </a:rPr>
              <a:t>https://www.teleprocedures.franceagrimer.fr/Expadon/</a:t>
            </a:r>
          </a:p>
        </p:txBody>
      </p:sp>
      <p:sp>
        <p:nvSpPr>
          <p:cNvPr id="7" name="Espace réservé du texte 4"/>
          <p:cNvSpPr>
            <a:spLocks noGrp="1"/>
          </p:cNvSpPr>
          <p:nvPr>
            <p:ph type="body" sz="quarter" idx="13"/>
          </p:nvPr>
        </p:nvSpPr>
        <p:spPr>
          <a:xfrm>
            <a:off x="312025" y="969438"/>
            <a:ext cx="8305999" cy="578295"/>
          </a:xfrm>
        </p:spPr>
        <p:txBody>
          <a:bodyPr/>
          <a:lstStyle/>
          <a:p>
            <a:pPr marL="0" indent="0">
              <a:buNone/>
            </a:pPr>
            <a:r>
              <a:rPr lang="fr-FR" sz="2000" dirty="0">
                <a:solidFill>
                  <a:schemeClr val="accent5">
                    <a:lumMod val="75000"/>
                  </a:schemeClr>
                </a:solidFill>
                <a:latin typeface="Marianne ExtraBold" panose="02000000000000000000" pitchFamily="50" charset="0"/>
                <a:ea typeface="+mj-ea"/>
                <a:cs typeface="+mj-cs"/>
              </a:rPr>
              <a:t>2</a:t>
            </a:r>
            <a:r>
              <a:rPr lang="fr-FR" sz="2000" dirty="0" smtClean="0">
                <a:solidFill>
                  <a:schemeClr val="accent5">
                    <a:lumMod val="75000"/>
                  </a:schemeClr>
                </a:solidFill>
                <a:latin typeface="Marianne ExtraBold" panose="02000000000000000000" pitchFamily="50" charset="0"/>
                <a:ea typeface="+mj-ea"/>
                <a:cs typeface="+mj-cs"/>
              </a:rPr>
              <a:t>.2 les outils de la certification</a:t>
            </a:r>
            <a:endParaRPr lang="fr-FR" sz="2000" dirty="0">
              <a:solidFill>
                <a:schemeClr val="accent5">
                  <a:lumMod val="75000"/>
                </a:schemeClr>
              </a:solidFill>
              <a:latin typeface="Marianne ExtraBold" panose="02000000000000000000" pitchFamily="50" charset="0"/>
              <a:ea typeface="+mj-ea"/>
              <a:cs typeface="+mj-cs"/>
            </a:endParaRPr>
          </a:p>
        </p:txBody>
      </p:sp>
      <p:pic>
        <p:nvPicPr>
          <p:cNvPr id="8" name="Image 7"/>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1074752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272357" y="1332614"/>
            <a:ext cx="8306000" cy="4195828"/>
          </a:xfrm>
        </p:spPr>
        <p:txBody>
          <a:bodyPr/>
          <a:lstStyle/>
          <a:p>
            <a:r>
              <a:rPr lang="fr-FR" sz="1800" dirty="0">
                <a:latin typeface="Marianne Medium" panose="02000000000000000000" pitchFamily="50" charset="0"/>
              </a:rPr>
              <a:t>Depuis le 1er octobre 2021,  </a:t>
            </a:r>
            <a:r>
              <a:rPr lang="fr-FR" sz="1800" dirty="0" smtClean="0">
                <a:latin typeface="Marianne Medium" panose="02000000000000000000" pitchFamily="50" charset="0"/>
              </a:rPr>
              <a:t>on trouve </a:t>
            </a:r>
            <a:r>
              <a:rPr lang="fr-FR" sz="1800" dirty="0">
                <a:latin typeface="Marianne Medium" panose="02000000000000000000" pitchFamily="50" charset="0"/>
              </a:rPr>
              <a:t>dans l'application </a:t>
            </a:r>
            <a:r>
              <a:rPr lang="fr-FR" sz="1800" b="1" dirty="0">
                <a:latin typeface="Marianne Medium" panose="02000000000000000000" pitchFamily="50" charset="0"/>
              </a:rPr>
              <a:t>TRACES NT – module </a:t>
            </a:r>
            <a:r>
              <a:rPr lang="fr-FR" sz="1800" b="1" dirty="0" smtClean="0">
                <a:latin typeface="Marianne Medium" panose="02000000000000000000" pitchFamily="50" charset="0"/>
              </a:rPr>
              <a:t>Phyto les</a:t>
            </a:r>
            <a:r>
              <a:rPr lang="fr-FR" sz="1800" dirty="0" smtClean="0">
                <a:latin typeface="Marianne Medium" panose="02000000000000000000" pitchFamily="50" charset="0"/>
              </a:rPr>
              <a:t> </a:t>
            </a:r>
            <a:r>
              <a:rPr lang="fr-FR" sz="1800" dirty="0">
                <a:latin typeface="Marianne Medium" panose="02000000000000000000" pitchFamily="50" charset="0"/>
              </a:rPr>
              <a:t>certificats phytosanitaires export </a:t>
            </a:r>
            <a:r>
              <a:rPr lang="fr-FR" sz="1800" dirty="0" smtClean="0">
                <a:latin typeface="Marianne Medium" panose="02000000000000000000" pitchFamily="50" charset="0"/>
              </a:rPr>
              <a:t>pour les végétaux.</a:t>
            </a:r>
          </a:p>
          <a:p>
            <a:endParaRPr lang="fr-FR" sz="1800" dirty="0" smtClean="0">
              <a:latin typeface="Marianne Medium" panose="02000000000000000000" pitchFamily="50" charset="0"/>
            </a:endParaRPr>
          </a:p>
          <a:p>
            <a:endParaRPr lang="fr-FR" sz="1800" dirty="0">
              <a:latin typeface="Marianne Medium" panose="02000000000000000000" pitchFamily="50" charset="0"/>
            </a:endParaRPr>
          </a:p>
          <a:p>
            <a:r>
              <a:rPr lang="fr-FR" sz="1800" b="1" dirty="0">
                <a:latin typeface="Marianne Medium" panose="02000000000000000000" pitchFamily="50" charset="0"/>
              </a:rPr>
              <a:t>Depuis le 15 octobre 2021</a:t>
            </a:r>
            <a:r>
              <a:rPr lang="fr-FR" sz="1800" dirty="0">
                <a:latin typeface="Marianne Medium" panose="02000000000000000000" pitchFamily="50" charset="0"/>
              </a:rPr>
              <a:t>, </a:t>
            </a:r>
            <a:r>
              <a:rPr lang="fr-FR" sz="1800" dirty="0" smtClean="0">
                <a:latin typeface="Marianne Medium" panose="02000000000000000000" pitchFamily="50" charset="0"/>
              </a:rPr>
              <a:t> on trouve dans </a:t>
            </a:r>
            <a:r>
              <a:rPr lang="fr-FR" sz="1800" b="1" dirty="0" smtClean="0">
                <a:latin typeface="Marianne Medium" panose="02000000000000000000" pitchFamily="50" charset="0"/>
              </a:rPr>
              <a:t>TRACES NT- Module INTRA</a:t>
            </a:r>
            <a:r>
              <a:rPr lang="fr-FR" sz="1800" dirty="0" smtClean="0">
                <a:latin typeface="Marianne Medium" panose="02000000000000000000" pitchFamily="50" charset="0"/>
              </a:rPr>
              <a:t> les certificats nécessaires pour les </a:t>
            </a:r>
            <a:r>
              <a:rPr lang="fr-FR" sz="1800" dirty="0">
                <a:latin typeface="Marianne Medium" panose="02000000000000000000" pitchFamily="50" charset="0"/>
              </a:rPr>
              <a:t>professionnels impliqués dans les mouvements d'animaux vivants et produits génétiques vers d'autres états membres ou en transit par d'autres états membres avant d’être exportés vers un pays </a:t>
            </a:r>
            <a:r>
              <a:rPr lang="fr-FR" sz="1800" dirty="0" smtClean="0">
                <a:latin typeface="Marianne Medium" panose="02000000000000000000" pitchFamily="50" charset="0"/>
              </a:rPr>
              <a:t>tiers.</a:t>
            </a:r>
          </a:p>
          <a:p>
            <a:endParaRPr lang="fr-FR" sz="1800" dirty="0">
              <a:latin typeface="Marianne Medium" panose="02000000000000000000" pitchFamily="50" charset="0"/>
            </a:endParaRPr>
          </a:p>
          <a:p>
            <a:r>
              <a:rPr lang="fr-FR" sz="1800" dirty="0">
                <a:latin typeface="Marianne Medium" panose="02000000000000000000" pitchFamily="50" charset="0"/>
              </a:rPr>
              <a:t>On trouve sur </a:t>
            </a:r>
            <a:r>
              <a:rPr lang="fr-FR" sz="1800" b="1" dirty="0" smtClean="0">
                <a:latin typeface="Marianne Medium" panose="02000000000000000000" pitchFamily="50" charset="0"/>
              </a:rPr>
              <a:t>TRACES NT- module Export </a:t>
            </a:r>
            <a:r>
              <a:rPr lang="fr-FR" sz="1800" dirty="0">
                <a:latin typeface="Marianne Medium" panose="02000000000000000000" pitchFamily="50" charset="0"/>
              </a:rPr>
              <a:t>les certificats sanitaires négociés par l’UE dans le cadre d’accords de libre échange. </a:t>
            </a:r>
            <a:r>
              <a:rPr lang="fr-FR" sz="1800" spc="-1" dirty="0">
                <a:solidFill>
                  <a:srgbClr val="000000"/>
                </a:solidFill>
                <a:latin typeface="Marianne Medium" panose="02000000000000000000" pitchFamily="50" charset="0"/>
              </a:rPr>
              <a:t>Dans ce cas, le </a:t>
            </a:r>
            <a:r>
              <a:rPr lang="fr-FR" sz="1800" dirty="0">
                <a:latin typeface="Marianne Medium" panose="02000000000000000000" pitchFamily="50" charset="0"/>
              </a:rPr>
              <a:t>certificat sanitaire</a:t>
            </a:r>
            <a:r>
              <a:rPr lang="fr-FR" sz="1800" spc="-1" dirty="0">
                <a:solidFill>
                  <a:srgbClr val="000000"/>
                </a:solidFill>
                <a:latin typeface="Marianne Medium" panose="02000000000000000000" pitchFamily="50" charset="0"/>
              </a:rPr>
              <a:t> n’est pas disponible sur </a:t>
            </a:r>
            <a:r>
              <a:rPr lang="fr-FR" sz="1800" spc="-1" dirty="0" err="1">
                <a:solidFill>
                  <a:srgbClr val="000000"/>
                </a:solidFill>
                <a:latin typeface="Marianne Medium" panose="02000000000000000000" pitchFamily="50" charset="0"/>
              </a:rPr>
              <a:t>Exp@don</a:t>
            </a:r>
            <a:r>
              <a:rPr lang="fr-FR" sz="1800" spc="-1" dirty="0">
                <a:solidFill>
                  <a:srgbClr val="000000"/>
                </a:solidFill>
                <a:latin typeface="Marianne Medium" panose="02000000000000000000" pitchFamily="50" charset="0"/>
              </a:rPr>
              <a:t>, une information renvoie vers</a:t>
            </a:r>
            <a:r>
              <a:rPr lang="fr-FR" sz="1800" spc="-1" dirty="0">
                <a:solidFill>
                  <a:srgbClr val="FF0000"/>
                </a:solidFill>
                <a:latin typeface="Marianne Medium" panose="02000000000000000000" pitchFamily="50" charset="0"/>
              </a:rPr>
              <a:t> </a:t>
            </a:r>
            <a:r>
              <a:rPr lang="fr-FR" sz="1800" spc="-1" dirty="0">
                <a:latin typeface="Marianne Medium" panose="02000000000000000000" pitchFamily="50" charset="0"/>
              </a:rPr>
              <a:t>Traces</a:t>
            </a:r>
            <a:r>
              <a:rPr lang="fr-FR" sz="2000" spc="-1" dirty="0"/>
              <a:t>.</a:t>
            </a:r>
          </a:p>
          <a:p>
            <a:endParaRPr lang="fr-FR" sz="2000" dirty="0"/>
          </a:p>
          <a:p>
            <a:endParaRPr lang="fr-FR" sz="1800" dirty="0" smtClean="0">
              <a:latin typeface="Marianne Medium" panose="02000000000000000000" pitchFamily="50" charset="0"/>
            </a:endParaRPr>
          </a:p>
          <a:p>
            <a:endParaRPr lang="fr-FR" sz="1800" dirty="0">
              <a:latin typeface="Marianne Medium" panose="02000000000000000000" pitchFamily="50" charset="0"/>
            </a:endParaRPr>
          </a:p>
          <a:p>
            <a:endParaRPr lang="fr-FR" sz="1800" dirty="0">
              <a:latin typeface="Marianne Medium" panose="02000000000000000000" pitchFamily="50" charset="0"/>
            </a:endParaRPr>
          </a:p>
          <a:p>
            <a:endParaRPr lang="fr-FR" sz="1800" dirty="0" smtClean="0">
              <a:latin typeface="Marianne Medium" panose="02000000000000000000" pitchFamily="50" charset="0"/>
            </a:endParaRPr>
          </a:p>
          <a:p>
            <a:endParaRPr lang="fr-FR" sz="1800" dirty="0">
              <a:latin typeface="Marianne Medium" panose="02000000000000000000" pitchFamily="50" charset="0"/>
            </a:endParaRPr>
          </a:p>
          <a:p>
            <a:endParaRPr lang="fr-FR" dirty="0"/>
          </a:p>
        </p:txBody>
      </p:sp>
      <p:pic>
        <p:nvPicPr>
          <p:cNvPr id="4" name="Image 3"/>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2881331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282868" y="1174960"/>
            <a:ext cx="8306000" cy="4574199"/>
          </a:xfrm>
        </p:spPr>
        <p:txBody>
          <a:bodyPr/>
          <a:lstStyle/>
          <a:p>
            <a:endParaRPr lang="fr-FR" sz="1800" dirty="0" smtClean="0">
              <a:latin typeface="Marianne Medium" panose="02000000000000000000" pitchFamily="50" charset="0"/>
            </a:endParaRPr>
          </a:p>
          <a:p>
            <a:endParaRPr lang="fr-FR" sz="1800" dirty="0">
              <a:latin typeface="Marianne Medium" panose="02000000000000000000" pitchFamily="50" charset="0"/>
            </a:endParaRPr>
          </a:p>
          <a:p>
            <a:r>
              <a:rPr lang="fr-FR" sz="1800" b="1" dirty="0" smtClean="0">
                <a:latin typeface="Marianne Medium" panose="02000000000000000000" pitchFamily="50" charset="0"/>
              </a:rPr>
              <a:t>Depuis le 1</a:t>
            </a:r>
            <a:r>
              <a:rPr lang="fr-FR" sz="1800" b="1" baseline="30000" dirty="0" smtClean="0">
                <a:latin typeface="Marianne Medium" panose="02000000000000000000" pitchFamily="50" charset="0"/>
              </a:rPr>
              <a:t>er</a:t>
            </a:r>
            <a:r>
              <a:rPr lang="fr-FR" sz="1800" b="1" dirty="0" smtClean="0">
                <a:latin typeface="Marianne Medium" panose="02000000000000000000" pitchFamily="50" charset="0"/>
              </a:rPr>
              <a:t> juillet 2022 </a:t>
            </a:r>
            <a:r>
              <a:rPr lang="fr-FR" sz="1800" dirty="0" smtClean="0">
                <a:latin typeface="Marianne Medium" panose="02000000000000000000" pitchFamily="50" charset="0"/>
              </a:rPr>
              <a:t>les </a:t>
            </a:r>
            <a:r>
              <a:rPr lang="fr-FR" sz="1800" dirty="0">
                <a:latin typeface="Marianne Medium" panose="02000000000000000000" pitchFamily="50" charset="0"/>
              </a:rPr>
              <a:t>certificats sanitaires pour </a:t>
            </a:r>
            <a:r>
              <a:rPr lang="fr-FR" sz="1800" b="1" dirty="0">
                <a:latin typeface="Marianne Medium" panose="02000000000000000000" pitchFamily="50" charset="0"/>
              </a:rPr>
              <a:t>les produits d'origine animale </a:t>
            </a:r>
            <a:r>
              <a:rPr lang="fr-FR" sz="1800" dirty="0">
                <a:latin typeface="Marianne Medium" panose="02000000000000000000" pitchFamily="50" charset="0"/>
              </a:rPr>
              <a:t>et les certificats phytosanitaires pour </a:t>
            </a:r>
            <a:r>
              <a:rPr lang="fr-FR" sz="1800" b="1" dirty="0">
                <a:latin typeface="Marianne Medium" panose="02000000000000000000" pitchFamily="50" charset="0"/>
              </a:rPr>
              <a:t>les plantes et produits végétaux</a:t>
            </a:r>
            <a:r>
              <a:rPr lang="fr-FR" sz="1800" dirty="0">
                <a:latin typeface="Marianne Medium" panose="02000000000000000000" pitchFamily="50" charset="0"/>
              </a:rPr>
              <a:t> à faible risque (tels que les fruits et légumes) </a:t>
            </a:r>
            <a:r>
              <a:rPr lang="fr-FR" sz="1800" dirty="0" smtClean="0">
                <a:latin typeface="Marianne Medium" panose="02000000000000000000" pitchFamily="50" charset="0"/>
              </a:rPr>
              <a:t> </a:t>
            </a:r>
            <a:r>
              <a:rPr lang="fr-FR" sz="1800" dirty="0">
                <a:latin typeface="Marianne Medium" panose="02000000000000000000" pitchFamily="50" charset="0"/>
              </a:rPr>
              <a:t>exigés </a:t>
            </a:r>
            <a:r>
              <a:rPr lang="fr-FR" sz="1800" dirty="0" smtClean="0">
                <a:latin typeface="Marianne Medium" panose="02000000000000000000" pitchFamily="50" charset="0"/>
              </a:rPr>
              <a:t>par le Royaume Uni suite au Brexit sont disponibles dans </a:t>
            </a:r>
            <a:r>
              <a:rPr lang="fr-FR" sz="1800" b="1" dirty="0" smtClean="0">
                <a:latin typeface="Marianne Medium" panose="02000000000000000000" pitchFamily="50" charset="0"/>
              </a:rPr>
              <a:t>Traces NT - module Export</a:t>
            </a:r>
            <a:r>
              <a:rPr lang="fr-FR" sz="1800" dirty="0" smtClean="0">
                <a:latin typeface="Marianne Medium" panose="02000000000000000000" pitchFamily="50" charset="0"/>
              </a:rPr>
              <a:t>.</a:t>
            </a:r>
            <a:endParaRPr lang="fr-FR" sz="1800" dirty="0">
              <a:latin typeface="Marianne Medium" panose="02000000000000000000" pitchFamily="50" charset="0"/>
            </a:endParaRPr>
          </a:p>
          <a:p>
            <a:endParaRPr lang="fr-FR" sz="1800" dirty="0">
              <a:latin typeface="Marianne Medium" panose="02000000000000000000" pitchFamily="50" charset="0"/>
            </a:endParaRPr>
          </a:p>
          <a:p>
            <a:endParaRPr lang="fr-FR" dirty="0"/>
          </a:p>
        </p:txBody>
      </p:sp>
      <p:pic>
        <p:nvPicPr>
          <p:cNvPr id="4" name="Image 3"/>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1990506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 name="Image 2"/>
          <p:cNvPicPr/>
          <p:nvPr/>
        </p:nvPicPr>
        <p:blipFill>
          <a:blip r:embed="rId3"/>
          <a:stretch/>
        </p:blipFill>
        <p:spPr>
          <a:xfrm>
            <a:off x="641169" y="2300785"/>
            <a:ext cx="7896570" cy="3117848"/>
          </a:xfrm>
          <a:prstGeom prst="rect">
            <a:avLst/>
          </a:prstGeom>
          <a:ln>
            <a:noFill/>
          </a:ln>
        </p:spPr>
      </p:pic>
      <p:pic>
        <p:nvPicPr>
          <p:cNvPr id="246" name="Image 4"/>
          <p:cNvPicPr/>
          <p:nvPr/>
        </p:nvPicPr>
        <p:blipFill>
          <a:blip r:embed="rId4"/>
          <a:stretch/>
        </p:blipFill>
        <p:spPr>
          <a:xfrm>
            <a:off x="641169" y="1763747"/>
            <a:ext cx="8441956" cy="323640"/>
          </a:xfrm>
          <a:prstGeom prst="rect">
            <a:avLst/>
          </a:prstGeom>
          <a:ln>
            <a:noFill/>
          </a:ln>
        </p:spPr>
      </p:pic>
      <p:pic>
        <p:nvPicPr>
          <p:cNvPr id="247" name="Image 10"/>
          <p:cNvPicPr/>
          <p:nvPr/>
        </p:nvPicPr>
        <p:blipFill>
          <a:blip r:embed="rId5"/>
          <a:stretch/>
        </p:blipFill>
        <p:spPr>
          <a:xfrm>
            <a:off x="720000" y="5688360"/>
            <a:ext cx="7613280" cy="359640"/>
          </a:xfrm>
          <a:prstGeom prst="rect">
            <a:avLst/>
          </a:prstGeom>
          <a:ln>
            <a:noFill/>
          </a:ln>
        </p:spPr>
      </p:pic>
      <p:sp>
        <p:nvSpPr>
          <p:cNvPr id="2" name="ZoneTexte 1"/>
          <p:cNvSpPr txBox="1"/>
          <p:nvPr/>
        </p:nvSpPr>
        <p:spPr>
          <a:xfrm>
            <a:off x="641169" y="1400174"/>
            <a:ext cx="7454541" cy="646331"/>
          </a:xfrm>
          <a:prstGeom prst="rect">
            <a:avLst/>
          </a:prstGeom>
          <a:noFill/>
        </p:spPr>
        <p:txBody>
          <a:bodyPr wrap="none" rtlCol="0">
            <a:spAutoFit/>
          </a:bodyPr>
          <a:lstStyle/>
          <a:p>
            <a:r>
              <a:rPr lang="fr-FR" dirty="0" smtClean="0">
                <a:latin typeface="Marianne Medium" panose="02000000000000000000" pitchFamily="50" charset="0"/>
              </a:rPr>
              <a:t>Ce processus peut être long, il est nécessaire d’anticiper le besoin</a:t>
            </a:r>
          </a:p>
          <a:p>
            <a:endParaRPr lang="fr-FR" dirty="0">
              <a:latin typeface="Marianne Medium" panose="02000000000000000000" pitchFamily="50" charset="0"/>
            </a:endParaRPr>
          </a:p>
        </p:txBody>
      </p:sp>
      <p:sp>
        <p:nvSpPr>
          <p:cNvPr id="3" name="Rogner et arrondir un rectangle à un seul coin 2"/>
          <p:cNvSpPr/>
          <p:nvPr/>
        </p:nvSpPr>
        <p:spPr>
          <a:xfrm>
            <a:off x="7583435" y="3370238"/>
            <a:ext cx="1499690" cy="1598122"/>
          </a:xfrm>
          <a:prstGeom prst="snip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smtClean="0">
                <a:solidFill>
                  <a:schemeClr val="tx1"/>
                </a:solidFill>
              </a:rPr>
              <a:t>Le pays tiers peut :</a:t>
            </a:r>
          </a:p>
          <a:p>
            <a:pPr marL="171450" indent="-171450">
              <a:buFontTx/>
              <a:buChar char="-"/>
            </a:pPr>
            <a:r>
              <a:rPr lang="fr-FR" sz="1000" dirty="0" smtClean="0">
                <a:solidFill>
                  <a:schemeClr val="tx1"/>
                </a:solidFill>
              </a:rPr>
              <a:t>Auditer chaque établissement</a:t>
            </a:r>
          </a:p>
          <a:p>
            <a:pPr marL="171450" indent="-171450">
              <a:buFontTx/>
              <a:buChar char="-"/>
            </a:pPr>
            <a:r>
              <a:rPr lang="fr-FR" sz="1000" dirty="0" smtClean="0">
                <a:solidFill>
                  <a:schemeClr val="tx1"/>
                </a:solidFill>
              </a:rPr>
              <a:t> Auditer un échantillon</a:t>
            </a:r>
          </a:p>
          <a:p>
            <a:pPr marL="171450" indent="-171450">
              <a:buFontTx/>
              <a:buChar char="-"/>
            </a:pPr>
            <a:r>
              <a:rPr lang="fr-FR" sz="1000" dirty="0" smtClean="0">
                <a:solidFill>
                  <a:schemeClr val="tx1"/>
                </a:solidFill>
              </a:rPr>
              <a:t>Déléguer le choix à la France (</a:t>
            </a:r>
            <a:r>
              <a:rPr lang="fr-FR" sz="1000" dirty="0" err="1" smtClean="0">
                <a:solidFill>
                  <a:schemeClr val="tx1"/>
                </a:solidFill>
              </a:rPr>
              <a:t>prélisting</a:t>
            </a:r>
            <a:r>
              <a:rPr lang="fr-FR" sz="1000" dirty="0" smtClean="0">
                <a:solidFill>
                  <a:schemeClr val="tx1"/>
                </a:solidFill>
              </a:rPr>
              <a:t>)</a:t>
            </a:r>
            <a:endParaRPr lang="fr-FR" sz="1000" dirty="0">
              <a:solidFill>
                <a:schemeClr val="tx1"/>
              </a:solidFill>
            </a:endParaRPr>
          </a:p>
        </p:txBody>
      </p:sp>
      <p:sp>
        <p:nvSpPr>
          <p:cNvPr id="9" name="Espace réservé du texte 4"/>
          <p:cNvSpPr txBox="1">
            <a:spLocks/>
          </p:cNvSpPr>
          <p:nvPr/>
        </p:nvSpPr>
        <p:spPr>
          <a:xfrm>
            <a:off x="436454" y="847689"/>
            <a:ext cx="8305999" cy="5116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dirty="0">
                <a:solidFill>
                  <a:schemeClr val="accent5">
                    <a:lumMod val="75000"/>
                  </a:schemeClr>
                </a:solidFill>
                <a:latin typeface="Marianne ExtraBold" panose="02000000000000000000" pitchFamily="50" charset="0"/>
                <a:ea typeface="+mj-ea"/>
                <a:cs typeface="+mj-cs"/>
              </a:rPr>
              <a:t>2</a:t>
            </a:r>
            <a:r>
              <a:rPr lang="fr-FR" sz="2000" dirty="0" smtClean="0">
                <a:solidFill>
                  <a:schemeClr val="accent5">
                    <a:lumMod val="75000"/>
                  </a:schemeClr>
                </a:solidFill>
                <a:latin typeface="Marianne ExtraBold" panose="02000000000000000000" pitchFamily="50" charset="0"/>
                <a:ea typeface="+mj-ea"/>
                <a:cs typeface="+mj-cs"/>
              </a:rPr>
              <a:t>.3 Les outils pour les agréments : Expadon 2 – module agrément</a:t>
            </a:r>
            <a:endParaRPr lang="fr-FR" sz="2000" dirty="0">
              <a:solidFill>
                <a:schemeClr val="accent5">
                  <a:lumMod val="75000"/>
                </a:schemeClr>
              </a:solidFill>
              <a:latin typeface="Marianne ExtraBold" panose="02000000000000000000" pitchFamily="50" charset="0"/>
              <a:ea typeface="+mj-ea"/>
              <a:cs typeface="+mj-cs"/>
            </a:endParaRPr>
          </a:p>
        </p:txBody>
      </p:sp>
      <p:pic>
        <p:nvPicPr>
          <p:cNvPr id="10" name="Image 9"/>
          <p:cNvPicPr>
            <a:picLocks noChangeAspect="1"/>
          </p:cNvPicPr>
          <p:nvPr/>
        </p:nvPicPr>
        <p:blipFill>
          <a:blip r:embed="rId6"/>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35587036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4287" y="2642442"/>
            <a:ext cx="7858419" cy="1383020"/>
          </a:xfrm>
        </p:spPr>
        <p:txBody>
          <a:bodyPr>
            <a:normAutofit fontScale="90000"/>
          </a:bodyPr>
          <a:lstStyle/>
          <a:p>
            <a:pPr algn="ctr"/>
            <a:r>
              <a:rPr lang="fr-FR" dirty="0" smtClean="0"/>
              <a:t>1. </a:t>
            </a:r>
            <a:r>
              <a:rPr lang="fr-FR" dirty="0"/>
              <a:t>Les missions du Ministère de l’agriculture et de </a:t>
            </a:r>
            <a:r>
              <a:rPr lang="fr-FR" dirty="0" err="1"/>
              <a:t>FranceAgriMer</a:t>
            </a:r>
            <a:r>
              <a:rPr lang="fr-FR" dirty="0"/>
              <a:t> </a:t>
            </a:r>
            <a:r>
              <a:rPr lang="fr-FR" dirty="0" smtClean="0"/>
              <a:t/>
            </a:r>
            <a:br>
              <a:rPr lang="fr-FR" dirty="0" smtClean="0"/>
            </a:br>
            <a:r>
              <a:rPr lang="fr-FR" dirty="0" smtClean="0"/>
              <a:t>à </a:t>
            </a:r>
            <a:r>
              <a:rPr lang="fr-FR" dirty="0"/>
              <a:t>l’export</a:t>
            </a:r>
            <a:br>
              <a:rPr lang="fr-FR" dirty="0"/>
            </a:br>
            <a:endParaRPr lang="fr-FR" dirty="0"/>
          </a:p>
        </p:txBody>
      </p:sp>
      <p:pic>
        <p:nvPicPr>
          <p:cNvPr id="5" name="Image 4"/>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1113271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FBB9900-5E64-4FD9-81CE-F492A727778F}"/>
              </a:ext>
            </a:extLst>
          </p:cNvPr>
          <p:cNvSpPr/>
          <p:nvPr/>
        </p:nvSpPr>
        <p:spPr>
          <a:xfrm>
            <a:off x="130206" y="5607590"/>
            <a:ext cx="8731449" cy="810478"/>
          </a:xfrm>
          <a:prstGeom prst="rect">
            <a:avLst/>
          </a:prstGeom>
        </p:spPr>
        <p:txBody>
          <a:bodyPr wrap="square">
            <a:spAutoFit/>
          </a:bodyPr>
          <a:lstStyle/>
          <a:p>
            <a:pPr>
              <a:lnSpc>
                <a:spcPct val="85000"/>
              </a:lnSpc>
              <a:spcAft>
                <a:spcPts val="450"/>
              </a:spcAft>
              <a:buClr>
                <a:schemeClr val="accent2"/>
              </a:buClr>
              <a:buSzPct val="70000"/>
            </a:pPr>
            <a:r>
              <a:rPr lang="fr-FR" dirty="0">
                <a:latin typeface="Marianne Medium" panose="02000000000000000000" pitchFamily="50" charset="0"/>
                <a:cs typeface="Calibri" panose="020F0502020204030204" pitchFamily="34" charset="0"/>
              </a:rPr>
              <a:t>Se rendre directement sur le portail </a:t>
            </a:r>
            <a:r>
              <a:rPr lang="fr-FR" dirty="0" err="1">
                <a:latin typeface="Marianne Medium" panose="02000000000000000000" pitchFamily="50" charset="0"/>
                <a:cs typeface="Calibri" panose="020F0502020204030204" pitchFamily="34" charset="0"/>
              </a:rPr>
              <a:t>Expadon</a:t>
            </a:r>
            <a:r>
              <a:rPr lang="fr-FR" dirty="0">
                <a:latin typeface="Marianne Medium" panose="02000000000000000000" pitchFamily="50" charset="0"/>
                <a:cs typeface="Calibri" panose="020F0502020204030204" pitchFamily="34" charset="0"/>
              </a:rPr>
              <a:t> 2 et cliquer sur le lien proposé dans le bloc </a:t>
            </a:r>
            <a:r>
              <a:rPr lang="fr-FR" dirty="0" smtClean="0">
                <a:latin typeface="Marianne Medium" panose="02000000000000000000" pitchFamily="50" charset="0"/>
                <a:cs typeface="Calibri" panose="020F0502020204030204" pitchFamily="34" charset="0"/>
              </a:rPr>
              <a:t>Agréments</a:t>
            </a:r>
            <a:endParaRPr lang="fr-FR" altLang="fr-FR" dirty="0">
              <a:solidFill>
                <a:srgbClr val="1565C0"/>
              </a:solidFill>
              <a:latin typeface="Marianne Medium" panose="02000000000000000000" pitchFamily="50" charset="0"/>
              <a:cs typeface="Calibri" panose="020F0502020204030204" pitchFamily="34" charset="0"/>
            </a:endParaRPr>
          </a:p>
          <a:p>
            <a:pPr>
              <a:lnSpc>
                <a:spcPct val="85000"/>
              </a:lnSpc>
              <a:spcAft>
                <a:spcPts val="450"/>
              </a:spcAft>
              <a:buClr>
                <a:schemeClr val="accent2"/>
              </a:buClr>
              <a:buSzPct val="70000"/>
            </a:pPr>
            <a:r>
              <a:rPr lang="fr-FR" sz="1400" dirty="0">
                <a:latin typeface="Calibri" panose="020F0502020204030204" pitchFamily="34" charset="0"/>
                <a:cs typeface="Calibri" panose="020F0502020204030204" pitchFamily="34" charset="0"/>
              </a:rPr>
              <a:t>  </a:t>
            </a:r>
          </a:p>
        </p:txBody>
      </p:sp>
      <p:sp>
        <p:nvSpPr>
          <p:cNvPr id="2" name="Rectangle 1"/>
          <p:cNvSpPr/>
          <p:nvPr/>
        </p:nvSpPr>
        <p:spPr>
          <a:xfrm>
            <a:off x="777761" y="1070807"/>
            <a:ext cx="7436340" cy="400110"/>
          </a:xfrm>
          <a:prstGeom prst="rect">
            <a:avLst/>
          </a:prstGeom>
        </p:spPr>
        <p:txBody>
          <a:bodyPr wrap="square">
            <a:spAutoFit/>
          </a:bodyPr>
          <a:lstStyle/>
          <a:p>
            <a:pPr lvl="0">
              <a:buClr>
                <a:schemeClr val="tx2"/>
              </a:buClr>
              <a:buSzPct val="100000"/>
            </a:pPr>
            <a:r>
              <a:rPr lang="fr-FR" sz="2000" u="sng" dirty="0">
                <a:latin typeface="Marianne Light" panose="02000000000000000000" pitchFamily="50" charset="0"/>
                <a:hlinkClick r:id="rId3"/>
              </a:rPr>
              <a:t>Expadon2</a:t>
            </a:r>
            <a:r>
              <a:rPr lang="fr-FR" sz="2000" dirty="0">
                <a:latin typeface="Marianne Light" panose="02000000000000000000" pitchFamily="50" charset="0"/>
              </a:rPr>
              <a:t> </a:t>
            </a:r>
            <a:r>
              <a:rPr lang="fr-FR" sz="2000" dirty="0">
                <a:latin typeface="Marianne Light" panose="02000000000000000000" pitchFamily="50" charset="0"/>
                <a:hlinkClick r:id="rId4"/>
              </a:rPr>
              <a:t>https://agrement.expadon.fr/expadon2-webapp</a:t>
            </a:r>
          </a:p>
        </p:txBody>
      </p:sp>
      <p:pic>
        <p:nvPicPr>
          <p:cNvPr id="3" name="Image 2"/>
          <p:cNvPicPr>
            <a:picLocks noChangeAspect="1"/>
          </p:cNvPicPr>
          <p:nvPr/>
        </p:nvPicPr>
        <p:blipFill>
          <a:blip r:embed="rId5"/>
          <a:stretch>
            <a:fillRect/>
          </a:stretch>
        </p:blipFill>
        <p:spPr>
          <a:xfrm>
            <a:off x="923108" y="1548528"/>
            <a:ext cx="6370321" cy="3981451"/>
          </a:xfrm>
          <a:prstGeom prst="rect">
            <a:avLst/>
          </a:prstGeom>
        </p:spPr>
      </p:pic>
      <p:pic>
        <p:nvPicPr>
          <p:cNvPr id="12" name="Image 11"/>
          <p:cNvPicPr>
            <a:picLocks noChangeAspect="1"/>
          </p:cNvPicPr>
          <p:nvPr/>
        </p:nvPicPr>
        <p:blipFill>
          <a:blip r:embed="rId6"/>
          <a:stretch>
            <a:fillRect/>
          </a:stretch>
        </p:blipFill>
        <p:spPr>
          <a:xfrm>
            <a:off x="2373086" y="203831"/>
            <a:ext cx="854528" cy="478694"/>
          </a:xfrm>
          <a:prstGeom prst="rect">
            <a:avLst/>
          </a:prstGeom>
        </p:spPr>
      </p:pic>
    </p:spTree>
    <p:extLst>
      <p:ext uri="{BB962C8B-B14F-4D97-AF65-F5344CB8AC3E}">
        <p14:creationId xmlns:p14="http://schemas.microsoft.com/office/powerpoint/2010/main" val="1085969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3"/>
          <p:cNvSpPr/>
          <p:nvPr/>
        </p:nvSpPr>
        <p:spPr>
          <a:xfrm>
            <a:off x="459106" y="909056"/>
            <a:ext cx="8064360" cy="51216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2800" b="0" strike="noStrike" spc="-1" dirty="0">
              <a:latin typeface="+mj-lt"/>
            </a:endParaRPr>
          </a:p>
          <a:p>
            <a:pPr marL="360">
              <a:lnSpc>
                <a:spcPct val="100000"/>
              </a:lnSpc>
              <a:buClr>
                <a:srgbClr val="1F497D"/>
              </a:buClr>
            </a:pPr>
            <a:r>
              <a:rPr lang="fr-FR" sz="2400" b="1" strike="noStrike" spc="-1" dirty="0" smtClean="0">
                <a:solidFill>
                  <a:srgbClr val="002060"/>
                </a:solidFill>
                <a:latin typeface="Marianne Medium" panose="02000000000000000000" pitchFamily="50" charset="0"/>
              </a:rPr>
              <a:t>Ce module permet de :</a:t>
            </a:r>
          </a:p>
          <a:p>
            <a:pPr marL="360">
              <a:lnSpc>
                <a:spcPct val="100000"/>
              </a:lnSpc>
              <a:buClr>
                <a:srgbClr val="1F497D"/>
              </a:buClr>
            </a:pPr>
            <a:endParaRPr lang="fr-FR" sz="2400" b="1" strike="noStrike" spc="-1" dirty="0" smtClean="0">
              <a:solidFill>
                <a:srgbClr val="002060"/>
              </a:solidFill>
              <a:latin typeface="Marianne Light" panose="02000000000000000000" pitchFamily="50" charset="0"/>
            </a:endParaRPr>
          </a:p>
          <a:p>
            <a:pPr marL="360">
              <a:lnSpc>
                <a:spcPct val="100000"/>
              </a:lnSpc>
              <a:buClr>
                <a:srgbClr val="1F497D"/>
              </a:buClr>
            </a:pPr>
            <a:endParaRPr lang="fr-FR" sz="2000" b="0" strike="noStrike" spc="-1" dirty="0" smtClean="0">
              <a:solidFill>
                <a:srgbClr val="000000"/>
              </a:solidFill>
              <a:latin typeface="Marianne Light" panose="02000000000000000000" pitchFamily="50" charset="0"/>
            </a:endParaRPr>
          </a:p>
          <a:p>
            <a:pPr marL="457560" indent="-457200">
              <a:lnSpc>
                <a:spcPct val="100000"/>
              </a:lnSpc>
              <a:buClr>
                <a:srgbClr val="1F497D"/>
              </a:buClr>
              <a:buFont typeface="Arial" panose="020B0604020202020204" pitchFamily="34" charset="0"/>
              <a:buChar char="•"/>
            </a:pPr>
            <a:r>
              <a:rPr lang="fr-FR" b="0" strike="noStrike" spc="-1" dirty="0" smtClean="0">
                <a:solidFill>
                  <a:srgbClr val="000000"/>
                </a:solidFill>
                <a:latin typeface="Marianne Medium" panose="02000000000000000000" pitchFamily="50" charset="0"/>
              </a:rPr>
              <a:t>faire une demande </a:t>
            </a:r>
            <a:r>
              <a:rPr lang="fr-FR" b="0" strike="noStrike" spc="-1" dirty="0">
                <a:solidFill>
                  <a:srgbClr val="000000"/>
                </a:solidFill>
                <a:latin typeface="Marianne Medium" panose="02000000000000000000" pitchFamily="50" charset="0"/>
              </a:rPr>
              <a:t>d’agrément sanitaire à </a:t>
            </a:r>
            <a:r>
              <a:rPr lang="fr-FR" b="0" strike="noStrike" spc="-1" dirty="0" smtClean="0">
                <a:solidFill>
                  <a:srgbClr val="000000"/>
                </a:solidFill>
                <a:latin typeface="Marianne Medium" panose="02000000000000000000" pitchFamily="50" charset="0"/>
              </a:rPr>
              <a:t>l’exportation et de suivre son évolution</a:t>
            </a:r>
          </a:p>
          <a:p>
            <a:pPr marL="360">
              <a:lnSpc>
                <a:spcPct val="100000"/>
              </a:lnSpc>
              <a:buClr>
                <a:srgbClr val="1F497D"/>
              </a:buClr>
            </a:pPr>
            <a:endParaRPr lang="fr-FR" b="0" strike="noStrike" spc="-1" dirty="0" smtClean="0">
              <a:solidFill>
                <a:srgbClr val="000000"/>
              </a:solidFill>
              <a:latin typeface="Marianne Medium" panose="02000000000000000000" pitchFamily="50" charset="0"/>
            </a:endParaRPr>
          </a:p>
          <a:p>
            <a:pPr marL="457560" indent="-457200">
              <a:lnSpc>
                <a:spcPct val="100000"/>
              </a:lnSpc>
              <a:buClr>
                <a:srgbClr val="1F497D"/>
              </a:buClr>
              <a:buFont typeface="Arial" panose="020B0604020202020204" pitchFamily="34" charset="0"/>
              <a:buChar char="•"/>
            </a:pPr>
            <a:r>
              <a:rPr lang="fr-FR" spc="-1" dirty="0" smtClean="0">
                <a:solidFill>
                  <a:srgbClr val="000000"/>
                </a:solidFill>
                <a:latin typeface="Marianne Medium" panose="02000000000000000000" pitchFamily="50" charset="0"/>
              </a:rPr>
              <a:t>consulter les conditions pour obtenir cet agrément, notamment les documents à fournir.</a:t>
            </a:r>
          </a:p>
          <a:p>
            <a:pPr marL="457560" indent="-457200">
              <a:lnSpc>
                <a:spcPct val="100000"/>
              </a:lnSpc>
              <a:buClr>
                <a:srgbClr val="1F497D"/>
              </a:buClr>
              <a:buFont typeface="Arial" panose="020B0604020202020204" pitchFamily="34" charset="0"/>
              <a:buChar char="•"/>
            </a:pPr>
            <a:endParaRPr lang="fr-FR" b="0" strike="noStrike" spc="-1" dirty="0">
              <a:solidFill>
                <a:srgbClr val="000000"/>
              </a:solidFill>
              <a:latin typeface="Marianne Medium" panose="02000000000000000000" pitchFamily="50" charset="0"/>
            </a:endParaRPr>
          </a:p>
          <a:p>
            <a:r>
              <a:rPr lang="fr-FR" spc="-1" dirty="0">
                <a:solidFill>
                  <a:srgbClr val="000000"/>
                </a:solidFill>
                <a:latin typeface="Marianne Medium" panose="02000000000000000000" pitchFamily="50" charset="0"/>
              </a:rPr>
              <a:t>Le module de gestion des agréments est ouvert pour les filières  suivantes </a:t>
            </a:r>
            <a:r>
              <a:rPr lang="fr-FR" spc="-1" dirty="0" smtClean="0">
                <a:solidFill>
                  <a:srgbClr val="000000"/>
                </a:solidFill>
                <a:latin typeface="Marianne Medium" panose="02000000000000000000" pitchFamily="50" charset="0"/>
              </a:rPr>
              <a:t>:</a:t>
            </a:r>
          </a:p>
          <a:p>
            <a:endParaRPr lang="fr-FR" spc="-1" dirty="0">
              <a:solidFill>
                <a:srgbClr val="000000"/>
              </a:solidFill>
              <a:latin typeface="Marianne Medium" panose="02000000000000000000" pitchFamily="50" charset="0"/>
            </a:endParaRPr>
          </a:p>
          <a:p>
            <a:r>
              <a:rPr lang="fr-FR" spc="-1" dirty="0">
                <a:solidFill>
                  <a:srgbClr val="000000"/>
                </a:solidFill>
                <a:latin typeface="Marianne Medium" panose="02000000000000000000" pitchFamily="50" charset="0"/>
              </a:rPr>
              <a:t>viande bovine, viande porcine, viande de volaille, produits laitiers, œufs, produits de la pêche, alimentation animale et sous-produits animaux, animaux vivants, génétique animale et végétale, végétaux et produits végétaux</a:t>
            </a:r>
          </a:p>
          <a:p>
            <a:pPr marL="360">
              <a:lnSpc>
                <a:spcPct val="100000"/>
              </a:lnSpc>
              <a:buClr>
                <a:srgbClr val="1F497D"/>
              </a:buClr>
            </a:pPr>
            <a:endParaRPr lang="fr-FR" b="0" strike="noStrike" spc="-1" dirty="0" smtClean="0">
              <a:solidFill>
                <a:srgbClr val="000000"/>
              </a:solidFill>
              <a:latin typeface="Marianne Medium" panose="02000000000000000000" pitchFamily="50" charset="0"/>
            </a:endParaRPr>
          </a:p>
          <a:p>
            <a:pPr marL="360">
              <a:lnSpc>
                <a:spcPct val="100000"/>
              </a:lnSpc>
              <a:buClr>
                <a:srgbClr val="1F497D"/>
              </a:buClr>
            </a:pPr>
            <a:endParaRPr lang="fr-FR" sz="2800" spc="-1" dirty="0">
              <a:solidFill>
                <a:srgbClr val="000000"/>
              </a:solidFill>
              <a:latin typeface="+mj-lt"/>
            </a:endParaRPr>
          </a:p>
          <a:p>
            <a:pPr marL="360" algn="ctr">
              <a:lnSpc>
                <a:spcPct val="100000"/>
              </a:lnSpc>
              <a:buClr>
                <a:srgbClr val="1F497D"/>
              </a:buClr>
            </a:pPr>
            <a:endParaRPr lang="fr-FR" sz="2800" b="1" u="sng" strike="noStrike" spc="-1" dirty="0" smtClean="0">
              <a:solidFill>
                <a:srgbClr val="0000FF"/>
              </a:solidFill>
              <a:uFillTx/>
              <a:latin typeface="+mj-lt"/>
            </a:endParaRPr>
          </a:p>
          <a:p>
            <a:pPr>
              <a:lnSpc>
                <a:spcPct val="100000"/>
              </a:lnSpc>
            </a:pPr>
            <a:endParaRPr lang="fr-FR" sz="2800" b="0" strike="noStrike" spc="-1" dirty="0">
              <a:latin typeface="+mj-lt"/>
            </a:endParaRPr>
          </a:p>
        </p:txBody>
      </p:sp>
      <p:pic>
        <p:nvPicPr>
          <p:cNvPr id="4" name="Image 3"/>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93527824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3"/>
          <p:cNvSpPr/>
          <p:nvPr/>
        </p:nvSpPr>
        <p:spPr>
          <a:xfrm>
            <a:off x="356569" y="173392"/>
            <a:ext cx="8064360" cy="563034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2800" b="0" strike="noStrike" spc="-1" dirty="0">
              <a:latin typeface="+mj-lt"/>
            </a:endParaRPr>
          </a:p>
          <a:p>
            <a:pPr>
              <a:lnSpc>
                <a:spcPct val="100000"/>
              </a:lnSpc>
            </a:pPr>
            <a:endParaRPr lang="fr-FR" sz="2800" b="0" strike="noStrike" spc="-1" dirty="0">
              <a:latin typeface="+mj-lt"/>
            </a:endParaRPr>
          </a:p>
        </p:txBody>
      </p:sp>
      <p:sp>
        <p:nvSpPr>
          <p:cNvPr id="2" name="Rectangle 1"/>
          <p:cNvSpPr/>
          <p:nvPr/>
        </p:nvSpPr>
        <p:spPr>
          <a:xfrm>
            <a:off x="356569" y="1872337"/>
            <a:ext cx="8523539" cy="2708434"/>
          </a:xfrm>
          <a:prstGeom prst="rect">
            <a:avLst/>
          </a:prstGeom>
        </p:spPr>
        <p:txBody>
          <a:bodyPr wrap="square">
            <a:spAutoFit/>
          </a:bodyPr>
          <a:lstStyle/>
          <a:p>
            <a:pPr lvl="0"/>
            <a:r>
              <a:rPr lang="fr-FR" dirty="0" smtClean="0">
                <a:latin typeface="Marianne Medium" panose="02000000000000000000" pitchFamily="50" charset="0"/>
              </a:rPr>
              <a:t>Le guide </a:t>
            </a:r>
            <a:r>
              <a:rPr lang="fr-FR" dirty="0">
                <a:latin typeface="Marianne Medium" panose="02000000000000000000" pitchFamily="50" charset="0"/>
              </a:rPr>
              <a:t>utilisateur </a:t>
            </a:r>
            <a:r>
              <a:rPr lang="fr-FR" dirty="0" smtClean="0">
                <a:latin typeface="Marianne Medium" panose="02000000000000000000" pitchFamily="50" charset="0"/>
              </a:rPr>
              <a:t>est disponible sur le lien suivant </a:t>
            </a:r>
            <a:r>
              <a:rPr lang="fr-FR" u="sng" dirty="0" smtClean="0">
                <a:solidFill>
                  <a:srgbClr val="0070C0"/>
                </a:solidFill>
                <a:latin typeface="Marianne Medium" panose="02000000000000000000" pitchFamily="50" charset="0"/>
              </a:rPr>
              <a:t>https</a:t>
            </a:r>
            <a:r>
              <a:rPr lang="fr-FR" u="sng" dirty="0">
                <a:solidFill>
                  <a:srgbClr val="0070C0"/>
                </a:solidFill>
                <a:latin typeface="Marianne Medium" panose="02000000000000000000" pitchFamily="50" charset="0"/>
              </a:rPr>
              <a:t>://www.franceagrimer.fr/Accompagner/International/Solutions-d-accompagnement/Expadon-2</a:t>
            </a:r>
            <a:endParaRPr lang="fr-FR" sz="2000" u="sng" dirty="0">
              <a:solidFill>
                <a:srgbClr val="0070C0"/>
              </a:solidFill>
              <a:latin typeface="Marianne Light" panose="02000000000000000000" pitchFamily="50" charset="0"/>
            </a:endParaRPr>
          </a:p>
          <a:p>
            <a:pPr lvl="0"/>
            <a:endParaRPr lang="fr-FR" sz="2000" dirty="0">
              <a:latin typeface="Marianne Light" panose="02000000000000000000" pitchFamily="50" charset="0"/>
            </a:endParaRPr>
          </a:p>
          <a:p>
            <a:pPr lvl="0"/>
            <a:r>
              <a:rPr lang="fr-FR" dirty="0" smtClean="0">
                <a:latin typeface="Marianne Medium" panose="02000000000000000000" pitchFamily="50" charset="0"/>
              </a:rPr>
              <a:t>La procédure </a:t>
            </a:r>
            <a:r>
              <a:rPr lang="fr-FR" dirty="0">
                <a:latin typeface="Marianne Medium" panose="02000000000000000000" pitchFamily="50" charset="0"/>
              </a:rPr>
              <a:t>pour accéder à la liste des établissements </a:t>
            </a:r>
            <a:r>
              <a:rPr lang="fr-FR" dirty="0" smtClean="0">
                <a:latin typeface="Marianne Medium" panose="02000000000000000000" pitchFamily="50" charset="0"/>
              </a:rPr>
              <a:t>agréés est disponible sur le lien suivant</a:t>
            </a:r>
            <a:r>
              <a:rPr lang="fr-FR" dirty="0">
                <a:latin typeface="Marianne Medium" panose="02000000000000000000" pitchFamily="50" charset="0"/>
              </a:rPr>
              <a:t> : </a:t>
            </a:r>
            <a:r>
              <a:rPr lang="fr-FR" sz="2000" u="sng" dirty="0">
                <a:latin typeface="Marianne Light" panose="02000000000000000000" pitchFamily="50" charset="0"/>
                <a:hlinkClick r:id="rId3"/>
              </a:rPr>
              <a:t>https://www.franceagrimer.fr/content/download/65020/document/Liste_etablissements_ français.pdf</a:t>
            </a:r>
            <a:endParaRPr lang="fr-FR" sz="2000" dirty="0">
              <a:latin typeface="Marianne Light" panose="02000000000000000000" pitchFamily="50" charset="0"/>
            </a:endParaRPr>
          </a:p>
          <a:p>
            <a:endParaRPr lang="fr-FR" sz="2000" spc="-1" dirty="0">
              <a:solidFill>
                <a:srgbClr val="000000"/>
              </a:solidFill>
              <a:latin typeface="Marianne Light" panose="02000000000000000000" pitchFamily="50" charset="0"/>
            </a:endParaRPr>
          </a:p>
        </p:txBody>
      </p:sp>
      <p:pic>
        <p:nvPicPr>
          <p:cNvPr id="5" name="Image 4"/>
          <p:cNvPicPr>
            <a:picLocks noChangeAspect="1"/>
          </p:cNvPicPr>
          <p:nvPr/>
        </p:nvPicPr>
        <p:blipFill>
          <a:blip r:embed="rId4"/>
          <a:stretch>
            <a:fillRect/>
          </a:stretch>
        </p:blipFill>
        <p:spPr>
          <a:xfrm>
            <a:off x="2373086" y="203831"/>
            <a:ext cx="854528" cy="478694"/>
          </a:xfrm>
          <a:prstGeom prst="rect">
            <a:avLst/>
          </a:prstGeom>
        </p:spPr>
      </p:pic>
    </p:spTree>
    <p:extLst>
      <p:ext uri="{BB962C8B-B14F-4D97-AF65-F5344CB8AC3E}">
        <p14:creationId xmlns:p14="http://schemas.microsoft.com/office/powerpoint/2010/main" val="258999452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72743" y="3160709"/>
            <a:ext cx="3755571" cy="1066015"/>
          </a:xfrm>
        </p:spPr>
        <p:txBody>
          <a:bodyPr>
            <a:normAutofit/>
          </a:bodyPr>
          <a:lstStyle/>
          <a:p>
            <a:r>
              <a:rPr lang="fr-FR" sz="3200" dirty="0" smtClean="0">
                <a:solidFill>
                  <a:srgbClr val="002060"/>
                </a:solidFill>
              </a:rPr>
              <a:t>Merci de votre attention !</a:t>
            </a:r>
            <a:endParaRPr lang="fr-FR" sz="3200" dirty="0">
              <a:solidFill>
                <a:srgbClr val="002060"/>
              </a:solidFill>
            </a:endParaRPr>
          </a:p>
        </p:txBody>
      </p:sp>
      <p:sp>
        <p:nvSpPr>
          <p:cNvPr id="3" name="Espace réservé du texte 2"/>
          <p:cNvSpPr>
            <a:spLocks noGrp="1"/>
          </p:cNvSpPr>
          <p:nvPr>
            <p:ph type="body" sz="quarter" idx="12"/>
          </p:nvPr>
        </p:nvSpPr>
        <p:spPr>
          <a:xfrm>
            <a:off x="408237" y="1128148"/>
            <a:ext cx="6057877" cy="5131138"/>
          </a:xfrm>
        </p:spPr>
        <p:txBody>
          <a:bodyPr/>
          <a:lstStyle/>
          <a:p>
            <a:r>
              <a:rPr lang="fr-FR" sz="1200" b="1" dirty="0" smtClean="0">
                <a:latin typeface="Marianne Medium" panose="02000000000000000000" pitchFamily="50" charset="0"/>
              </a:rPr>
              <a:t>Contacts : </a:t>
            </a:r>
          </a:p>
          <a:p>
            <a:r>
              <a:rPr lang="fr-FR" sz="1200" dirty="0" smtClean="0">
                <a:latin typeface="Marianne Medium" panose="02000000000000000000" pitchFamily="50" charset="0"/>
              </a:rPr>
              <a:t>Léonor </a:t>
            </a:r>
            <a:r>
              <a:rPr lang="fr-FR" sz="1200" dirty="0">
                <a:latin typeface="Marianne Medium" panose="02000000000000000000" pitchFamily="50" charset="0"/>
              </a:rPr>
              <a:t>HUGOT</a:t>
            </a:r>
          </a:p>
          <a:p>
            <a:r>
              <a:rPr lang="fr-FR" sz="1200" dirty="0">
                <a:latin typeface="Marianne Medium" panose="02000000000000000000" pitchFamily="50" charset="0"/>
              </a:rPr>
              <a:t>Cheffe de l’Unité </a:t>
            </a:r>
            <a:r>
              <a:rPr lang="fr-FR" sz="1200" dirty="0" smtClean="0">
                <a:latin typeface="Marianne Medium" panose="02000000000000000000" pitchFamily="50" charset="0"/>
              </a:rPr>
              <a:t>D’appui à la gestion des actions internationales</a:t>
            </a:r>
            <a:endParaRPr lang="fr-FR" sz="1200" dirty="0">
              <a:latin typeface="Marianne Medium" panose="02000000000000000000" pitchFamily="50" charset="0"/>
            </a:endParaRPr>
          </a:p>
          <a:p>
            <a:r>
              <a:rPr lang="fr-FR" sz="1200" dirty="0">
                <a:latin typeface="Marianne Medium" panose="02000000000000000000" pitchFamily="50" charset="0"/>
              </a:rPr>
              <a:t>Mission des affaires Européennes et Internationales</a:t>
            </a:r>
          </a:p>
          <a:p>
            <a:r>
              <a:rPr lang="fr-FR" sz="1200" dirty="0">
                <a:latin typeface="Marianne Medium" panose="02000000000000000000" pitchFamily="50" charset="0"/>
              </a:rPr>
              <a:t>Tél : + 33 </a:t>
            </a:r>
            <a:r>
              <a:rPr lang="fr-FR" sz="1200" dirty="0" smtClean="0">
                <a:latin typeface="Marianne Medium" panose="02000000000000000000" pitchFamily="50" charset="0"/>
              </a:rPr>
              <a:t>1 </a:t>
            </a:r>
            <a:r>
              <a:rPr lang="fr-FR" sz="1200" dirty="0">
                <a:latin typeface="Marianne Medium" panose="02000000000000000000" pitchFamily="50" charset="0"/>
              </a:rPr>
              <a:t>73 30 23 32</a:t>
            </a:r>
          </a:p>
          <a:p>
            <a:r>
              <a:rPr lang="fr-FR" sz="1200" dirty="0" smtClean="0">
                <a:latin typeface="Marianne Medium" panose="02000000000000000000" pitchFamily="50" charset="0"/>
                <a:hlinkClick r:id="rId3"/>
              </a:rPr>
              <a:t>leonor.hugot@franceagrimer.fr</a:t>
            </a:r>
            <a:endParaRPr lang="fr-FR" sz="1200" dirty="0" smtClean="0">
              <a:latin typeface="Marianne Medium" panose="02000000000000000000" pitchFamily="50" charset="0"/>
            </a:endParaRPr>
          </a:p>
          <a:p>
            <a:endParaRPr lang="fr-FR" sz="1200" dirty="0">
              <a:latin typeface="Marianne Medium" panose="02000000000000000000" pitchFamily="50" charset="0"/>
            </a:endParaRPr>
          </a:p>
          <a:p>
            <a:r>
              <a:rPr lang="fr-FR" sz="1200" dirty="0" smtClean="0">
                <a:latin typeface="Marianne Medium" panose="02000000000000000000" pitchFamily="50" charset="0"/>
              </a:rPr>
              <a:t>Anne-France BESNARD</a:t>
            </a:r>
          </a:p>
          <a:p>
            <a:r>
              <a:rPr lang="fr-FR" sz="1200" dirty="0" smtClean="0">
                <a:latin typeface="Marianne Medium" panose="02000000000000000000" pitchFamily="50" charset="0"/>
              </a:rPr>
              <a:t>Cheffe de l’Unité d’Appui aux exportateurs</a:t>
            </a:r>
          </a:p>
          <a:p>
            <a:r>
              <a:rPr lang="fr-FR" sz="1200" dirty="0">
                <a:latin typeface="Marianne Medium" panose="02000000000000000000" pitchFamily="50" charset="0"/>
              </a:rPr>
              <a:t>Mission des affaires Européennes et Internationales</a:t>
            </a:r>
          </a:p>
          <a:p>
            <a:r>
              <a:rPr lang="fr-FR" sz="1200" dirty="0" smtClean="0">
                <a:latin typeface="Marianne Medium" panose="02000000000000000000" pitchFamily="50" charset="0"/>
              </a:rPr>
              <a:t>Tél : +33 1 73 30 20 17</a:t>
            </a:r>
          </a:p>
          <a:p>
            <a:r>
              <a:rPr lang="fr-FR" sz="1200" dirty="0" smtClean="0">
                <a:latin typeface="Marianne Medium" panose="02000000000000000000" pitchFamily="50" charset="0"/>
                <a:hlinkClick r:id="rId4"/>
              </a:rPr>
              <a:t>anne-France.besnard@franceagrimer.fr</a:t>
            </a:r>
            <a:endParaRPr lang="fr-FR" sz="1200" dirty="0" smtClean="0">
              <a:latin typeface="Marianne Medium" panose="02000000000000000000" pitchFamily="50" charset="0"/>
            </a:endParaRPr>
          </a:p>
          <a:p>
            <a:endParaRPr lang="fr-FR" sz="1200" dirty="0" smtClean="0">
              <a:latin typeface="Marianne Medium" panose="02000000000000000000" pitchFamily="50" charset="0"/>
            </a:endParaRPr>
          </a:p>
          <a:p>
            <a:r>
              <a:rPr lang="fr-FR" sz="1200" dirty="0" smtClean="0">
                <a:latin typeface="Marianne Medium" panose="02000000000000000000" pitchFamily="50" charset="0"/>
              </a:rPr>
              <a:t>Patrick </a:t>
            </a:r>
            <a:r>
              <a:rPr lang="fr-FR" sz="1200" dirty="0">
                <a:latin typeface="Marianne Medium" panose="02000000000000000000" pitchFamily="50" charset="0"/>
              </a:rPr>
              <a:t>AZEMA</a:t>
            </a:r>
          </a:p>
          <a:p>
            <a:r>
              <a:rPr lang="fr-FR" sz="1200" dirty="0">
                <a:latin typeface="Marianne Medium" panose="02000000000000000000" pitchFamily="50" charset="0"/>
              </a:rPr>
              <a:t>Chef du bureau des exportations vers les pays tiers</a:t>
            </a:r>
            <a:br>
              <a:rPr lang="fr-FR" sz="1200" dirty="0">
                <a:latin typeface="Marianne Medium" panose="02000000000000000000" pitchFamily="50" charset="0"/>
              </a:rPr>
            </a:br>
            <a:r>
              <a:rPr lang="fr-FR" sz="1200" dirty="0">
                <a:latin typeface="Marianne Medium" panose="02000000000000000000" pitchFamily="50" charset="0"/>
              </a:rPr>
              <a:t>DGAL</a:t>
            </a:r>
          </a:p>
          <a:p>
            <a:r>
              <a:rPr lang="fr-FR" sz="1200" dirty="0" smtClean="0">
                <a:latin typeface="Marianne Medium" panose="02000000000000000000" pitchFamily="50" charset="0"/>
              </a:rPr>
              <a:t>Tél </a:t>
            </a:r>
            <a:r>
              <a:rPr lang="fr-FR" sz="1200" dirty="0">
                <a:latin typeface="Marianne Medium" panose="02000000000000000000" pitchFamily="50" charset="0"/>
              </a:rPr>
              <a:t>: +33 1 49 55 58 18</a:t>
            </a:r>
          </a:p>
          <a:p>
            <a:r>
              <a:rPr lang="fr-FR" sz="1200" dirty="0" smtClean="0">
                <a:latin typeface="Marianne Medium" panose="02000000000000000000" pitchFamily="50" charset="0"/>
                <a:hlinkClick r:id="rId5"/>
              </a:rPr>
              <a:t>patrick.azema@agriculture.gouv.fr</a:t>
            </a:r>
            <a:endParaRPr lang="fr-FR" sz="1200" dirty="0" smtClean="0">
              <a:latin typeface="Marianne Medium" panose="02000000000000000000" pitchFamily="50" charset="0"/>
            </a:endParaRPr>
          </a:p>
          <a:p>
            <a:endParaRPr lang="fr-FR" dirty="0">
              <a:latin typeface="Marianne Medium" panose="02000000000000000000" pitchFamily="50" charset="0"/>
            </a:endParaRPr>
          </a:p>
          <a:p>
            <a:r>
              <a:rPr lang="fr-FR" sz="1800" dirty="0">
                <a:latin typeface="Marianne Medium" panose="02000000000000000000" pitchFamily="50" charset="0"/>
              </a:rPr>
              <a:t> </a:t>
            </a:r>
            <a:endParaRPr lang="fr-FR" sz="1800" dirty="0" smtClean="0">
              <a:latin typeface="Marianne Medium" panose="02000000000000000000" pitchFamily="50" charset="0"/>
            </a:endParaRPr>
          </a:p>
          <a:p>
            <a:endParaRPr lang="fr-FR" dirty="0"/>
          </a:p>
          <a:p>
            <a:endParaRPr lang="fr-FR" dirty="0"/>
          </a:p>
          <a:p>
            <a:pPr algn="ctr"/>
            <a:r>
              <a:rPr lang="fr-FR" sz="2400" u="sng" dirty="0" smtClean="0">
                <a:solidFill>
                  <a:srgbClr val="002060"/>
                </a:solidFill>
                <a:latin typeface="Marianne Medium" panose="02000000000000000000" pitchFamily="50" charset="0"/>
                <a:hlinkClick r:id="rId6"/>
              </a:rPr>
              <a:t>www.franceagrimer.fr</a:t>
            </a:r>
            <a:endParaRPr lang="fr-FR" sz="2400" dirty="0">
              <a:solidFill>
                <a:srgbClr val="002060"/>
              </a:solidFill>
              <a:latin typeface="Marianne Medium" panose="02000000000000000000" pitchFamily="50" charset="0"/>
            </a:endParaRPr>
          </a:p>
          <a:p>
            <a:endParaRPr lang="fr-FR" dirty="0"/>
          </a:p>
        </p:txBody>
      </p:sp>
      <p:sp>
        <p:nvSpPr>
          <p:cNvPr id="5" name="Rectangle 4"/>
          <p:cNvSpPr/>
          <p:nvPr/>
        </p:nvSpPr>
        <p:spPr>
          <a:xfrm>
            <a:off x="941740" y="6488668"/>
            <a:ext cx="7282543" cy="369332"/>
          </a:xfrm>
          <a:prstGeom prst="rect">
            <a:avLst/>
          </a:prstGeom>
        </p:spPr>
        <p:txBody>
          <a:bodyPr wrap="square">
            <a:spAutoFit/>
          </a:bodyPr>
          <a:lstStyle/>
          <a:p>
            <a:r>
              <a:rPr lang="fr-FR" dirty="0" err="1" smtClean="0"/>
              <a:t>FranceAgriMer</a:t>
            </a:r>
            <a:r>
              <a:rPr lang="fr-FR" dirty="0" smtClean="0"/>
              <a:t> -12 </a:t>
            </a:r>
            <a:r>
              <a:rPr lang="fr-FR" dirty="0"/>
              <a:t>rue Henri </a:t>
            </a:r>
            <a:r>
              <a:rPr lang="fr-FR" dirty="0" err="1"/>
              <a:t>Rol</a:t>
            </a:r>
            <a:r>
              <a:rPr lang="fr-FR" dirty="0"/>
              <a:t>-Tanguy, </a:t>
            </a:r>
            <a:r>
              <a:rPr lang="fr-FR" dirty="0" smtClean="0"/>
              <a:t>3555 </a:t>
            </a:r>
            <a:r>
              <a:rPr lang="fr-FR" dirty="0"/>
              <a:t>Montreuil Cedex </a:t>
            </a:r>
          </a:p>
        </p:txBody>
      </p:sp>
      <p:pic>
        <p:nvPicPr>
          <p:cNvPr id="7" name="Image 6"/>
          <p:cNvPicPr>
            <a:picLocks noChangeAspect="1"/>
          </p:cNvPicPr>
          <p:nvPr/>
        </p:nvPicPr>
        <p:blipFill>
          <a:blip r:embed="rId7"/>
          <a:stretch>
            <a:fillRect/>
          </a:stretch>
        </p:blipFill>
        <p:spPr>
          <a:xfrm>
            <a:off x="2373086" y="203831"/>
            <a:ext cx="854528" cy="478694"/>
          </a:xfrm>
          <a:prstGeom prst="rect">
            <a:avLst/>
          </a:prstGeom>
        </p:spPr>
      </p:pic>
    </p:spTree>
    <p:extLst>
      <p:ext uri="{BB962C8B-B14F-4D97-AF65-F5344CB8AC3E}">
        <p14:creationId xmlns:p14="http://schemas.microsoft.com/office/powerpoint/2010/main" val="4159166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8485" y="1422999"/>
            <a:ext cx="8305997" cy="643638"/>
          </a:xfrm>
        </p:spPr>
        <p:txBody>
          <a:bodyPr>
            <a:normAutofit fontScale="90000"/>
          </a:bodyPr>
          <a:lstStyle/>
          <a:p>
            <a:r>
              <a:rPr lang="fr-FR" dirty="0" smtClean="0"/>
              <a:t>1.1. Le </a:t>
            </a:r>
            <a:r>
              <a:rPr lang="fr-FR" dirty="0"/>
              <a:t>rôle du Bureau Export Pays Tiers (BEPT</a:t>
            </a:r>
            <a:r>
              <a:rPr lang="fr-FR" dirty="0" smtClean="0"/>
              <a:t>) de la DGAL</a:t>
            </a:r>
            <a:r>
              <a:rPr lang="fr-FR" dirty="0"/>
              <a:t/>
            </a:r>
            <a:br>
              <a:rPr lang="fr-FR" dirty="0"/>
            </a:br>
            <a:r>
              <a:rPr lang="fr-FR" dirty="0"/>
              <a:t/>
            </a:r>
            <a:br>
              <a:rPr lang="fr-FR" dirty="0"/>
            </a:br>
            <a:r>
              <a:rPr lang="fr-FR" dirty="0"/>
              <a:t> </a:t>
            </a:r>
            <a:r>
              <a:rPr lang="fr-FR" dirty="0" smtClean="0"/>
              <a:t/>
            </a:r>
            <a:br>
              <a:rPr lang="fr-FR" dirty="0" smtClean="0"/>
            </a:br>
            <a:endParaRPr lang="fr-FR" dirty="0"/>
          </a:p>
        </p:txBody>
      </p:sp>
      <p:sp>
        <p:nvSpPr>
          <p:cNvPr id="3" name="Espace réservé du texte 2"/>
          <p:cNvSpPr>
            <a:spLocks noGrp="1"/>
          </p:cNvSpPr>
          <p:nvPr>
            <p:ph type="body" sz="quarter" idx="12"/>
          </p:nvPr>
        </p:nvSpPr>
        <p:spPr>
          <a:xfrm>
            <a:off x="398485" y="2343489"/>
            <a:ext cx="8306000" cy="3289667"/>
          </a:xfrm>
        </p:spPr>
        <p:txBody>
          <a:bodyPr/>
          <a:lstStyle/>
          <a:p>
            <a:pPr marL="360">
              <a:buClr>
                <a:srgbClr val="1F497D"/>
              </a:buClr>
            </a:pPr>
            <a:r>
              <a:rPr lang="fr-FR" sz="1800" spc="-1" dirty="0" smtClean="0">
                <a:latin typeface="Marianne Medium" panose="02000000000000000000" pitchFamily="50" charset="0"/>
              </a:rPr>
              <a:t>Le BEPT </a:t>
            </a:r>
          </a:p>
          <a:p>
            <a:pPr marL="285840" indent="-285480">
              <a:buClr>
                <a:srgbClr val="1F497D"/>
              </a:buClr>
              <a:buFont typeface="Arial"/>
              <a:buChar char="•"/>
            </a:pPr>
            <a:endParaRPr lang="fr-FR" sz="1800" spc="-1" dirty="0" smtClean="0">
              <a:latin typeface="Marianne Medium" panose="02000000000000000000" pitchFamily="50" charset="0"/>
            </a:endParaRPr>
          </a:p>
          <a:p>
            <a:pPr marL="285840" indent="-285480">
              <a:buClr>
                <a:srgbClr val="1F497D"/>
              </a:buClr>
              <a:buFont typeface="Arial"/>
              <a:buChar char="•"/>
            </a:pPr>
            <a:r>
              <a:rPr lang="fr-FR" sz="1800" spc="-1" dirty="0">
                <a:latin typeface="Marianne Medium" panose="02000000000000000000" pitchFamily="50" charset="0"/>
              </a:rPr>
              <a:t>e</a:t>
            </a:r>
            <a:r>
              <a:rPr lang="fr-FR" sz="1800" spc="-1" dirty="0" smtClean="0">
                <a:latin typeface="Marianne Medium" panose="02000000000000000000" pitchFamily="50" charset="0"/>
              </a:rPr>
              <a:t>st </a:t>
            </a:r>
            <a:r>
              <a:rPr lang="fr-FR" sz="1800" spc="-1" dirty="0">
                <a:latin typeface="Marianne Medium" panose="02000000000000000000" pitchFamily="50" charset="0"/>
              </a:rPr>
              <a:t>le contact des DD(CS)PP, des SRAL, des référents export nationaux et des </a:t>
            </a:r>
            <a:r>
              <a:rPr lang="fr-FR" sz="1800" spc="-1" dirty="0" smtClean="0">
                <a:latin typeface="Marianne Medium" panose="02000000000000000000" pitchFamily="50" charset="0"/>
              </a:rPr>
              <a:t>CAA sur les questions export</a:t>
            </a:r>
            <a:endParaRPr lang="fr-FR" sz="1800" spc="-1" dirty="0">
              <a:latin typeface="Marianne Medium" panose="02000000000000000000" pitchFamily="50" charset="0"/>
            </a:endParaRPr>
          </a:p>
          <a:p>
            <a:pPr marL="360">
              <a:buClr>
                <a:srgbClr val="1F497D"/>
              </a:buClr>
            </a:pPr>
            <a:endParaRPr lang="fr-FR" sz="1800" spc="-1" dirty="0">
              <a:latin typeface="Marianne Medium" panose="02000000000000000000" pitchFamily="50" charset="0"/>
            </a:endParaRPr>
          </a:p>
          <a:p>
            <a:pPr marL="285840" indent="-285480">
              <a:lnSpc>
                <a:spcPct val="100000"/>
              </a:lnSpc>
              <a:buClr>
                <a:srgbClr val="1F497D"/>
              </a:buClr>
              <a:buFont typeface="Arial"/>
              <a:buChar char="•"/>
            </a:pPr>
            <a:r>
              <a:rPr lang="fr-FR" sz="1800" spc="-1" dirty="0" smtClean="0">
                <a:latin typeface="Marianne Medium" panose="02000000000000000000" pitchFamily="50" charset="0"/>
              </a:rPr>
              <a:t>négocie</a:t>
            </a:r>
            <a:r>
              <a:rPr lang="fr-FR" sz="1800" spc="-1" dirty="0">
                <a:latin typeface="Marianne Medium" panose="02000000000000000000" pitchFamily="50" charset="0"/>
              </a:rPr>
              <a:t>, en lien avec la mission d’appui aux exportateurs de </a:t>
            </a:r>
            <a:r>
              <a:rPr lang="fr-FR" sz="1800" spc="-1" dirty="0" err="1">
                <a:latin typeface="Marianne Medium" panose="02000000000000000000" pitchFamily="50" charset="0"/>
              </a:rPr>
              <a:t>FranceAgriMer</a:t>
            </a:r>
            <a:r>
              <a:rPr lang="fr-FR" sz="1800" spc="-1" dirty="0">
                <a:latin typeface="Marianne Medium" panose="02000000000000000000" pitchFamily="50" charset="0"/>
              </a:rPr>
              <a:t> (FAM</a:t>
            </a:r>
            <a:r>
              <a:rPr lang="fr-FR" sz="1800" spc="-1" dirty="0" smtClean="0">
                <a:latin typeface="Marianne Medium" panose="02000000000000000000" pitchFamily="50" charset="0"/>
              </a:rPr>
              <a:t>) et les CAA,  </a:t>
            </a:r>
            <a:r>
              <a:rPr lang="fr-FR" sz="1800" spc="-1" dirty="0">
                <a:latin typeface="Marianne Medium" panose="02000000000000000000" pitchFamily="50" charset="0"/>
              </a:rPr>
              <a:t>l’ouverture, la réouverture, le maintien des marchés ouverts </a:t>
            </a:r>
            <a:r>
              <a:rPr lang="fr-FR" sz="1800" spc="-1" dirty="0" smtClean="0">
                <a:latin typeface="Marianne Medium" panose="02000000000000000000" pitchFamily="50" charset="0"/>
              </a:rPr>
              <a:t>ainsi que les facilitations d’accès</a:t>
            </a:r>
            <a:endParaRPr lang="fr-FR" sz="1800" spc="-1" dirty="0">
              <a:latin typeface="Marianne Medium" panose="02000000000000000000" pitchFamily="50" charset="0"/>
            </a:endParaRPr>
          </a:p>
          <a:p>
            <a:pPr marL="285840" indent="-285480">
              <a:lnSpc>
                <a:spcPct val="100000"/>
              </a:lnSpc>
              <a:buClr>
                <a:srgbClr val="1F497D"/>
              </a:buClr>
              <a:buFont typeface="Arial"/>
              <a:buChar char="•"/>
            </a:pPr>
            <a:endParaRPr lang="fr-FR" sz="1800" spc="-1" dirty="0">
              <a:latin typeface="Marianne Medium" panose="02000000000000000000" pitchFamily="50" charset="0"/>
            </a:endParaRPr>
          </a:p>
          <a:p>
            <a:endParaRPr lang="fr-FR" dirty="0">
              <a:latin typeface="Marianne Medium" panose="02000000000000000000" pitchFamily="50" charset="0"/>
            </a:endParaRPr>
          </a:p>
        </p:txBody>
      </p:sp>
      <p:pic>
        <p:nvPicPr>
          <p:cNvPr id="6" name="Image 5"/>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205358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gray">
          <a:xfrm>
            <a:off x="243755" y="1050310"/>
            <a:ext cx="8321330" cy="937707"/>
          </a:xfrm>
          <a:prstGeom prst="rect">
            <a:avLst/>
          </a:prstGeom>
        </p:spPr>
        <p:txBody>
          <a:bodyPr vert="horz" lIns="84559" tIns="44071" rIns="84559" bIns="44071" rtlCol="0" anchor="ctr" anchorCtr="0">
            <a:noAutofit/>
          </a:bodyPr>
          <a:lst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a:lstStyle>
          <a:p>
            <a:pPr>
              <a:lnSpc>
                <a:spcPct val="100000"/>
              </a:lnSpc>
              <a:tabLst>
                <a:tab pos="0" algn="l"/>
                <a:tab pos="810896" algn="l"/>
                <a:tab pos="1623284" algn="l"/>
                <a:tab pos="2435673" algn="l"/>
                <a:tab pos="3248061" algn="l"/>
                <a:tab pos="4060450" algn="l"/>
                <a:tab pos="4872838" algn="l"/>
                <a:tab pos="5685227" algn="l"/>
                <a:tab pos="6497615" algn="l"/>
                <a:tab pos="7311497" algn="l"/>
                <a:tab pos="8122392" algn="l"/>
                <a:tab pos="8934781" algn="l"/>
                <a:tab pos="9747169" algn="l"/>
              </a:tabLst>
            </a:pPr>
            <a:r>
              <a:rPr lang="en-GB" altLang="fr-FR" sz="2400" spc="-1" dirty="0" smtClean="0">
                <a:solidFill>
                  <a:srgbClr val="002060"/>
                </a:solidFill>
                <a:latin typeface="Arial" panose="020B0604020202020204" pitchFamily="34" charset="0"/>
                <a:ea typeface="+mn-ea"/>
                <a:cs typeface="Arial" panose="020B0604020202020204" pitchFamily="34" charset="0"/>
              </a:rPr>
              <a:t/>
            </a:r>
            <a:br>
              <a:rPr lang="en-GB" altLang="fr-FR" sz="2400" spc="-1" dirty="0" smtClean="0">
                <a:solidFill>
                  <a:srgbClr val="002060"/>
                </a:solidFill>
                <a:latin typeface="Arial" panose="020B0604020202020204" pitchFamily="34" charset="0"/>
                <a:ea typeface="+mn-ea"/>
                <a:cs typeface="Arial" panose="020B0604020202020204" pitchFamily="34" charset="0"/>
              </a:rPr>
            </a:br>
            <a:endParaRPr lang="en-GB" altLang="fr-FR" sz="2400" spc="-1" dirty="0" smtClean="0">
              <a:solidFill>
                <a:srgbClr val="002060"/>
              </a:solidFill>
              <a:latin typeface="Arial" panose="020B0604020202020204" pitchFamily="34" charset="0"/>
              <a:ea typeface="+mn-ea"/>
              <a:cs typeface="Arial" panose="020B0604020202020204" pitchFamily="34" charset="0"/>
            </a:endParaRPr>
          </a:p>
          <a:p>
            <a:pPr>
              <a:lnSpc>
                <a:spcPct val="100000"/>
              </a:lnSpc>
              <a:tabLst>
                <a:tab pos="0" algn="l"/>
                <a:tab pos="810896" algn="l"/>
                <a:tab pos="1623284" algn="l"/>
                <a:tab pos="2435673" algn="l"/>
                <a:tab pos="3248061" algn="l"/>
                <a:tab pos="4060450" algn="l"/>
                <a:tab pos="4872838" algn="l"/>
                <a:tab pos="5685227" algn="l"/>
                <a:tab pos="6497615" algn="l"/>
                <a:tab pos="7311497" algn="l"/>
                <a:tab pos="8122392" algn="l"/>
                <a:tab pos="8934781" algn="l"/>
                <a:tab pos="9747169" algn="l"/>
              </a:tabLst>
            </a:pPr>
            <a:r>
              <a:rPr lang="en-GB" altLang="fr-FR" sz="1800" spc="-1" dirty="0" smtClean="0">
                <a:latin typeface="Marianne Medium" panose="02000000000000000000" pitchFamily="50" charset="0"/>
                <a:ea typeface="+mn-ea"/>
                <a:cs typeface="Arial" panose="020B0604020202020204" pitchFamily="34" charset="0"/>
              </a:rPr>
              <a:t>Les négociations bilatérales impliquent de nombreux acteurs qui doivent tous travailler de concert pour faire aboutir une négociation</a:t>
            </a:r>
            <a:r>
              <a:rPr lang="en-GB" altLang="fr-FR" sz="1800" spc="-1" dirty="0" smtClean="0">
                <a:solidFill>
                  <a:schemeClr val="accent5">
                    <a:lumMod val="75000"/>
                  </a:schemeClr>
                </a:solidFill>
                <a:latin typeface="Marianne Medium" panose="02000000000000000000" pitchFamily="50" charset="0"/>
                <a:ea typeface="+mn-ea"/>
                <a:cs typeface="Arial" panose="020B0604020202020204" pitchFamily="34" charset="0"/>
              </a:rPr>
              <a:t>.</a:t>
            </a:r>
            <a:br>
              <a:rPr lang="en-GB" altLang="fr-FR" sz="1800" spc="-1" dirty="0" smtClean="0">
                <a:solidFill>
                  <a:schemeClr val="accent5">
                    <a:lumMod val="75000"/>
                  </a:schemeClr>
                </a:solidFill>
                <a:latin typeface="Marianne Medium" panose="02000000000000000000" pitchFamily="50" charset="0"/>
                <a:ea typeface="+mn-ea"/>
                <a:cs typeface="Arial" panose="020B0604020202020204" pitchFamily="34" charset="0"/>
              </a:rPr>
            </a:br>
            <a:r>
              <a:rPr lang="en-GB" altLang="fr-FR" sz="2400" spc="-1" dirty="0" smtClean="0">
                <a:solidFill>
                  <a:schemeClr val="accent5">
                    <a:lumMod val="75000"/>
                  </a:schemeClr>
                </a:solidFill>
                <a:latin typeface="Marianne Light" panose="02000000000000000000" pitchFamily="50" charset="0"/>
                <a:ea typeface="+mn-ea"/>
                <a:cs typeface="Arial" panose="020B0604020202020204" pitchFamily="34" charset="0"/>
              </a:rPr>
              <a:t/>
            </a:r>
            <a:br>
              <a:rPr lang="en-GB" altLang="fr-FR" sz="2400" spc="-1" dirty="0" smtClean="0">
                <a:solidFill>
                  <a:schemeClr val="accent5">
                    <a:lumMod val="75000"/>
                  </a:schemeClr>
                </a:solidFill>
                <a:latin typeface="Marianne Light" panose="02000000000000000000" pitchFamily="50" charset="0"/>
                <a:ea typeface="+mn-ea"/>
                <a:cs typeface="Arial" panose="020B0604020202020204" pitchFamily="34" charset="0"/>
              </a:rPr>
            </a:br>
            <a:endParaRPr lang="en-GB" altLang="fr-FR" sz="2400" spc="-1" dirty="0">
              <a:solidFill>
                <a:schemeClr val="accent5">
                  <a:lumMod val="75000"/>
                </a:schemeClr>
              </a:solidFill>
              <a:latin typeface="Marianne Light" panose="02000000000000000000" pitchFamily="50" charset="0"/>
              <a:ea typeface="+mn-ea"/>
              <a:cs typeface="Arial" panose="020B0604020202020204" pitchFamily="34" charset="0"/>
            </a:endParaRPr>
          </a:p>
        </p:txBody>
      </p:sp>
      <p:sp>
        <p:nvSpPr>
          <p:cNvPr id="17" name="Oval 29"/>
          <p:cNvSpPr>
            <a:spLocks noChangeArrowheads="1"/>
          </p:cNvSpPr>
          <p:nvPr/>
        </p:nvSpPr>
        <p:spPr bwMode="auto">
          <a:xfrm>
            <a:off x="1795006" y="2008883"/>
            <a:ext cx="1077310" cy="1001852"/>
          </a:xfrm>
          <a:prstGeom prst="ellipse">
            <a:avLst/>
          </a:prstGeom>
          <a:solidFill>
            <a:schemeClr val="accent3">
              <a:lumMod val="60000"/>
              <a:lumOff val="40000"/>
            </a:schemeClr>
          </a:solidFill>
          <a:ln w="9525">
            <a:solidFill>
              <a:schemeClr val="tx1"/>
            </a:solidFill>
            <a:round/>
            <a:headEnd/>
            <a:tailEnd/>
          </a:ln>
        </p:spPr>
        <p:txBody>
          <a:bodyPr wrap="none" lIns="91009" tIns="45504" rIns="91009"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00" b="1" dirty="0" err="1" smtClean="0">
                <a:ea typeface="MS PGothic" panose="020B0600070205080204" pitchFamily="34" charset="-128"/>
              </a:rPr>
              <a:t>Interpro</a:t>
            </a:r>
            <a:r>
              <a:rPr lang="fr-FR" altLang="fr-FR" sz="1400" b="1" dirty="0" smtClean="0">
                <a:ea typeface="MS PGothic" panose="020B0600070205080204" pitchFamily="34" charset="-128"/>
              </a:rPr>
              <a:t/>
            </a:r>
            <a:br>
              <a:rPr lang="fr-FR" altLang="fr-FR" sz="1400" b="1" dirty="0" smtClean="0">
                <a:ea typeface="MS PGothic" panose="020B0600070205080204" pitchFamily="34" charset="-128"/>
              </a:rPr>
            </a:br>
            <a:r>
              <a:rPr lang="fr-FR" altLang="fr-FR" sz="1400" b="1" dirty="0" smtClean="0">
                <a:ea typeface="MS PGothic" panose="020B0600070205080204" pitchFamily="34" charset="-128"/>
              </a:rPr>
              <a:t>Fédération</a:t>
            </a:r>
            <a:endParaRPr lang="fr-FR" altLang="fr-FR" sz="1400" b="1" dirty="0">
              <a:ea typeface="MS PGothic" panose="020B0600070205080204" pitchFamily="34" charset="-128"/>
            </a:endParaRPr>
          </a:p>
        </p:txBody>
      </p:sp>
      <p:sp>
        <p:nvSpPr>
          <p:cNvPr id="18" name="Oval 29"/>
          <p:cNvSpPr>
            <a:spLocks noChangeArrowheads="1"/>
          </p:cNvSpPr>
          <p:nvPr/>
        </p:nvSpPr>
        <p:spPr bwMode="auto">
          <a:xfrm>
            <a:off x="3436644" y="2008883"/>
            <a:ext cx="1132714" cy="953205"/>
          </a:xfrm>
          <a:prstGeom prst="ellipse">
            <a:avLst/>
          </a:prstGeom>
          <a:solidFill>
            <a:schemeClr val="accent6">
              <a:lumMod val="40000"/>
              <a:lumOff val="60000"/>
            </a:schemeClr>
          </a:solidFill>
          <a:ln w="9525">
            <a:solidFill>
              <a:schemeClr val="tx1"/>
            </a:solidFill>
            <a:round/>
            <a:headEnd/>
            <a:tailEnd/>
          </a:ln>
        </p:spPr>
        <p:txBody>
          <a:bodyPr wrap="none" lIns="91009" tIns="45504" rIns="91009"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00" b="1" dirty="0" smtClean="0">
                <a:ea typeface="MS PGothic" panose="020B0600070205080204" pitchFamily="34" charset="-128"/>
              </a:rPr>
              <a:t>FAM</a:t>
            </a:r>
            <a:endParaRPr lang="fr-FR" altLang="fr-FR" sz="1400" b="1" dirty="0">
              <a:ea typeface="MS PGothic" panose="020B0600070205080204" pitchFamily="34" charset="-128"/>
            </a:endParaRPr>
          </a:p>
          <a:p>
            <a:pPr algn="ctr">
              <a:lnSpc>
                <a:spcPct val="100000"/>
              </a:lnSpc>
            </a:pPr>
            <a:r>
              <a:rPr lang="fr-FR" altLang="fr-FR" sz="1400" b="1" dirty="0" smtClean="0">
                <a:ea typeface="MS PGothic" panose="020B0600070205080204" pitchFamily="34" charset="-128"/>
              </a:rPr>
              <a:t>(MAEI)</a:t>
            </a:r>
            <a:endParaRPr lang="fr-FR" altLang="fr-FR" sz="1400" b="1" dirty="0">
              <a:ea typeface="MS PGothic" panose="020B0600070205080204" pitchFamily="34" charset="-128"/>
            </a:endParaRPr>
          </a:p>
        </p:txBody>
      </p:sp>
      <p:sp>
        <p:nvSpPr>
          <p:cNvPr id="19" name="Oval 29"/>
          <p:cNvSpPr>
            <a:spLocks noChangeArrowheads="1"/>
          </p:cNvSpPr>
          <p:nvPr/>
        </p:nvSpPr>
        <p:spPr bwMode="auto">
          <a:xfrm>
            <a:off x="3436644" y="3913322"/>
            <a:ext cx="1116561" cy="929630"/>
          </a:xfrm>
          <a:prstGeom prst="ellipse">
            <a:avLst/>
          </a:prstGeom>
          <a:solidFill>
            <a:srgbClr val="CCCCFF"/>
          </a:solidFill>
          <a:ln w="9525">
            <a:solidFill>
              <a:schemeClr val="tx1"/>
            </a:solidFill>
            <a:round/>
            <a:headEnd/>
            <a:tailEnd/>
          </a:ln>
        </p:spPr>
        <p:txBody>
          <a:bodyPr wrap="none" lIns="91009" tIns="45504" rIns="91009"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00" b="1" dirty="0" smtClean="0">
                <a:ea typeface="MS PGothic" panose="020B0600070205080204" pitchFamily="34" charset="-128"/>
              </a:rPr>
              <a:t>MASA</a:t>
            </a:r>
            <a:endParaRPr lang="fr-FR" altLang="fr-FR" sz="1400" b="1" dirty="0">
              <a:ea typeface="MS PGothic" panose="020B0600070205080204" pitchFamily="34" charset="-128"/>
            </a:endParaRPr>
          </a:p>
          <a:p>
            <a:pPr algn="ctr">
              <a:lnSpc>
                <a:spcPct val="100000"/>
              </a:lnSpc>
            </a:pPr>
            <a:r>
              <a:rPr lang="fr-FR" altLang="fr-FR" sz="1400" b="1" dirty="0">
                <a:ea typeface="MS PGothic" panose="020B0600070205080204" pitchFamily="34" charset="-128"/>
              </a:rPr>
              <a:t>(</a:t>
            </a:r>
            <a:r>
              <a:rPr lang="fr-FR" altLang="fr-FR" sz="1400" b="1" dirty="0" smtClean="0">
                <a:ea typeface="MS PGothic" panose="020B0600070205080204" pitchFamily="34" charset="-128"/>
              </a:rPr>
              <a:t>DGPE et</a:t>
            </a:r>
          </a:p>
          <a:p>
            <a:pPr algn="ctr">
              <a:lnSpc>
                <a:spcPct val="100000"/>
              </a:lnSpc>
            </a:pPr>
            <a:r>
              <a:rPr lang="fr-FR" altLang="fr-FR" sz="1400" b="1" dirty="0" smtClean="0">
                <a:ea typeface="MS PGothic" panose="020B0600070205080204" pitchFamily="34" charset="-128"/>
              </a:rPr>
              <a:t> </a:t>
            </a:r>
            <a:r>
              <a:rPr lang="fr-FR" altLang="fr-FR" sz="1400" b="1" dirty="0">
                <a:ea typeface="MS PGothic" panose="020B0600070205080204" pitchFamily="34" charset="-128"/>
              </a:rPr>
              <a:t>DGAL)</a:t>
            </a:r>
          </a:p>
        </p:txBody>
      </p:sp>
      <p:sp>
        <p:nvSpPr>
          <p:cNvPr id="20" name="Oval 12"/>
          <p:cNvSpPr>
            <a:spLocks noChangeArrowheads="1"/>
          </p:cNvSpPr>
          <p:nvPr/>
        </p:nvSpPr>
        <p:spPr bwMode="auto">
          <a:xfrm>
            <a:off x="5770597" y="3048494"/>
            <a:ext cx="939651" cy="868715"/>
          </a:xfrm>
          <a:prstGeom prst="ellipse">
            <a:avLst/>
          </a:prstGeom>
          <a:solidFill>
            <a:srgbClr val="CC9900"/>
          </a:solidFill>
          <a:ln w="9525">
            <a:solidFill>
              <a:schemeClr val="tx1"/>
            </a:solidFill>
            <a:round/>
            <a:headEnd/>
            <a:tailEnd/>
          </a:ln>
        </p:spPr>
        <p:txBody>
          <a:bodyPr wrap="none" lIns="91009" tIns="45504" rIns="91009"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11" dirty="0">
                <a:ea typeface="MS PGothic" panose="020B0600070205080204" pitchFamily="34" charset="-128"/>
              </a:rPr>
              <a:t>Ambassade</a:t>
            </a:r>
          </a:p>
        </p:txBody>
      </p:sp>
      <p:sp>
        <p:nvSpPr>
          <p:cNvPr id="21" name="Oval 10"/>
          <p:cNvSpPr>
            <a:spLocks noChangeArrowheads="1"/>
          </p:cNvSpPr>
          <p:nvPr/>
        </p:nvSpPr>
        <p:spPr bwMode="auto">
          <a:xfrm>
            <a:off x="5724723" y="3968187"/>
            <a:ext cx="916709" cy="874765"/>
          </a:xfrm>
          <a:prstGeom prst="ellipse">
            <a:avLst/>
          </a:prstGeom>
          <a:solidFill>
            <a:srgbClr val="CC9900"/>
          </a:solidFill>
          <a:ln w="9525">
            <a:solidFill>
              <a:schemeClr val="tx1"/>
            </a:solidFill>
            <a:round/>
            <a:headEnd/>
            <a:tailEnd/>
          </a:ln>
        </p:spPr>
        <p:txBody>
          <a:bodyPr wrap="none" lIns="91009" tIns="45504" rIns="91009"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11" dirty="0">
                <a:ea typeface="MS PGothic" panose="020B0600070205080204" pitchFamily="34" charset="-128"/>
              </a:rPr>
              <a:t>Ambassade</a:t>
            </a:r>
          </a:p>
        </p:txBody>
      </p:sp>
      <p:sp>
        <p:nvSpPr>
          <p:cNvPr id="22" name="Oval 13"/>
          <p:cNvSpPr>
            <a:spLocks noChangeArrowheads="1"/>
          </p:cNvSpPr>
          <p:nvPr/>
        </p:nvSpPr>
        <p:spPr bwMode="auto">
          <a:xfrm>
            <a:off x="5745157" y="5132596"/>
            <a:ext cx="965091" cy="804771"/>
          </a:xfrm>
          <a:prstGeom prst="ellipse">
            <a:avLst/>
          </a:prstGeom>
          <a:solidFill>
            <a:srgbClr val="CC9900"/>
          </a:solidFill>
          <a:ln w="9525">
            <a:solidFill>
              <a:schemeClr val="tx1"/>
            </a:solidFill>
            <a:round/>
            <a:headEnd/>
            <a:tailEnd/>
          </a:ln>
        </p:spPr>
        <p:txBody>
          <a:bodyPr wrap="none" lIns="91009" tIns="45504" rIns="91009"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11" dirty="0">
                <a:ea typeface="MS PGothic" panose="020B0600070205080204" pitchFamily="34" charset="-128"/>
              </a:rPr>
              <a:t>Ambassade</a:t>
            </a:r>
          </a:p>
        </p:txBody>
      </p:sp>
      <p:sp>
        <p:nvSpPr>
          <p:cNvPr id="23" name="Oval 18"/>
          <p:cNvSpPr>
            <a:spLocks noChangeArrowheads="1"/>
          </p:cNvSpPr>
          <p:nvPr/>
        </p:nvSpPr>
        <p:spPr bwMode="auto">
          <a:xfrm>
            <a:off x="7562928" y="2953564"/>
            <a:ext cx="1002157" cy="906475"/>
          </a:xfrm>
          <a:prstGeom prst="ellipse">
            <a:avLst/>
          </a:prstGeom>
          <a:gradFill rotWithShape="0">
            <a:gsLst>
              <a:gs pos="0">
                <a:srgbClr val="FF9900"/>
              </a:gs>
              <a:gs pos="100000">
                <a:srgbClr val="764700"/>
              </a:gs>
            </a:gsLst>
            <a:lin ang="2700000" scaled="1"/>
          </a:gradFill>
          <a:ln w="9525">
            <a:solidFill>
              <a:schemeClr val="tx1"/>
            </a:solidFill>
            <a:round/>
            <a:headEnd/>
            <a:tailEnd/>
          </a:ln>
        </p:spPr>
        <p:txBody>
          <a:bodyPr lIns="0" tIns="45504" rIns="0"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11" dirty="0" smtClean="0">
                <a:ea typeface="MS PGothic" panose="020B0600070205080204" pitchFamily="34" charset="-128"/>
              </a:rPr>
              <a:t>Pays tiers</a:t>
            </a:r>
            <a:endParaRPr lang="fr-FR" altLang="fr-FR" sz="1411" dirty="0">
              <a:ea typeface="MS PGothic" panose="020B0600070205080204" pitchFamily="34" charset="-128"/>
            </a:endParaRPr>
          </a:p>
        </p:txBody>
      </p:sp>
      <p:sp>
        <p:nvSpPr>
          <p:cNvPr id="24" name="Oval 17"/>
          <p:cNvSpPr>
            <a:spLocks noChangeArrowheads="1"/>
          </p:cNvSpPr>
          <p:nvPr/>
        </p:nvSpPr>
        <p:spPr bwMode="auto">
          <a:xfrm>
            <a:off x="7562203" y="3967895"/>
            <a:ext cx="916709" cy="870873"/>
          </a:xfrm>
          <a:prstGeom prst="ellipse">
            <a:avLst/>
          </a:prstGeom>
          <a:gradFill rotWithShape="0">
            <a:gsLst>
              <a:gs pos="0">
                <a:srgbClr val="FF9900"/>
              </a:gs>
              <a:gs pos="100000">
                <a:srgbClr val="764700"/>
              </a:gs>
            </a:gsLst>
            <a:lin ang="2700000" scaled="1"/>
          </a:gradFill>
          <a:ln w="9525">
            <a:solidFill>
              <a:schemeClr val="tx1"/>
            </a:solidFill>
            <a:round/>
            <a:headEnd/>
            <a:tailEnd/>
          </a:ln>
        </p:spPr>
        <p:txBody>
          <a:bodyPr lIns="0" tIns="45504" rIns="0"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11" dirty="0">
                <a:ea typeface="MS PGothic" panose="020B0600070205080204" pitchFamily="34" charset="-128"/>
              </a:rPr>
              <a:t>Pays tiers</a:t>
            </a:r>
          </a:p>
        </p:txBody>
      </p:sp>
      <p:sp>
        <p:nvSpPr>
          <p:cNvPr id="25" name="Oval 16"/>
          <p:cNvSpPr>
            <a:spLocks noChangeArrowheads="1"/>
          </p:cNvSpPr>
          <p:nvPr/>
        </p:nvSpPr>
        <p:spPr bwMode="auto">
          <a:xfrm>
            <a:off x="7502938" y="5068773"/>
            <a:ext cx="975974" cy="932415"/>
          </a:xfrm>
          <a:prstGeom prst="ellipse">
            <a:avLst/>
          </a:prstGeom>
          <a:gradFill rotWithShape="0">
            <a:gsLst>
              <a:gs pos="0">
                <a:srgbClr val="FF9900"/>
              </a:gs>
              <a:gs pos="100000">
                <a:srgbClr val="764700"/>
              </a:gs>
            </a:gsLst>
            <a:lin ang="2700000" scaled="1"/>
          </a:gradFill>
          <a:ln w="9525">
            <a:solidFill>
              <a:schemeClr val="tx1"/>
            </a:solidFill>
            <a:round/>
            <a:headEnd/>
            <a:tailEnd/>
          </a:ln>
        </p:spPr>
        <p:txBody>
          <a:bodyPr lIns="0" tIns="45504" rIns="0"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11" dirty="0">
                <a:ea typeface="MS PGothic" panose="020B0600070205080204" pitchFamily="34" charset="-128"/>
              </a:rPr>
              <a:t>Pays tiers</a:t>
            </a:r>
          </a:p>
        </p:txBody>
      </p:sp>
      <p:sp>
        <p:nvSpPr>
          <p:cNvPr id="26" name="Oval 29"/>
          <p:cNvSpPr>
            <a:spLocks noChangeArrowheads="1"/>
          </p:cNvSpPr>
          <p:nvPr/>
        </p:nvSpPr>
        <p:spPr bwMode="auto">
          <a:xfrm>
            <a:off x="204880" y="2008883"/>
            <a:ext cx="1075588" cy="1001852"/>
          </a:xfrm>
          <a:prstGeom prst="ellipse">
            <a:avLst/>
          </a:prstGeom>
          <a:solidFill>
            <a:schemeClr val="accent4">
              <a:lumMod val="60000"/>
              <a:lumOff val="40000"/>
            </a:schemeClr>
          </a:solidFill>
          <a:ln w="9525">
            <a:solidFill>
              <a:schemeClr val="tx1"/>
            </a:solidFill>
            <a:round/>
            <a:headEnd/>
            <a:tailEnd/>
          </a:ln>
        </p:spPr>
        <p:txBody>
          <a:bodyPr wrap="none" lIns="91009" tIns="45504" rIns="91009" bIns="45504" anchor="ctr"/>
          <a:lstStyle>
            <a:lvl1pPr defTabSz="474663" eaLnBrk="0">
              <a:defRPr sz="2400">
                <a:solidFill>
                  <a:schemeClr val="tx1"/>
                </a:solidFill>
                <a:latin typeface="Arial" panose="020B0604020202020204" pitchFamily="34" charset="0"/>
                <a:ea typeface="SimSun" panose="02010600030101010101" pitchFamily="2" charset="-122"/>
              </a:defRPr>
            </a:lvl1pPr>
            <a:lvl2pPr defTabSz="474663" eaLnBrk="0">
              <a:defRPr sz="2400">
                <a:solidFill>
                  <a:schemeClr val="tx1"/>
                </a:solidFill>
                <a:latin typeface="Arial" panose="020B0604020202020204" pitchFamily="34" charset="0"/>
                <a:ea typeface="SimSun" panose="02010600030101010101" pitchFamily="2" charset="-122"/>
              </a:defRPr>
            </a:lvl2pPr>
            <a:lvl3pPr defTabSz="474663" eaLnBrk="0">
              <a:defRPr sz="2400">
                <a:solidFill>
                  <a:schemeClr val="tx1"/>
                </a:solidFill>
                <a:latin typeface="Arial" panose="020B0604020202020204" pitchFamily="34" charset="0"/>
                <a:ea typeface="SimSun" panose="02010600030101010101" pitchFamily="2" charset="-122"/>
              </a:defRPr>
            </a:lvl3pPr>
            <a:lvl4pPr defTabSz="474663" eaLnBrk="0">
              <a:defRPr sz="2400">
                <a:solidFill>
                  <a:schemeClr val="tx1"/>
                </a:solidFill>
                <a:latin typeface="Arial" panose="020B0604020202020204" pitchFamily="34" charset="0"/>
                <a:ea typeface="SimSun" panose="02010600030101010101" pitchFamily="2" charset="-122"/>
              </a:defRPr>
            </a:lvl4pPr>
            <a:lvl5pPr defTabSz="474663" eaLnBrk="0">
              <a:defRPr sz="2400">
                <a:solidFill>
                  <a:schemeClr val="tx1"/>
                </a:solidFill>
                <a:latin typeface="Arial" panose="020B0604020202020204" pitchFamily="34" charset="0"/>
                <a:ea typeface="SimSun" panose="02010600030101010101" pitchFamily="2" charset="-122"/>
              </a:defRPr>
            </a:lvl5pPr>
            <a:lvl6pPr marL="25146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6pPr>
            <a:lvl7pPr marL="29718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7pPr>
            <a:lvl8pPr marL="34290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8pPr>
            <a:lvl9pPr marL="3886200" indent="-228600" defTabSz="474663" eaLnBrk="0" fontAlgn="base" hangingPunct="0">
              <a:lnSpc>
                <a:spcPct val="93000"/>
              </a:lnSpc>
              <a:spcBef>
                <a:spcPct val="0"/>
              </a:spcBef>
              <a:spcAft>
                <a:spcPct val="0"/>
              </a:spcAft>
              <a:buClr>
                <a:srgbClr val="000000"/>
              </a:buClr>
              <a:buSzPct val="100000"/>
              <a:buFont typeface="Times New Roman" panose="02020603050405020304" pitchFamily="18" charset="0"/>
              <a:defRPr sz="2400">
                <a:solidFill>
                  <a:schemeClr val="tx1"/>
                </a:solidFill>
                <a:latin typeface="Arial" panose="020B0604020202020204" pitchFamily="34" charset="0"/>
                <a:ea typeface="SimSun" panose="02010600030101010101" pitchFamily="2" charset="-122"/>
              </a:defRPr>
            </a:lvl9pPr>
          </a:lstStyle>
          <a:p>
            <a:pPr algn="ctr">
              <a:lnSpc>
                <a:spcPct val="100000"/>
              </a:lnSpc>
            </a:pPr>
            <a:r>
              <a:rPr lang="fr-FR" altLang="fr-FR" sz="1400" b="1" dirty="0" smtClean="0">
                <a:ea typeface="MS PGothic" panose="020B0600070205080204" pitchFamily="34" charset="-128"/>
              </a:rPr>
              <a:t>Opérateurs</a:t>
            </a:r>
            <a:endParaRPr lang="fr-FR" altLang="fr-FR" sz="1400" b="1" dirty="0">
              <a:ea typeface="MS PGothic" panose="020B0600070205080204" pitchFamily="34" charset="-128"/>
            </a:endParaRPr>
          </a:p>
        </p:txBody>
      </p:sp>
      <p:sp>
        <p:nvSpPr>
          <p:cNvPr id="28" name="Line 23"/>
          <p:cNvSpPr>
            <a:spLocks noChangeShapeType="1"/>
          </p:cNvSpPr>
          <p:nvPr/>
        </p:nvSpPr>
        <p:spPr bwMode="auto">
          <a:xfrm>
            <a:off x="5304377" y="3392030"/>
            <a:ext cx="482383" cy="4175"/>
          </a:xfrm>
          <a:prstGeom prst="line">
            <a:avLst/>
          </a:prstGeom>
          <a:noFill/>
          <a:ln w="28575">
            <a:solidFill>
              <a:srgbClr val="3399FF"/>
            </a:solidFill>
            <a:round/>
            <a:headEnd/>
            <a:tailEnd type="triangle" w="med" len="med"/>
          </a:ln>
          <a:extLst>
            <a:ext uri="{909E8E84-426E-40DD-AFC4-6F175D3DCCD1}">
              <a14:hiddenFill xmlns:a14="http://schemas.microsoft.com/office/drawing/2010/main">
                <a:noFill/>
              </a14:hiddenFill>
            </a:ext>
          </a:extLst>
        </p:spPr>
        <p:txBody>
          <a:bodyPr/>
          <a:lstStyle/>
          <a:p>
            <a:endParaRPr lang="fr-FR" sz="1693"/>
          </a:p>
        </p:txBody>
      </p:sp>
      <p:sp>
        <p:nvSpPr>
          <p:cNvPr id="33" name="Line 20"/>
          <p:cNvSpPr>
            <a:spLocks noChangeShapeType="1"/>
          </p:cNvSpPr>
          <p:nvPr/>
        </p:nvSpPr>
        <p:spPr bwMode="auto">
          <a:xfrm flipH="1">
            <a:off x="5345980" y="3392030"/>
            <a:ext cx="2" cy="2220665"/>
          </a:xfrm>
          <a:prstGeom prst="line">
            <a:avLst/>
          </a:prstGeom>
          <a:noFill/>
          <a:ln w="28575">
            <a:solidFill>
              <a:srgbClr val="3399FF"/>
            </a:solidFill>
            <a:round/>
            <a:headEnd/>
            <a:tailEnd/>
          </a:ln>
          <a:extLst>
            <a:ext uri="{909E8E84-426E-40DD-AFC4-6F175D3DCCD1}">
              <a14:hiddenFill xmlns:a14="http://schemas.microsoft.com/office/drawing/2010/main">
                <a:noFill/>
              </a14:hiddenFill>
            </a:ext>
          </a:extLst>
        </p:spPr>
        <p:txBody>
          <a:bodyPr/>
          <a:lstStyle/>
          <a:p>
            <a:endParaRPr lang="fr-FR" sz="1693"/>
          </a:p>
        </p:txBody>
      </p:sp>
      <p:sp>
        <p:nvSpPr>
          <p:cNvPr id="34" name="Line 23"/>
          <p:cNvSpPr>
            <a:spLocks noChangeShapeType="1"/>
          </p:cNvSpPr>
          <p:nvPr/>
        </p:nvSpPr>
        <p:spPr bwMode="auto">
          <a:xfrm flipV="1">
            <a:off x="5345980" y="5580759"/>
            <a:ext cx="440780" cy="10675"/>
          </a:xfrm>
          <a:prstGeom prst="line">
            <a:avLst/>
          </a:prstGeom>
          <a:noFill/>
          <a:ln w="28575">
            <a:solidFill>
              <a:srgbClr val="3399FF"/>
            </a:solidFill>
            <a:round/>
            <a:headEnd/>
            <a:tailEnd type="triangle" w="med" len="med"/>
          </a:ln>
          <a:extLst>
            <a:ext uri="{909E8E84-426E-40DD-AFC4-6F175D3DCCD1}">
              <a14:hiddenFill xmlns:a14="http://schemas.microsoft.com/office/drawing/2010/main">
                <a:noFill/>
              </a14:hiddenFill>
            </a:ext>
          </a:extLst>
        </p:spPr>
        <p:txBody>
          <a:bodyPr/>
          <a:lstStyle/>
          <a:p>
            <a:endParaRPr lang="fr-FR" sz="1693"/>
          </a:p>
        </p:txBody>
      </p:sp>
      <p:cxnSp>
        <p:nvCxnSpPr>
          <p:cNvPr id="3" name="Connecteur droit avec flèche 2"/>
          <p:cNvCxnSpPr/>
          <p:nvPr/>
        </p:nvCxnSpPr>
        <p:spPr>
          <a:xfrm>
            <a:off x="6821214" y="3468414"/>
            <a:ext cx="681724" cy="0"/>
          </a:xfrm>
          <a:prstGeom prst="straightConnector1">
            <a:avLst/>
          </a:prstGeom>
          <a:ln w="38100" cmpd="thickThi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a:off x="6821214" y="4415982"/>
            <a:ext cx="681724" cy="0"/>
          </a:xfrm>
          <a:prstGeom prst="straightConnector1">
            <a:avLst/>
          </a:prstGeom>
          <a:ln w="38100" cmpd="thickThi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a:off x="6821214" y="5580759"/>
            <a:ext cx="681724" cy="0"/>
          </a:xfrm>
          <a:prstGeom prst="straightConnector1">
            <a:avLst/>
          </a:prstGeom>
          <a:ln w="38100" cmpd="thickThi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flipV="1">
            <a:off x="4553205" y="4405570"/>
            <a:ext cx="1213121" cy="12391"/>
          </a:xfrm>
          <a:prstGeom prst="straightConnector1">
            <a:avLst/>
          </a:prstGeom>
          <a:ln w="38100" cmpd="thickThi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a:off x="2839202" y="2486958"/>
            <a:ext cx="597442" cy="0"/>
          </a:xfrm>
          <a:prstGeom prst="straightConnector1">
            <a:avLst/>
          </a:prstGeom>
          <a:ln w="38100" cmpd="thickThi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a:off x="1280468" y="2507181"/>
            <a:ext cx="514538" cy="5255"/>
          </a:xfrm>
          <a:prstGeom prst="straightConnector1">
            <a:avLst/>
          </a:prstGeom>
          <a:ln w="38100" cmpd="thickThi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a:stCxn id="19" idx="0"/>
          </p:cNvCxnSpPr>
          <p:nvPr/>
        </p:nvCxnSpPr>
        <p:spPr>
          <a:xfrm flipV="1">
            <a:off x="3994925" y="3010736"/>
            <a:ext cx="8076" cy="902586"/>
          </a:xfrm>
          <a:prstGeom prst="straightConnector1">
            <a:avLst/>
          </a:prstGeom>
          <a:ln w="38100" cmpd="thickThi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9" name="Image 28"/>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2455179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356439" y="2234558"/>
            <a:ext cx="8306000" cy="3675565"/>
          </a:xfrm>
        </p:spPr>
        <p:txBody>
          <a:bodyPr/>
          <a:lstStyle/>
          <a:p>
            <a:pPr marL="457200" indent="-457200">
              <a:lnSpc>
                <a:spcPts val="3325"/>
              </a:lnSpc>
              <a:buFont typeface="Arial" panose="020B0604020202020204" pitchFamily="34" charset="0"/>
              <a:buChar char="•"/>
            </a:pPr>
            <a:r>
              <a:rPr lang="fr-FR" altLang="fr-FR" sz="1800" dirty="0" smtClean="0">
                <a:latin typeface="Marianne Medium" panose="02000000000000000000" pitchFamily="50" charset="0"/>
              </a:rPr>
              <a:t>L’</a:t>
            </a:r>
            <a:r>
              <a:rPr lang="fr-FR" altLang="fr-FR" sz="1800" dirty="0" smtClean="0">
                <a:solidFill>
                  <a:srgbClr val="B5057F"/>
                </a:solidFill>
                <a:latin typeface="Marianne Medium" panose="02000000000000000000" pitchFamily="50" charset="0"/>
              </a:rPr>
              <a:t>ouverture </a:t>
            </a:r>
            <a:r>
              <a:rPr lang="fr-FR" altLang="fr-FR" sz="1800" dirty="0">
                <a:solidFill>
                  <a:srgbClr val="B5057F"/>
                </a:solidFill>
                <a:latin typeface="Marianne Medium" panose="02000000000000000000" pitchFamily="50" charset="0"/>
              </a:rPr>
              <a:t>ou la réouverture</a:t>
            </a:r>
            <a:r>
              <a:rPr lang="fr-FR" altLang="fr-FR" sz="1800" dirty="0">
                <a:latin typeface="Marianne Medium" panose="02000000000000000000" pitchFamily="50" charset="0"/>
              </a:rPr>
              <a:t> des marchés fermés</a:t>
            </a:r>
          </a:p>
          <a:p>
            <a:pPr marL="457200" indent="-457200">
              <a:lnSpc>
                <a:spcPts val="3325"/>
              </a:lnSpc>
              <a:buFont typeface="Arial" panose="020B0604020202020204" pitchFamily="34" charset="0"/>
              <a:buChar char="•"/>
            </a:pPr>
            <a:r>
              <a:rPr lang="fr-FR" altLang="fr-FR" sz="1800" dirty="0" smtClean="0">
                <a:latin typeface="Marianne Medium" panose="02000000000000000000" pitchFamily="50" charset="0"/>
              </a:rPr>
              <a:t>Le </a:t>
            </a:r>
            <a:r>
              <a:rPr lang="fr-FR" altLang="fr-FR" sz="1800" dirty="0" smtClean="0">
                <a:solidFill>
                  <a:srgbClr val="B5057F"/>
                </a:solidFill>
                <a:latin typeface="Marianne Medium" panose="02000000000000000000" pitchFamily="50" charset="0"/>
              </a:rPr>
              <a:t>maintien </a:t>
            </a:r>
            <a:r>
              <a:rPr lang="fr-FR" altLang="fr-FR" sz="1800" dirty="0" smtClean="0">
                <a:latin typeface="Marianne Medium" panose="02000000000000000000" pitchFamily="50" charset="0"/>
              </a:rPr>
              <a:t>d’un marché ouvert, </a:t>
            </a:r>
            <a:endParaRPr lang="fr-FR" altLang="fr-FR" sz="1800" dirty="0">
              <a:latin typeface="Marianne Medium" panose="02000000000000000000" pitchFamily="50" charset="0"/>
            </a:endParaRPr>
          </a:p>
          <a:p>
            <a:pPr marL="457200" indent="-457200">
              <a:lnSpc>
                <a:spcPts val="3325"/>
              </a:lnSpc>
              <a:buFont typeface="Arial" panose="020B0604020202020204" pitchFamily="34" charset="0"/>
              <a:buChar char="•"/>
            </a:pPr>
            <a:r>
              <a:rPr lang="fr-FR" altLang="fr-FR" sz="1800" dirty="0" smtClean="0">
                <a:latin typeface="Marianne Medium" panose="02000000000000000000" pitchFamily="50" charset="0"/>
              </a:rPr>
              <a:t>Améliorer l’accès à ce marché </a:t>
            </a:r>
            <a:r>
              <a:rPr lang="fr-FR" altLang="fr-FR" sz="1800" dirty="0">
                <a:solidFill>
                  <a:srgbClr val="FF33CC"/>
                </a:solidFill>
                <a:latin typeface="Marianne Medium" panose="02000000000000000000" pitchFamily="50" charset="0"/>
              </a:rPr>
              <a:t>(</a:t>
            </a:r>
            <a:r>
              <a:rPr lang="fr-FR" altLang="fr-FR" sz="1800" dirty="0" smtClean="0">
                <a:solidFill>
                  <a:srgbClr val="FF33CC"/>
                </a:solidFill>
                <a:latin typeface="Marianne Medium" panose="02000000000000000000" pitchFamily="50" charset="0"/>
              </a:rPr>
              <a:t>facilitation</a:t>
            </a:r>
            <a:r>
              <a:rPr lang="fr-FR" altLang="fr-FR" sz="1800" dirty="0" smtClean="0">
                <a:solidFill>
                  <a:srgbClr val="B5057F"/>
                </a:solidFill>
                <a:latin typeface="Marianne Medium" panose="02000000000000000000" pitchFamily="50" charset="0"/>
              </a:rPr>
              <a:t>)</a:t>
            </a:r>
          </a:p>
          <a:p>
            <a:pPr>
              <a:lnSpc>
                <a:spcPts val="3325"/>
              </a:lnSpc>
            </a:pPr>
            <a:r>
              <a:rPr lang="fr-FR" altLang="fr-FR" sz="1800" dirty="0">
                <a:latin typeface="Marianne Medium" panose="02000000000000000000" pitchFamily="50" charset="0"/>
              </a:rPr>
              <a:t/>
            </a:r>
            <a:br>
              <a:rPr lang="fr-FR" altLang="fr-FR" sz="1800" dirty="0">
                <a:latin typeface="Marianne Medium" panose="02000000000000000000" pitchFamily="50" charset="0"/>
              </a:rPr>
            </a:br>
            <a:r>
              <a:rPr lang="fr-FR" altLang="fr-FR" sz="1800" b="1" dirty="0">
                <a:latin typeface="Marianne Medium" panose="02000000000000000000" pitchFamily="50" charset="0"/>
              </a:rPr>
              <a:t>NB : une </a:t>
            </a:r>
            <a:r>
              <a:rPr lang="fr-FR" altLang="fr-FR" sz="1800" b="1" dirty="0" smtClean="0">
                <a:latin typeface="Marianne Medium" panose="02000000000000000000" pitchFamily="50" charset="0"/>
              </a:rPr>
              <a:t>négociation </a:t>
            </a:r>
            <a:r>
              <a:rPr lang="fr-FR" altLang="fr-FR" sz="1800" b="1" dirty="0">
                <a:latin typeface="Marianne Medium" panose="02000000000000000000" pitchFamily="50" charset="0"/>
              </a:rPr>
              <a:t>peut prendre de 1 mois à … 10 ans !</a:t>
            </a:r>
          </a:p>
          <a:p>
            <a:endParaRPr lang="fr-FR" dirty="0"/>
          </a:p>
        </p:txBody>
      </p:sp>
      <p:sp>
        <p:nvSpPr>
          <p:cNvPr id="5" name="Espace réservé du texte 4"/>
          <p:cNvSpPr>
            <a:spLocks noGrp="1"/>
          </p:cNvSpPr>
          <p:nvPr>
            <p:ph type="body" sz="quarter" idx="13"/>
          </p:nvPr>
        </p:nvSpPr>
        <p:spPr>
          <a:xfrm>
            <a:off x="440522" y="1524334"/>
            <a:ext cx="8305999" cy="464000"/>
          </a:xfrm>
        </p:spPr>
        <p:txBody>
          <a:bodyPr/>
          <a:lstStyle/>
          <a:p>
            <a:pPr marL="0" indent="0">
              <a:buNone/>
            </a:pPr>
            <a:r>
              <a:rPr lang="fr-FR" sz="2400" spc="-1" dirty="0"/>
              <a:t>Les objectifs de la négociation</a:t>
            </a:r>
            <a:endParaRPr lang="fr-FR" sz="2400" dirty="0"/>
          </a:p>
          <a:p>
            <a:pPr marL="0" indent="0">
              <a:buNone/>
            </a:pPr>
            <a:endParaRPr lang="fr-FR" dirty="0"/>
          </a:p>
        </p:txBody>
      </p:sp>
      <p:pic>
        <p:nvPicPr>
          <p:cNvPr id="6" name="Image 5"/>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4177992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407530" y="931059"/>
            <a:ext cx="8296397" cy="4765431"/>
          </a:xfrm>
        </p:spPr>
        <p:txBody>
          <a:bodyPr/>
          <a:lstStyle/>
          <a:p>
            <a:endParaRPr lang="fr-FR" dirty="0">
              <a:solidFill>
                <a:srgbClr val="002060"/>
              </a:solidFill>
            </a:endParaRPr>
          </a:p>
          <a:p>
            <a:pPr marL="125412">
              <a:buSzPct val="120000"/>
            </a:pPr>
            <a:r>
              <a:rPr lang="fr-FR" altLang="fr-FR" sz="2400" b="1" dirty="0" smtClean="0">
                <a:solidFill>
                  <a:schemeClr val="accent5">
                    <a:lumMod val="75000"/>
                  </a:schemeClr>
                </a:solidFill>
                <a:latin typeface="Marianne Medium" panose="02000000000000000000" pitchFamily="50" charset="0"/>
              </a:rPr>
              <a:t>Pour les (ré)ouvertures </a:t>
            </a:r>
            <a:r>
              <a:rPr lang="fr-FR" altLang="fr-FR" sz="2400" b="1" dirty="0">
                <a:solidFill>
                  <a:schemeClr val="accent5">
                    <a:lumMod val="75000"/>
                  </a:schemeClr>
                </a:solidFill>
                <a:latin typeface="Marianne Medium" panose="02000000000000000000" pitchFamily="50" charset="0"/>
              </a:rPr>
              <a:t>de marché :</a:t>
            </a:r>
          </a:p>
          <a:p>
            <a:pPr marL="125412">
              <a:buClr>
                <a:srgbClr val="B5057F"/>
              </a:buClr>
              <a:buSzPct val="120000"/>
            </a:pPr>
            <a:endParaRPr lang="fr-FR" altLang="fr-FR" sz="2000" dirty="0">
              <a:latin typeface="Marianne Medium" panose="02000000000000000000" pitchFamily="50" charset="0"/>
            </a:endParaRPr>
          </a:p>
          <a:p>
            <a:pPr marL="468312" indent="-342900">
              <a:buSzPct val="120000"/>
              <a:buFont typeface="Arial" panose="020B0604020202020204" pitchFamily="34" charset="0"/>
              <a:buChar char="•"/>
            </a:pPr>
            <a:r>
              <a:rPr lang="fr-FR" altLang="fr-FR" sz="2000" dirty="0" smtClean="0">
                <a:latin typeface="Marianne Medium" panose="02000000000000000000" pitchFamily="50" charset="0"/>
              </a:rPr>
              <a:t>On cherche à limiter </a:t>
            </a:r>
            <a:r>
              <a:rPr lang="fr-FR" altLang="fr-FR" sz="2000" dirty="0">
                <a:latin typeface="Marianne Medium" panose="02000000000000000000" pitchFamily="50" charset="0"/>
              </a:rPr>
              <a:t>les exigences sanitaires des pays tiers</a:t>
            </a:r>
          </a:p>
          <a:p>
            <a:pPr marL="582612" indent="-457200">
              <a:lnSpc>
                <a:spcPts val="2875"/>
              </a:lnSpc>
              <a:buSzPct val="120000"/>
              <a:buFont typeface="Arial" panose="020B0604020202020204" pitchFamily="34" charset="0"/>
              <a:buChar char="•"/>
            </a:pPr>
            <a:endParaRPr lang="fr-FR" altLang="fr-FR" sz="2000" dirty="0" smtClean="0">
              <a:latin typeface="Marianne Medium" panose="02000000000000000000" pitchFamily="50" charset="0"/>
            </a:endParaRPr>
          </a:p>
          <a:p>
            <a:pPr marL="468312" indent="-342900">
              <a:lnSpc>
                <a:spcPts val="2875"/>
              </a:lnSpc>
              <a:buSzPct val="120000"/>
              <a:buFont typeface="Arial" panose="020B0604020202020204" pitchFamily="34" charset="0"/>
              <a:buChar char="•"/>
            </a:pPr>
            <a:r>
              <a:rPr lang="fr-FR" altLang="fr-FR" sz="2000" dirty="0" smtClean="0">
                <a:latin typeface="Marianne Medium" panose="02000000000000000000" pitchFamily="50" charset="0"/>
              </a:rPr>
              <a:t>Et à obtenir </a:t>
            </a:r>
            <a:r>
              <a:rPr lang="fr-FR" altLang="fr-FR" sz="2000" dirty="0">
                <a:latin typeface="Marianne Medium" panose="02000000000000000000" pitchFamily="50" charset="0"/>
              </a:rPr>
              <a:t>la clause la plus favorables pour les agréments d’établissements (</a:t>
            </a:r>
            <a:r>
              <a:rPr lang="fr-FR" altLang="fr-FR" sz="2000" dirty="0" err="1">
                <a:latin typeface="Marianne Medium" panose="02000000000000000000" pitchFamily="50" charset="0"/>
              </a:rPr>
              <a:t>prelisting</a:t>
            </a:r>
            <a:r>
              <a:rPr lang="fr-FR" altLang="fr-FR" sz="2000" dirty="0" smtClean="0">
                <a:latin typeface="Marianne Medium" panose="02000000000000000000" pitchFamily="50" charset="0"/>
              </a:rPr>
              <a:t>,) lorsque ce pays tiers impose des agréments</a:t>
            </a:r>
          </a:p>
          <a:p>
            <a:pPr marL="125412">
              <a:lnSpc>
                <a:spcPts val="2875"/>
              </a:lnSpc>
              <a:buClr>
                <a:srgbClr val="B5057F"/>
              </a:buClr>
              <a:buSzPct val="120000"/>
            </a:pPr>
            <a:endParaRPr lang="fr-FR" altLang="fr-FR" sz="2000" dirty="0">
              <a:latin typeface="Marianne Medium" panose="02000000000000000000" pitchFamily="50" charset="0"/>
            </a:endParaRPr>
          </a:p>
        </p:txBody>
      </p:sp>
      <p:pic>
        <p:nvPicPr>
          <p:cNvPr id="5" name="Image 4"/>
          <p:cNvPicPr>
            <a:picLocks noChangeAspect="1"/>
          </p:cNvPicPr>
          <p:nvPr/>
        </p:nvPicPr>
        <p:blipFill>
          <a:blip r:embed="rId3"/>
          <a:stretch>
            <a:fillRect/>
          </a:stretch>
        </p:blipFill>
        <p:spPr>
          <a:xfrm>
            <a:off x="2373086" y="203831"/>
            <a:ext cx="854528" cy="478694"/>
          </a:xfrm>
          <a:prstGeom prst="rect">
            <a:avLst/>
          </a:prstGeom>
        </p:spPr>
      </p:pic>
    </p:spTree>
    <p:extLst>
      <p:ext uri="{BB962C8B-B14F-4D97-AF65-F5344CB8AC3E}">
        <p14:creationId xmlns:p14="http://schemas.microsoft.com/office/powerpoint/2010/main" val="630299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353961" y="1106832"/>
            <a:ext cx="8390698" cy="5556739"/>
          </a:xfrm>
        </p:spPr>
        <p:txBody>
          <a:bodyPr/>
          <a:lstStyle/>
          <a:p>
            <a:endParaRPr lang="fr-FR" dirty="0">
              <a:solidFill>
                <a:srgbClr val="002060"/>
              </a:solidFill>
            </a:endParaRPr>
          </a:p>
          <a:p>
            <a:pPr marL="125412">
              <a:buSzPct val="120000"/>
            </a:pPr>
            <a:r>
              <a:rPr lang="fr-FR" altLang="fr-FR" sz="1800" b="1" dirty="0">
                <a:latin typeface="Marianne Medium" panose="02000000000000000000" pitchFamily="50" charset="0"/>
              </a:rPr>
              <a:t>Types d’équivalence </a:t>
            </a:r>
            <a:r>
              <a:rPr lang="fr-FR" altLang="fr-FR" sz="1800" b="1" dirty="0" smtClean="0">
                <a:latin typeface="Marianne Medium" panose="02000000000000000000" pitchFamily="50" charset="0"/>
              </a:rPr>
              <a:t>:</a:t>
            </a:r>
          </a:p>
          <a:p>
            <a:pPr marL="125412">
              <a:buSzPct val="120000"/>
            </a:pPr>
            <a:endParaRPr lang="fr-FR" altLang="fr-FR" sz="1800" b="1" dirty="0" smtClean="0">
              <a:latin typeface="Marianne Medium" panose="02000000000000000000" pitchFamily="50" charset="0"/>
            </a:endParaRPr>
          </a:p>
          <a:p>
            <a:pPr marL="125412">
              <a:buSzPct val="120000"/>
            </a:pPr>
            <a:endParaRPr lang="fr-FR" altLang="fr-FR" sz="1800" b="1" dirty="0">
              <a:latin typeface="Marianne Medium" panose="02000000000000000000" pitchFamily="50" charset="0"/>
            </a:endParaRPr>
          </a:p>
          <a:p>
            <a:pPr marL="468312" indent="-342900">
              <a:buSzPct val="120000"/>
              <a:buFont typeface="Wingdings" panose="05000000000000000000" pitchFamily="2" charset="2"/>
              <a:buChar char="§"/>
            </a:pPr>
            <a:r>
              <a:rPr lang="fr-FR" altLang="fr-FR" sz="1800" dirty="0">
                <a:latin typeface="Marianne Medium" panose="02000000000000000000" pitchFamily="50" charset="0"/>
              </a:rPr>
              <a:t>Reconnaissance totale </a:t>
            </a:r>
            <a:r>
              <a:rPr lang="fr-FR" altLang="fr-FR" sz="1800" dirty="0" smtClean="0">
                <a:latin typeface="Marianne Medium" panose="02000000000000000000" pitchFamily="50" charset="0"/>
              </a:rPr>
              <a:t> : l’agrément </a:t>
            </a:r>
            <a:r>
              <a:rPr lang="fr-FR" altLang="fr-FR" sz="1800" dirty="0">
                <a:latin typeface="Marianne Medium" panose="02000000000000000000" pitchFamily="50" charset="0"/>
              </a:rPr>
              <a:t>CE </a:t>
            </a:r>
            <a:r>
              <a:rPr lang="fr-FR" altLang="fr-FR" sz="1800" dirty="0" smtClean="0">
                <a:latin typeface="Marianne Medium" panose="02000000000000000000" pitchFamily="50" charset="0"/>
              </a:rPr>
              <a:t>est suffisant </a:t>
            </a:r>
            <a:r>
              <a:rPr lang="fr-FR" altLang="fr-FR" sz="1800" dirty="0">
                <a:latin typeface="Marianne Medium" panose="02000000000000000000" pitchFamily="50" charset="0"/>
              </a:rPr>
              <a:t>pour exporter vers le Pays </a:t>
            </a:r>
            <a:r>
              <a:rPr lang="fr-FR" altLang="fr-FR" sz="1800" dirty="0" smtClean="0">
                <a:latin typeface="Marianne Medium" panose="02000000000000000000" pitchFamily="50" charset="0"/>
              </a:rPr>
              <a:t>Tiers</a:t>
            </a:r>
          </a:p>
          <a:p>
            <a:pPr marL="125412">
              <a:buSzPct val="120000"/>
            </a:pPr>
            <a:endParaRPr lang="fr-FR" altLang="fr-FR" sz="1800" dirty="0">
              <a:latin typeface="Marianne Medium" panose="02000000000000000000" pitchFamily="50" charset="0"/>
              <a:cs typeface="Times New Roman" panose="02020603050405020304" pitchFamily="18" charset="0"/>
            </a:endParaRPr>
          </a:p>
          <a:p>
            <a:pPr marL="468312" indent="-342900">
              <a:lnSpc>
                <a:spcPts val="2875"/>
              </a:lnSpc>
              <a:buSzPct val="120000"/>
              <a:buFont typeface="Wingdings" panose="05000000000000000000" pitchFamily="2" charset="2"/>
              <a:buChar char="§"/>
            </a:pPr>
            <a:r>
              <a:rPr lang="fr-FR" altLang="fr-FR" sz="1800" dirty="0">
                <a:latin typeface="Marianne Medium" panose="02000000000000000000" pitchFamily="50" charset="0"/>
              </a:rPr>
              <a:t>Reconnaissance </a:t>
            </a:r>
            <a:r>
              <a:rPr lang="fr-FR" altLang="fr-FR" sz="1800" dirty="0" smtClean="0">
                <a:latin typeface="Marianne Medium" panose="02000000000000000000" pitchFamily="50" charset="0"/>
              </a:rPr>
              <a:t>partielle : un agrément </a:t>
            </a:r>
            <a:r>
              <a:rPr lang="fr-FR" altLang="fr-FR" sz="1800" dirty="0">
                <a:latin typeface="Marianne Medium" panose="02000000000000000000" pitchFamily="50" charset="0"/>
              </a:rPr>
              <a:t>pays </a:t>
            </a:r>
            <a:r>
              <a:rPr lang="fr-FR" altLang="fr-FR" sz="1800" dirty="0" smtClean="0">
                <a:latin typeface="Marianne Medium" panose="02000000000000000000" pitchFamily="50" charset="0"/>
              </a:rPr>
              <a:t>tiers spécifique est demandé en </a:t>
            </a:r>
            <a:r>
              <a:rPr lang="fr-FR" altLang="fr-FR" sz="1800" dirty="0">
                <a:latin typeface="Marianne Medium" panose="02000000000000000000" pitchFamily="50" charset="0"/>
              </a:rPr>
              <a:t>plus de l’agrément </a:t>
            </a:r>
            <a:r>
              <a:rPr lang="fr-FR" altLang="fr-FR" sz="1800" dirty="0" smtClean="0">
                <a:latin typeface="Marianne Medium" panose="02000000000000000000" pitchFamily="50" charset="0"/>
              </a:rPr>
              <a:t>CE</a:t>
            </a:r>
            <a:endParaRPr lang="fr-FR" altLang="fr-FR" sz="1800" dirty="0">
              <a:latin typeface="Marianne Medium" panose="02000000000000000000" pitchFamily="50" charset="0"/>
            </a:endParaRPr>
          </a:p>
          <a:p>
            <a:endParaRPr lang="fr-FR" sz="2000"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677" y="2824337"/>
            <a:ext cx="418742" cy="375916"/>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6129" y="4005564"/>
            <a:ext cx="383171" cy="383171"/>
          </a:xfrm>
          <a:prstGeom prst="rect">
            <a:avLst/>
          </a:prstGeom>
        </p:spPr>
      </p:pic>
      <p:pic>
        <p:nvPicPr>
          <p:cNvPr id="7" name="Image 6"/>
          <p:cNvPicPr>
            <a:picLocks noChangeAspect="1"/>
          </p:cNvPicPr>
          <p:nvPr/>
        </p:nvPicPr>
        <p:blipFill>
          <a:blip r:embed="rId5"/>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15433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2"/>
          </p:nvPr>
        </p:nvSpPr>
        <p:spPr>
          <a:xfrm>
            <a:off x="140677" y="1427055"/>
            <a:ext cx="9003323" cy="4905175"/>
          </a:xfrm>
        </p:spPr>
        <p:txBody>
          <a:bodyPr/>
          <a:lstStyle/>
          <a:p>
            <a:pPr marL="125412">
              <a:lnSpc>
                <a:spcPts val="2875"/>
              </a:lnSpc>
              <a:buSzPct val="120000"/>
            </a:pPr>
            <a:r>
              <a:rPr lang="fr-FR" altLang="fr-FR" sz="1800" dirty="0" smtClean="0">
                <a:latin typeface="Marianne Medium" panose="02000000000000000000" pitchFamily="50" charset="0"/>
              </a:rPr>
              <a:t>Que </a:t>
            </a:r>
            <a:r>
              <a:rPr lang="fr-FR" altLang="fr-FR" sz="1800" dirty="0">
                <a:latin typeface="Marianne Medium" panose="02000000000000000000" pitchFamily="50" charset="0"/>
              </a:rPr>
              <a:t>la reconnaissance soit totale ou partielle, plusieurs cas de figure </a:t>
            </a:r>
            <a:r>
              <a:rPr lang="fr-FR" altLang="fr-FR" sz="1800" dirty="0" smtClean="0">
                <a:latin typeface="Marianne Medium" panose="02000000000000000000" pitchFamily="50" charset="0"/>
              </a:rPr>
              <a:t>peuvent se présenter pour </a:t>
            </a:r>
            <a:r>
              <a:rPr lang="fr-FR" altLang="fr-FR" sz="1800" dirty="0">
                <a:latin typeface="Marianne Medium" panose="02000000000000000000" pitchFamily="50" charset="0"/>
              </a:rPr>
              <a:t>les </a:t>
            </a:r>
            <a:r>
              <a:rPr lang="fr-FR" altLang="fr-FR" sz="1800" dirty="0" smtClean="0">
                <a:latin typeface="Marianne Medium" panose="02000000000000000000" pitchFamily="50" charset="0"/>
              </a:rPr>
              <a:t>agréments</a:t>
            </a:r>
            <a:r>
              <a:rPr lang="fr-FR" altLang="fr-FR" sz="1800" dirty="0">
                <a:latin typeface="Marianne Medium" panose="02000000000000000000" pitchFamily="50" charset="0"/>
              </a:rPr>
              <a:t> </a:t>
            </a:r>
            <a:r>
              <a:rPr lang="fr-FR" altLang="fr-FR" sz="1800" dirty="0" smtClean="0">
                <a:latin typeface="Marianne Medium" panose="02000000000000000000" pitchFamily="50" charset="0"/>
              </a:rPr>
              <a:t>:</a:t>
            </a:r>
            <a:endParaRPr lang="fr-FR" altLang="fr-FR" sz="1800" dirty="0">
              <a:latin typeface="Marianne Medium" panose="02000000000000000000" pitchFamily="50" charset="0"/>
            </a:endParaRPr>
          </a:p>
          <a:p>
            <a:pPr marL="468312" indent="-342900">
              <a:lnSpc>
                <a:spcPts val="2875"/>
              </a:lnSpc>
              <a:buSzPct val="120000"/>
              <a:buFont typeface="Wingdings" panose="05000000000000000000" pitchFamily="2" charset="2"/>
              <a:buChar char="§"/>
            </a:pPr>
            <a:r>
              <a:rPr lang="fr-FR" altLang="fr-FR" sz="1800" dirty="0" smtClean="0">
                <a:latin typeface="Marianne Medium" panose="02000000000000000000" pitchFamily="50" charset="0"/>
              </a:rPr>
              <a:t>Le </a:t>
            </a:r>
            <a:r>
              <a:rPr lang="fr-FR" altLang="fr-FR" sz="1800" dirty="0" err="1" smtClean="0">
                <a:latin typeface="Marianne Medium" panose="02000000000000000000" pitchFamily="50" charset="0"/>
              </a:rPr>
              <a:t>Prelisting</a:t>
            </a:r>
            <a:r>
              <a:rPr lang="fr-FR" altLang="fr-FR" sz="1800" dirty="0" smtClean="0">
                <a:latin typeface="Marianne Medium" panose="02000000000000000000" pitchFamily="50" charset="0"/>
              </a:rPr>
              <a:t> </a:t>
            </a:r>
            <a:r>
              <a:rPr lang="fr-FR" altLang="fr-FR" sz="1800" dirty="0">
                <a:latin typeface="Marianne Medium" panose="02000000000000000000" pitchFamily="50" charset="0"/>
              </a:rPr>
              <a:t>: l</a:t>
            </a:r>
            <a:r>
              <a:rPr lang="fr-FR" altLang="fr-FR" sz="1800" dirty="0" smtClean="0">
                <a:latin typeface="Marianne Medium" panose="02000000000000000000" pitchFamily="50" charset="0"/>
              </a:rPr>
              <a:t>e pays tiers délègue à la </a:t>
            </a:r>
            <a:r>
              <a:rPr lang="fr-FR" altLang="fr-FR" sz="1800" dirty="0">
                <a:latin typeface="Marianne Medium" panose="02000000000000000000" pitchFamily="50" charset="0"/>
              </a:rPr>
              <a:t>F</a:t>
            </a:r>
            <a:r>
              <a:rPr lang="fr-FR" altLang="fr-FR" sz="1800" dirty="0" smtClean="0">
                <a:latin typeface="Marianne Medium" panose="02000000000000000000" pitchFamily="50" charset="0"/>
              </a:rPr>
              <a:t>rance le </a:t>
            </a:r>
            <a:r>
              <a:rPr lang="fr-FR" altLang="fr-FR" sz="1800" dirty="0">
                <a:latin typeface="Marianne Medium" panose="02000000000000000000" pitchFamily="50" charset="0"/>
              </a:rPr>
              <a:t>choix des établissements </a:t>
            </a:r>
            <a:r>
              <a:rPr lang="fr-FR" altLang="fr-FR" sz="1800" dirty="0" smtClean="0">
                <a:latin typeface="Marianne Medium" panose="02000000000000000000" pitchFamily="50" charset="0"/>
              </a:rPr>
              <a:t>agréés</a:t>
            </a:r>
          </a:p>
          <a:p>
            <a:pPr marL="125412">
              <a:lnSpc>
                <a:spcPts val="2875"/>
              </a:lnSpc>
              <a:buSzPct val="120000"/>
            </a:pPr>
            <a:endParaRPr lang="fr-FR" altLang="fr-FR" sz="1800" dirty="0" smtClean="0">
              <a:latin typeface="Marianne Medium" panose="02000000000000000000" pitchFamily="50" charset="0"/>
            </a:endParaRPr>
          </a:p>
          <a:p>
            <a:pPr marL="468312" indent="-342900">
              <a:lnSpc>
                <a:spcPts val="2875"/>
              </a:lnSpc>
              <a:buSzPct val="120000"/>
              <a:buFont typeface="Wingdings" panose="05000000000000000000" pitchFamily="2" charset="2"/>
              <a:buChar char="§"/>
            </a:pPr>
            <a:r>
              <a:rPr lang="fr-FR" altLang="fr-FR" sz="1800" dirty="0" smtClean="0">
                <a:latin typeface="Marianne Medium" panose="02000000000000000000" pitchFamily="50" charset="0"/>
              </a:rPr>
              <a:t>L’agrément </a:t>
            </a:r>
            <a:r>
              <a:rPr lang="fr-FR" altLang="fr-FR" sz="1800" dirty="0">
                <a:latin typeface="Marianne Medium" panose="02000000000000000000" pitchFamily="50" charset="0"/>
              </a:rPr>
              <a:t>sur audit par les inspecteurs </a:t>
            </a:r>
            <a:r>
              <a:rPr lang="fr-FR" altLang="fr-FR" sz="1800" dirty="0" smtClean="0">
                <a:latin typeface="Marianne Medium" panose="02000000000000000000" pitchFamily="50" charset="0"/>
              </a:rPr>
              <a:t>des pays </a:t>
            </a:r>
            <a:r>
              <a:rPr lang="fr-FR" altLang="fr-FR" sz="1800" dirty="0">
                <a:latin typeface="Marianne Medium" panose="02000000000000000000" pitchFamily="50" charset="0"/>
              </a:rPr>
              <a:t>tiers </a:t>
            </a:r>
            <a:r>
              <a:rPr lang="fr-FR" altLang="fr-FR" sz="1800" dirty="0" smtClean="0">
                <a:latin typeface="Marianne Medium" panose="02000000000000000000" pitchFamily="50" charset="0"/>
              </a:rPr>
              <a:t> : le pays tiers exige des dossiers d’agrément et vient auditer </a:t>
            </a:r>
            <a:r>
              <a:rPr lang="fr-FR" altLang="fr-FR" sz="1800" dirty="0">
                <a:latin typeface="Marianne Medium" panose="02000000000000000000" pitchFamily="50" charset="0"/>
              </a:rPr>
              <a:t>chaque </a:t>
            </a:r>
            <a:r>
              <a:rPr lang="fr-FR" altLang="fr-FR" sz="1800" dirty="0" smtClean="0">
                <a:latin typeface="Marianne Medium" panose="02000000000000000000" pitchFamily="50" charset="0"/>
              </a:rPr>
              <a:t>établissement ou certains établissements d’une liste </a:t>
            </a:r>
            <a:r>
              <a:rPr lang="fr-FR" altLang="fr-FR" sz="1800" dirty="0">
                <a:latin typeface="Marianne Medium" panose="02000000000000000000" pitchFamily="50" charset="0"/>
              </a:rPr>
              <a:t>par </a:t>
            </a:r>
            <a:r>
              <a:rPr lang="fr-FR" altLang="fr-FR" sz="1800" dirty="0" smtClean="0">
                <a:latin typeface="Marianne Medium" panose="02000000000000000000" pitchFamily="50" charset="0"/>
              </a:rPr>
              <a:t>sondage</a:t>
            </a:r>
          </a:p>
          <a:p>
            <a:pPr marL="468312" indent="-342900">
              <a:lnSpc>
                <a:spcPts val="2875"/>
              </a:lnSpc>
              <a:buSzPct val="120000"/>
              <a:buFont typeface="Wingdings" panose="05000000000000000000" pitchFamily="2" charset="2"/>
              <a:buChar char="§"/>
            </a:pPr>
            <a:endParaRPr lang="fr-FR" altLang="fr-FR" sz="1800" dirty="0" smtClean="0">
              <a:latin typeface="Marianne Medium" panose="02000000000000000000" pitchFamily="50" charset="0"/>
            </a:endParaRPr>
          </a:p>
          <a:p>
            <a:pPr marL="468312" indent="-342900">
              <a:lnSpc>
                <a:spcPts val="2875"/>
              </a:lnSpc>
              <a:buSzPct val="120000"/>
              <a:buFont typeface="Wingdings" panose="05000000000000000000" pitchFamily="2" charset="2"/>
              <a:buChar char="§"/>
            </a:pPr>
            <a:r>
              <a:rPr lang="fr-FR" altLang="fr-FR" sz="1800" dirty="0" smtClean="0">
                <a:latin typeface="Marianne Medium" panose="02000000000000000000" pitchFamily="50" charset="0"/>
              </a:rPr>
              <a:t>Pas </a:t>
            </a:r>
            <a:r>
              <a:rPr lang="fr-FR" altLang="fr-FR" sz="1800" dirty="0">
                <a:latin typeface="Marianne Medium" panose="02000000000000000000" pitchFamily="50" charset="0"/>
              </a:rPr>
              <a:t>d’agrément établissement, mais exigence d’audit à </a:t>
            </a:r>
            <a:r>
              <a:rPr lang="fr-FR" altLang="fr-FR" sz="1800" dirty="0" smtClean="0">
                <a:latin typeface="Marianne Medium" panose="02000000000000000000" pitchFamily="50" charset="0"/>
              </a:rPr>
              <a:t>chaque</a:t>
            </a:r>
          </a:p>
          <a:p>
            <a:pPr marL="125412">
              <a:lnSpc>
                <a:spcPts val="2875"/>
              </a:lnSpc>
              <a:buSzPct val="120000"/>
            </a:pPr>
            <a:r>
              <a:rPr lang="fr-FR" altLang="fr-FR" sz="1800" dirty="0" smtClean="0">
                <a:latin typeface="Marianne Medium" panose="02000000000000000000" pitchFamily="50" charset="0"/>
              </a:rPr>
              <a:t> </a:t>
            </a:r>
            <a:r>
              <a:rPr lang="fr-FR" altLang="fr-FR" sz="1800" dirty="0">
                <a:latin typeface="Marianne Medium" panose="02000000000000000000" pitchFamily="50" charset="0"/>
              </a:rPr>
              <a:t>expédition</a:t>
            </a:r>
          </a:p>
          <a:p>
            <a:endParaRPr lang="fr-FR" sz="2000" dirty="0">
              <a:latin typeface="Marianne Medium" panose="02000000000000000000" pitchFamily="50" charset="0"/>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7913" y="2743475"/>
            <a:ext cx="418742" cy="375916"/>
          </a:xfrm>
          <a:prstGeom prst="rect">
            <a:avLst/>
          </a:prstGeom>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124" y="4516044"/>
            <a:ext cx="452225" cy="406494"/>
          </a:xfrm>
          <a:prstGeom prst="rect">
            <a:avLst/>
          </a:prstGeom>
        </p:spPr>
      </p:pic>
      <p:pic>
        <p:nvPicPr>
          <p:cNvPr id="6" name="Imag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80286" y="5949059"/>
            <a:ext cx="383171" cy="383171"/>
          </a:xfrm>
          <a:prstGeom prst="rect">
            <a:avLst/>
          </a:prstGeom>
        </p:spPr>
      </p:pic>
      <p:pic>
        <p:nvPicPr>
          <p:cNvPr id="8" name="Image 7"/>
          <p:cNvPicPr>
            <a:picLocks noChangeAspect="1"/>
          </p:cNvPicPr>
          <p:nvPr/>
        </p:nvPicPr>
        <p:blipFill>
          <a:blip r:embed="rId6"/>
          <a:stretch>
            <a:fillRect/>
          </a:stretch>
        </p:blipFill>
        <p:spPr>
          <a:xfrm>
            <a:off x="2373086" y="203831"/>
            <a:ext cx="854528" cy="478694"/>
          </a:xfrm>
          <a:prstGeom prst="rect">
            <a:avLst/>
          </a:prstGeom>
        </p:spPr>
      </p:pic>
    </p:spTree>
    <p:extLst>
      <p:ext uri="{BB962C8B-B14F-4D97-AF65-F5344CB8AC3E}">
        <p14:creationId xmlns:p14="http://schemas.microsoft.com/office/powerpoint/2010/main" val="358173196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88198A8DCFC4E24189704CD9C385182C" ma:contentTypeVersion="4" ma:contentTypeDescription="Crée un document." ma:contentTypeScope="" ma:versionID="ff4a2a226024e65dd62877fad76f4a8e">
  <xsd:schema xmlns:xsd="http://www.w3.org/2001/XMLSchema" xmlns:xs="http://www.w3.org/2001/XMLSchema" xmlns:p="http://schemas.microsoft.com/office/2006/metadata/properties" xmlns:ns2="c542dcbe-ca4b-4305-a569-df62a65aacd5" xmlns:ns3="4c8af779-5a12-4b9f-a25d-0f6a9c08bdd5" targetNamespace="http://schemas.microsoft.com/office/2006/metadata/properties" ma:root="true" ma:fieldsID="d2b599fe23c0b4260f9272ec4c971ad8" ns2:_="" ns3:_="">
    <xsd:import namespace="c542dcbe-ca4b-4305-a569-df62a65aacd5"/>
    <xsd:import namespace="4c8af779-5a12-4b9f-a25d-0f6a9c08bdd5"/>
    <xsd:element name="properties">
      <xsd:complexType>
        <xsd:sequence>
          <xsd:element name="documentManagement">
            <xsd:complexType>
              <xsd:all>
                <xsd:element ref="ns2:DatePublication" minOccurs="0"/>
                <xsd:element ref="ns3:_dlc_DocId" minOccurs="0"/>
                <xsd:element ref="ns3:_dlc_DocIdUrl" minOccurs="0"/>
                <xsd:element ref="ns3:_dlc_DocIdPersistId" minOccurs="0"/>
                <xsd:element ref="ns2:Themes" minOccurs="0"/>
                <xsd:element ref="ns2:Rubrique" minOccurs="0"/>
                <xsd:element ref="ns2:sous_x002d_them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42dcbe-ca4b-4305-a569-df62a65aacd5" elementFormDefault="qualified">
    <xsd:import namespace="http://schemas.microsoft.com/office/2006/documentManagement/types"/>
    <xsd:import namespace="http://schemas.microsoft.com/office/infopath/2007/PartnerControls"/>
    <xsd:element name="DatePublication" ma:index="8" nillable="true" ma:displayName="Date" ma:default="[today]" ma:format="DateOnly" ma:internalName="DatePublication">
      <xsd:simpleType>
        <xsd:restriction base="dms:DateTime"/>
      </xsd:simpleType>
    </xsd:element>
    <xsd:element name="Themes" ma:index="12" nillable="true" ma:displayName="Themes" ma:format="Dropdown" ma:internalName="Themes">
      <xsd:simpleType>
        <xsd:restriction base="dms:Choice">
          <xsd:enumeration value="==="/>
          <xsd:enumeration value="0-Signature automatique"/>
          <xsd:enumeration value="1-Modèles de courriers types"/>
          <xsd:enumeration value="2-Papiers à entête"/>
          <xsd:enumeration value="4-Plaquettes"/>
          <xsd:enumeration value="5-Modèles de Powerpoint"/>
          <xsd:enumeration value="6-Cartes de vœux"/>
          <xsd:enumeration value="7-Divers"/>
          <xsd:enumeration value="9-Intranet mode d'emploi"/>
          <xsd:enumeration value="==="/>
          <xsd:enumeration value="1-Charte graphique"/>
          <xsd:enumeration value="2-Charte bureautique"/>
          <xsd:enumeration value="3-Logos"/>
        </xsd:restriction>
      </xsd:simpleType>
    </xsd:element>
    <xsd:element name="Rubrique" ma:index="13" nillable="true" ma:displayName="Rubrique" ma:default="Outil de communication" ma:format="Dropdown" ma:internalName="Rubrique">
      <xsd:simpleType>
        <xsd:restriction base="dms:Choice">
          <xsd:enumeration value="Outil de communication"/>
          <xsd:enumeration value="Charte graphique"/>
        </xsd:restriction>
      </xsd:simpleType>
    </xsd:element>
    <xsd:element name="sous_x002d_themes" ma:index="14" nillable="true" ma:displayName="sous-themes" ma:format="Dropdown" ma:internalName="sous_x002d_themes">
      <xsd:simpleType>
        <xsd:restriction base="dms:Choice">
          <xsd:enumeration value="=== 1 Charte graphique ==="/>
          <xsd:enumeration value="Doc charte graphique"/>
          <xsd:enumeration value="=== 2 Charte bureautique ==="/>
          <xsd:enumeration value="2-0 Doc charte bureautique"/>
          <xsd:enumeration value="2-1 Courriers administratifs"/>
          <xsd:enumeration value="2-2 Courriers aux particuliers"/>
          <xsd:enumeration value="2-3 Compte-rendu de réunion"/>
          <xsd:enumeration value="2-4 Décisions de la directrice générale"/>
          <xsd:enumeration value="2-5 Note à la directrice générale ou au ministre"/>
          <xsd:enumeration value="2-6 Note de service"/>
          <xsd:enumeration value="2-7 Modèles de présentation PPT"/>
          <xsd:enumeration value="2-8 Police Marianne"/>
          <xsd:enumeration value="2-9 Signature électronique"/>
          <xsd:enumeration value="2-10 Communiqué de presse"/>
          <xsd:enumeration value="2-9-2 Autres documents utiles"/>
          <xsd:enumeration value="=== 3 Logos ==="/>
          <xsd:enumeration value="3-1 FranceAgriMer"/>
          <xsd:enumeration value="3-2 Ecolabel"/>
          <xsd:enumeration value="3-3 Parrainage"/>
        </xsd:restriction>
      </xsd:simpleType>
    </xsd:element>
  </xsd:schema>
  <xsd:schema xmlns:xsd="http://www.w3.org/2001/XMLSchema" xmlns:xs="http://www.w3.org/2001/XMLSchema" xmlns:dms="http://schemas.microsoft.com/office/2006/documentManagement/types" xmlns:pc="http://schemas.microsoft.com/office/infopath/2007/PartnerControls" targetNamespace="4c8af779-5a12-4b9f-a25d-0f6a9c08bdd5" elementFormDefault="qualified">
    <xsd:import namespace="http://schemas.microsoft.com/office/2006/documentManagement/types"/>
    <xsd:import namespace="http://schemas.microsoft.com/office/infopath/2007/PartnerControls"/>
    <xsd:element name="_dlc_DocId" ma:index="9" nillable="true" ma:displayName="Valeur d’ID de document" ma:description="Valeur de l’ID de document affecté à cet élément." ma:internalName="_dlc_DocId" ma:readOnly="true">
      <xsd:simpleType>
        <xsd:restriction base="dms:Text"/>
      </xsd:simpleType>
    </xsd:element>
    <xsd:element name="_dlc_DocIdUrl" ma:index="10"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hemes xmlns="c542dcbe-ca4b-4305-a569-df62a65aacd5">2-Charte bureautique</Themes>
    <DatePublication xmlns="c542dcbe-ca4b-4305-a569-df62a65aacd5">2020-10-26T23:00:00+00:00</DatePublication>
    <sous_x002d_themes xmlns="c542dcbe-ca4b-4305-a569-df62a65aacd5">2-7 Modèles de présentation PPT</sous_x002d_themes>
    <Rubrique xmlns="c542dcbe-ca4b-4305-a569-df62a65aacd5">Charte graphique</Rubrique>
    <_dlc_DocId xmlns="4c8af779-5a12-4b9f-a25d-0f6a9c08bdd5">CDS44UAM537W-223-225</_dlc_DocId>
    <_dlc_DocIdUrl xmlns="4c8af779-5a12-4b9f-a25d-0f6a9c08bdd5">
      <Url>http://portail-intranet.franceagrimer.fr/_layouts/DocIdRedir.aspx?ID=CDS44UAM537W-223-225</Url>
      <Description>CDS44UAM537W-223-225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C1A2B6-FF21-4923-BB65-27307ED879FB}">
  <ds:schemaRefs>
    <ds:schemaRef ds:uri="http://schemas.microsoft.com/sharepoint/events"/>
  </ds:schemaRefs>
</ds:datastoreItem>
</file>

<file path=customXml/itemProps2.xml><?xml version="1.0" encoding="utf-8"?>
<ds:datastoreItem xmlns:ds="http://schemas.openxmlformats.org/officeDocument/2006/customXml" ds:itemID="{A8E9200B-2577-46A5-AFD8-74F2D43EAB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42dcbe-ca4b-4305-a569-df62a65aacd5"/>
    <ds:schemaRef ds:uri="4c8af779-5a12-4b9f-a25d-0f6a9c08bd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7BAC9F-B8CD-4F71-B954-DC82DF87031E}">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terms/"/>
    <ds:schemaRef ds:uri="c542dcbe-ca4b-4305-a569-df62a65aacd5"/>
    <ds:schemaRef ds:uri="http://purl.org/dc/dcmitype/"/>
    <ds:schemaRef ds:uri="http://www.w3.org/XML/1998/namespace"/>
    <ds:schemaRef ds:uri="http://schemas.microsoft.com/office/infopath/2007/PartnerControls"/>
    <ds:schemaRef ds:uri="4c8af779-5a12-4b9f-a25d-0f6a9c08bdd5"/>
  </ds:schemaRefs>
</ds:datastoreItem>
</file>

<file path=customXml/itemProps4.xml><?xml version="1.0" encoding="utf-8"?>
<ds:datastoreItem xmlns:ds="http://schemas.openxmlformats.org/officeDocument/2006/customXml" ds:itemID="{47C5B0E9-8432-4C0B-A4DF-ED9D5B9220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2557</TotalTime>
  <Words>1887</Words>
  <Application>Microsoft Office PowerPoint</Application>
  <PresentationFormat>Affichage à l'écran (4:3)</PresentationFormat>
  <Paragraphs>315</Paragraphs>
  <Slides>33</Slides>
  <Notes>33</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33</vt:i4>
      </vt:variant>
    </vt:vector>
  </HeadingPairs>
  <TitlesOfParts>
    <vt:vector size="43" baseType="lpstr">
      <vt:lpstr>MS PGothic</vt:lpstr>
      <vt:lpstr>MS PGothic</vt:lpstr>
      <vt:lpstr>Arial</vt:lpstr>
      <vt:lpstr>Calibri</vt:lpstr>
      <vt:lpstr>Marianne ExtraBold</vt:lpstr>
      <vt:lpstr>Marianne Light</vt:lpstr>
      <vt:lpstr>Marianne Medium</vt:lpstr>
      <vt:lpstr>Times New Roman</vt:lpstr>
      <vt:lpstr>Wingdings</vt:lpstr>
      <vt:lpstr>Thème Office</vt:lpstr>
      <vt:lpstr>Présentation PowerPoint</vt:lpstr>
      <vt:lpstr>Plan de la présentation</vt:lpstr>
      <vt:lpstr>1. Les missions du Ministère de l’agriculture et de FranceAgriMer  à l’export </vt:lpstr>
      <vt:lpstr>1.1. Le rôle du Bureau Export Pays Tiers (BEPT) de la DGAL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1.2. FranceAgriMer (FAM)</vt:lpstr>
      <vt:lpstr>Présentation PowerPoint</vt:lpstr>
      <vt:lpstr>Présentation PowerPoint</vt:lpstr>
      <vt:lpstr>Présentation PowerPoint</vt:lpstr>
      <vt:lpstr>Présentation PowerPoint</vt:lpstr>
      <vt:lpstr>1.3. Les Services Economiques en Ambassades (et notamment le CAA)</vt:lpstr>
      <vt:lpstr>Présentation PowerPoint</vt:lpstr>
      <vt:lpstr>2. Les outils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de votre attention !</vt:lpstr>
    </vt:vector>
  </TitlesOfParts>
  <Company>FranceAgriMer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format 4/3 version 2</dc:title>
  <dc:creator>BRISSON Margaux</dc:creator>
  <cp:lastModifiedBy>Utilisateur Windows</cp:lastModifiedBy>
  <cp:revision>168</cp:revision>
  <cp:lastPrinted>2021-11-05T15:42:18Z</cp:lastPrinted>
  <dcterms:created xsi:type="dcterms:W3CDTF">2019-08-19T08:43:59Z</dcterms:created>
  <dcterms:modified xsi:type="dcterms:W3CDTF">2023-11-08T16:13:29Z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0x01010088198A8DCFC4E24189704CD9C385182C</vt:lpwstr>
  </property>
  <property fmtid="{D5CDD505-2E9C-101B-9397-08002B2CF9AE}" pid="3" name="_dlc_DocIdItemGuid">
    <vt:lpwstr>59c51548-a29b-4986-893d-00a4998f3ef7</vt:lpwstr>
  </property>
</Properties>
</file>