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313" r:id="rId3"/>
    <p:sldId id="316" r:id="rId4"/>
    <p:sldId id="317" r:id="rId5"/>
    <p:sldId id="318" r:id="rId6"/>
    <p:sldId id="319" r:id="rId7"/>
    <p:sldId id="32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4688">
          <p15:clr>
            <a:srgbClr val="A4A3A4"/>
          </p15:clr>
        </p15:guide>
        <p15:guide id="3" pos="5556">
          <p15:clr>
            <a:srgbClr val="A4A3A4"/>
          </p15:clr>
        </p15:guide>
        <p15:guide id="4" pos="5511">
          <p15:clr>
            <a:srgbClr val="A4A3A4"/>
          </p15:clr>
        </p15:guide>
        <p15:guide id="5" pos="49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0000"/>
    <a:srgbClr val="A8C575"/>
    <a:srgbClr val="97B659"/>
    <a:srgbClr val="BBD193"/>
    <a:srgbClr val="DBE5C3"/>
    <a:srgbClr val="F8E7EF"/>
    <a:srgbClr val="E71E6C"/>
    <a:srgbClr val="BD1D65"/>
    <a:srgbClr val="FF0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84489" autoAdjust="0"/>
  </p:normalViewPr>
  <p:slideViewPr>
    <p:cSldViewPr snapToObjects="1" showGuides="1">
      <p:cViewPr varScale="1">
        <p:scale>
          <a:sx n="133" d="100"/>
          <a:sy n="133" d="100"/>
        </p:scale>
        <p:origin x="4608" y="132"/>
      </p:cViewPr>
      <p:guideLst>
        <p:guide orient="horz" pos="4319"/>
        <p:guide pos="4688"/>
        <p:guide pos="5556"/>
        <p:guide pos="5511"/>
        <p:guide pos="49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30CB2-E0F3-41F1-8141-F229FD39C7D8}" type="datetimeFigureOut">
              <a:rPr lang="fr-FR" smtClean="0"/>
              <a:pPr/>
              <a:t>20/09/2024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91136-46DD-48AB-B054-D55C005DE0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78451" y="434934"/>
            <a:ext cx="5469730" cy="1754326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r">
              <a:defRPr sz="36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7" name="Sous-titre 2"/>
          <p:cNvSpPr>
            <a:spLocks noGrp="1"/>
          </p:cNvSpPr>
          <p:nvPr userDrawn="1">
            <p:ph type="subTitle" idx="1"/>
          </p:nvPr>
        </p:nvSpPr>
        <p:spPr>
          <a:xfrm>
            <a:off x="578451" y="2079552"/>
            <a:ext cx="5469730" cy="46166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3EF0637-EB04-404A-AF96-B7DD8CBDF1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76" y="2960948"/>
            <a:ext cx="1331382" cy="1188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 rot="16200000">
            <a:off x="278226" y="2084947"/>
            <a:ext cx="457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baseline="0" dirty="0">
                <a:solidFill>
                  <a:schemeClr val="accent2"/>
                </a:solidFill>
                <a:latin typeface="+mj-lt"/>
              </a:rPr>
              <a:t>Ordre du jour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025900" y="1092168"/>
            <a:ext cx="1854200" cy="1408078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500" b="0">
                <a:latin typeface="+mn-lt"/>
              </a:defRPr>
            </a:lvl1pPr>
            <a:lvl2pPr algn="l">
              <a:spcBef>
                <a:spcPts val="900"/>
              </a:spcBef>
              <a:defRPr sz="900" b="1">
                <a:latin typeface="+mn-lt"/>
              </a:defRPr>
            </a:lvl2pPr>
            <a:lvl3pPr marL="0" indent="0" algn="l">
              <a:spcBef>
                <a:spcPts val="0"/>
              </a:spcBef>
              <a:defRPr sz="900">
                <a:latin typeface="+mn-lt"/>
              </a:defRPr>
            </a:lvl3pPr>
            <a:lvl4pPr>
              <a:defRPr sz="8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911945" y="365126"/>
            <a:ext cx="684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fr-FR"/>
              <a:t>JJ/MM/AA</a:t>
            </a:r>
            <a:endParaRPr lang="fr-FR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98B296B-5C2D-49D3-BC12-D7ECE29415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0" y="864759"/>
            <a:ext cx="510680" cy="455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1521" y="3705777"/>
            <a:ext cx="6170566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 b="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1" name="Sous-titre 2"/>
          <p:cNvSpPr>
            <a:spLocks noGrp="1"/>
          </p:cNvSpPr>
          <p:nvPr userDrawn="1">
            <p:ph type="subTitle" idx="1"/>
          </p:nvPr>
        </p:nvSpPr>
        <p:spPr>
          <a:xfrm>
            <a:off x="1641520" y="2078019"/>
            <a:ext cx="617056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000" b="1">
                <a:solidFill>
                  <a:schemeClr val="accent2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911945" y="365126"/>
            <a:ext cx="684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fr-FR"/>
              <a:t>JJ/MM/AA</a:t>
            </a:r>
            <a:endParaRPr lang="fr-FR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1566D6E-79D1-4A05-8ABB-81E6728E8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0" y="864759"/>
            <a:ext cx="510680" cy="455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1"/>
          </p:nvPr>
        </p:nvSpPr>
        <p:spPr>
          <a:xfrm>
            <a:off x="1654176" y="1842701"/>
            <a:ext cx="615791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0" indent="0">
              <a:spcBef>
                <a:spcPts val="0"/>
              </a:spcBef>
              <a:defRPr>
                <a:latin typeface="+mn-lt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1674987" y="887433"/>
            <a:ext cx="7073727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fr-FR"/>
              <a:t>JJ/MM/AA</a:t>
            </a:r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7831578" y="6174951"/>
            <a:ext cx="90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85844D-63AB-4F77-BD5E-58714EB59F10}" type="slidenum">
              <a:rPr lang="fr-FR" sz="2000" smtClean="0">
                <a:solidFill>
                  <a:schemeClr val="accent2"/>
                </a:solidFill>
                <a:latin typeface="+mn-lt"/>
              </a:rPr>
              <a:pPr algn="r"/>
              <a:t>‹N°›</a:t>
            </a:fld>
            <a:endParaRPr lang="fr-FR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A61D84-201F-458A-8A24-7AFAA014B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0" y="864759"/>
            <a:ext cx="510680" cy="455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8"/>
          <p:cNvSpPr>
            <a:spLocks noGrp="1"/>
          </p:cNvSpPr>
          <p:nvPr userDrawn="1">
            <p:ph type="title" idx="4294967295"/>
          </p:nvPr>
        </p:nvSpPr>
        <p:spPr>
          <a:xfrm>
            <a:off x="1674987" y="887433"/>
            <a:ext cx="7073900" cy="4000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ipssum</a:t>
            </a:r>
            <a:r>
              <a:rPr lang="fr-FR" dirty="0"/>
              <a:t> </a:t>
            </a:r>
            <a:r>
              <a:rPr lang="fr-FR" dirty="0" err="1"/>
              <a:t>dolor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04261" y="4440726"/>
            <a:ext cx="360521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/>
            </a:lvl1pPr>
            <a:lvl2pPr>
              <a:defRPr>
                <a:latin typeface="+mn-lt"/>
              </a:defRPr>
            </a:lvl2pPr>
            <a:lvl3pPr marL="0" indent="0">
              <a:spcBef>
                <a:spcPts val="0"/>
              </a:spcBef>
              <a:defRPr>
                <a:latin typeface="+mn-lt"/>
              </a:defRPr>
            </a:lvl3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fr-FR"/>
              <a:t>JJ/MM/AA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811212" y="2504016"/>
            <a:ext cx="3240000" cy="3240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4206870" y="2504019"/>
            <a:ext cx="1800000" cy="1800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7831578" y="6174951"/>
            <a:ext cx="90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85844D-63AB-4F77-BD5E-58714EB59F10}" type="slidenum">
              <a:rPr lang="fr-FR" sz="2000" smtClean="0">
                <a:solidFill>
                  <a:schemeClr val="accent2"/>
                </a:solidFill>
                <a:latin typeface="+mn-lt"/>
              </a:rPr>
              <a:pPr algn="r"/>
              <a:t>‹N°›</a:t>
            </a:fld>
            <a:endParaRPr lang="fr-FR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41A726-052F-448C-98BF-98F3927B7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0" y="864759"/>
            <a:ext cx="510680" cy="455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 userDrawn="1">
            <p:ph type="title" idx="4294967295"/>
          </p:nvPr>
        </p:nvSpPr>
        <p:spPr>
          <a:xfrm>
            <a:off x="1674987" y="887433"/>
            <a:ext cx="7073900" cy="4000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ipssum</a:t>
            </a:r>
            <a:r>
              <a:rPr lang="fr-FR" dirty="0"/>
              <a:t> </a:t>
            </a:r>
            <a:r>
              <a:rPr lang="fr-FR" dirty="0" err="1"/>
              <a:t>dolor</a:t>
            </a:r>
            <a:endParaRPr lang="fr-FR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fr-FR"/>
              <a:t>JJ/MM/AA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831578" y="6174951"/>
            <a:ext cx="90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85844D-63AB-4F77-BD5E-58714EB59F10}" type="slidenum">
              <a:rPr lang="fr-FR" sz="2000" smtClean="0">
                <a:solidFill>
                  <a:schemeClr val="accent2"/>
                </a:solidFill>
                <a:latin typeface="+mn-lt"/>
              </a:rPr>
              <a:pPr algn="r"/>
              <a:t>‹N°›</a:t>
            </a:fld>
            <a:endParaRPr lang="fr-FR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5F10C1-A050-45D5-A7D1-F4DE6B4C94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0" y="864759"/>
            <a:ext cx="510680" cy="455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/>
              <a:t>JJ/MM/AA</a:t>
            </a:r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7831578" y="6174951"/>
            <a:ext cx="90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85844D-63AB-4F77-BD5E-58714EB59F10}" type="slidenum">
              <a:rPr lang="fr-FR" sz="2000" smtClean="0">
                <a:solidFill>
                  <a:schemeClr val="accent2"/>
                </a:solidFill>
                <a:latin typeface="+mn-lt"/>
              </a:rPr>
              <a:pPr algn="r"/>
              <a:t>‹N°›</a:t>
            </a:fld>
            <a:endParaRPr lang="fr-FR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63B926B-5F0D-4AC3-A1D5-3E91042B5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0" y="864759"/>
            <a:ext cx="510680" cy="45573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911945" y="365126"/>
            <a:ext cx="684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fr-FR"/>
              <a:t>JJ/MM/AA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0" r:id="rId3"/>
    <p:sldLayoutId id="2147483650" r:id="rId4"/>
    <p:sldLayoutId id="2147483673" r:id="rId5"/>
    <p:sldLayoutId id="2147483674" r:id="rId6"/>
    <p:sldLayoutId id="2147483672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000" b="0" kern="120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0" indent="0" algn="just" defTabSz="914400" rtl="0" eaLnBrk="1" latinLnBrk="0" hangingPunct="1">
        <a:spcBef>
          <a:spcPts val="0"/>
        </a:spcBef>
        <a:buFont typeface="Arial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0" indent="0" algn="just" defTabSz="914400" rtl="0" eaLnBrk="1" latinLnBrk="0" hangingPunct="1">
        <a:spcBef>
          <a:spcPts val="0"/>
        </a:spcBef>
        <a:buFont typeface="Arial" pitchFamily="34" charset="0"/>
        <a:buNone/>
        <a:defRPr sz="1000" b="1" kern="1200">
          <a:solidFill>
            <a:schemeClr val="tx1"/>
          </a:solidFill>
          <a:latin typeface="+mn-lt"/>
          <a:ea typeface="+mn-ea"/>
          <a:cs typeface="Calibri" pitchFamily="34" charset="0"/>
        </a:defRPr>
      </a:lvl2pPr>
      <a:lvl3pPr marL="1143000" indent="-114300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>
          <a:solidFill>
            <a:schemeClr val="tx1"/>
          </a:solidFill>
          <a:latin typeface="Work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>
          <a:solidFill>
            <a:schemeClr val="tx1"/>
          </a:solidFill>
          <a:latin typeface="Work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>
          <a:solidFill>
            <a:schemeClr val="tx1"/>
          </a:solidFill>
          <a:latin typeface="Work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78451" y="434934"/>
            <a:ext cx="5469730" cy="1754326"/>
          </a:xfrm>
        </p:spPr>
        <p:txBody>
          <a:bodyPr/>
          <a:lstStyle/>
          <a:p>
            <a:r>
              <a:rPr lang="fr-FR" dirty="0"/>
              <a:t>Commission régionale de la forêt et du bois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23 septembre 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5290528-DD78-4E99-9D82-4C8EFC4F714A}"/>
              </a:ext>
            </a:extLst>
          </p:cNvPr>
          <p:cNvSpPr txBox="1"/>
          <p:nvPr/>
        </p:nvSpPr>
        <p:spPr>
          <a:xfrm>
            <a:off x="1403648" y="368102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2. Actualités régionales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Etat d’avancement des dossiers FEADER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802606-7C3D-4464-9217-32767A05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dirty="0"/>
              <a:t>23/09/24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B22F5E-1C3F-421B-8E5C-92AE7D5C170D}"/>
              </a:ext>
            </a:extLst>
          </p:cNvPr>
          <p:cNvSpPr txBox="1"/>
          <p:nvPr/>
        </p:nvSpPr>
        <p:spPr>
          <a:xfrm>
            <a:off x="221297" y="1447611"/>
            <a:ext cx="84969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</a:rPr>
              <a:t>- Organisation mutualisée sur 3 Unités Territoriales :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Pôle Massif Sud à Tarbes / Pôle Massif Central à Mende / Pôle Méditerranée à Nîmes </a:t>
            </a:r>
          </a:p>
          <a:p>
            <a:pPr marL="228600" algn="just"/>
            <a:endParaRPr lang="fr-F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</a:rPr>
              <a:t> - Equipes désormais complètes :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Mende juin 2024, Nîmes mars 2024 et Tarbes automne 2023</a:t>
            </a:r>
          </a:p>
          <a:p>
            <a:pPr marL="361950" algn="just"/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1950" algn="just">
              <a:spcAft>
                <a:spcPts val="600"/>
              </a:spcAft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- Des moyens humains en cours de structuration, une </a:t>
            </a:r>
            <a:r>
              <a:rPr lang="fr-FR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nécessaire priorisation du travail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(instruction DFCI pour les AAP 2023 et paiements PDRLR et MP)</a:t>
            </a:r>
          </a:p>
          <a:p>
            <a:pPr marL="361950" algn="just">
              <a:spcAft>
                <a:spcPts val="600"/>
              </a:spcAft>
            </a:pPr>
            <a:endParaRPr lang="fr-FR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algn="just">
              <a:spcAft>
                <a:spcPts val="600"/>
              </a:spcAft>
            </a:pP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- Nécessité de former les nouveaux arrivants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aux outils et procédures des PDR LR et MP 14 - 22 (Osiris), aux outils et procédures du PSN Occitanie 23 – 27 (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EuroPac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), traitement des anciens dossiers + instruction priorisée des dossiers 2023... </a:t>
            </a:r>
          </a:p>
          <a:p>
            <a:pPr marL="361950" algn="just">
              <a:spcAft>
                <a:spcPts val="600"/>
              </a:spcAft>
            </a:pP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/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</a:rPr>
              <a:t>- Développement d’Europac toujours en déploiement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pour pouvoir instruire les dossiers du PSN (changement de prestataire informatique, déploiement progressif des différents volets)</a:t>
            </a:r>
          </a:p>
          <a:p>
            <a:pPr marL="228600" algn="just"/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/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mutualisation des dossiers et solidarité entre les 3 UT pour faire avancer au plus vite les demandes</a:t>
            </a:r>
          </a:p>
          <a:p>
            <a:pPr marL="228600" algn="just"/>
            <a:endParaRPr lang="fr-FR" sz="1400" dirty="0">
              <a:latin typeface="Calibri" panose="020F0502020204030204" pitchFamily="34" charset="0"/>
            </a:endParaRPr>
          </a:p>
          <a:p>
            <a:pPr marL="228600" algn="just"/>
            <a:r>
              <a:rPr lang="fr-FR" sz="1400" dirty="0">
                <a:latin typeface="Calibri" panose="020F0502020204030204" pitchFamily="34" charset="0"/>
              </a:rPr>
              <a:t>- Décembre 2023 : 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Choix de la Région Occitanie 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</a:rPr>
              <a:t> augmenter les enveloppes de crédits FEADER et Région, à hauteur des montants demandés pour les 3 AAP 2023 DFCI, Desserte, Cable</a:t>
            </a:r>
          </a:p>
          <a:p>
            <a:pPr marL="685800" lvl="1" algn="just"/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Information donnée en CA de Fibois le 11/12/23 et Conseil de Centre CRPF 12/12/23</a:t>
            </a:r>
          </a:p>
          <a:p>
            <a:pPr marL="685800" lvl="1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 Tous les projets éligibles (Desserte, DFCI, Câble) seront donc retenus, sans sélection</a:t>
            </a:r>
          </a:p>
          <a:p>
            <a:pPr marL="685800" lvl="1" algn="just"/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 Décision exceptionnelle, liée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au contexte, volonté de donner de la visibilité aux MOA</a:t>
            </a:r>
          </a:p>
          <a:p>
            <a:pPr marL="228600" algn="just"/>
            <a:endParaRPr lang="fr-FR" sz="1000" dirty="0"/>
          </a:p>
        </p:txBody>
      </p:sp>
      <p:sp>
        <p:nvSpPr>
          <p:cNvPr id="4" name="Titre 8">
            <a:extLst>
              <a:ext uri="{FF2B5EF4-FFF2-40B4-BE49-F238E27FC236}">
                <a16:creationId xmlns:a16="http://schemas.microsoft.com/office/drawing/2014/main" id="{03192448-B694-4B26-84C3-8B712AEB6F85}"/>
              </a:ext>
            </a:extLst>
          </p:cNvPr>
          <p:cNvSpPr txBox="1">
            <a:spLocks/>
          </p:cNvSpPr>
          <p:nvPr/>
        </p:nvSpPr>
        <p:spPr>
          <a:xfrm>
            <a:off x="1763688" y="331259"/>
            <a:ext cx="6732748" cy="40005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Plan Stratégique National 2023 - 2027: rappel des principes d’organisation</a:t>
            </a:r>
          </a:p>
        </p:txBody>
      </p:sp>
    </p:spTree>
    <p:extLst>
      <p:ext uri="{BB962C8B-B14F-4D97-AF65-F5344CB8AC3E}">
        <p14:creationId xmlns:p14="http://schemas.microsoft.com/office/powerpoint/2010/main" val="218470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4995EE-9556-488E-BEF7-802C4D5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/>
              <a:t>JJ/MM/AA</a:t>
            </a:r>
            <a:endParaRPr lang="fr-FR" dirty="0"/>
          </a:p>
        </p:txBody>
      </p:sp>
      <p:sp>
        <p:nvSpPr>
          <p:cNvPr id="3" name="Titre 8">
            <a:extLst>
              <a:ext uri="{FF2B5EF4-FFF2-40B4-BE49-F238E27FC236}">
                <a16:creationId xmlns:a16="http://schemas.microsoft.com/office/drawing/2014/main" id="{0FD34184-C316-44CB-9192-FDB36CA3E071}"/>
              </a:ext>
            </a:extLst>
          </p:cNvPr>
          <p:cNvSpPr txBox="1">
            <a:spLocks/>
          </p:cNvSpPr>
          <p:nvPr/>
        </p:nvSpPr>
        <p:spPr>
          <a:xfrm>
            <a:off x="1763688" y="331259"/>
            <a:ext cx="6732748" cy="40005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Plan Stratégique National 2023 - 2027: situation des AAP 2023 et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B5F451-5298-4824-ABCF-2EAAA30A5F4A}"/>
              </a:ext>
            </a:extLst>
          </p:cNvPr>
          <p:cNvSpPr txBox="1"/>
          <p:nvPr/>
        </p:nvSpPr>
        <p:spPr>
          <a:xfrm>
            <a:off x="107505" y="1484784"/>
            <a:ext cx="8388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285750" algn="just">
              <a:buFontTx/>
              <a:buChar char="-"/>
            </a:pPr>
            <a:r>
              <a:rPr lang="fr-FR" sz="1600" b="1" u="sng" dirty="0">
                <a:latin typeface="Calibri" panose="020F0502020204030204" pitchFamily="34" charset="0"/>
                <a:ea typeface="Calibri" panose="020F0502020204030204" pitchFamily="34" charset="0"/>
              </a:rPr>
              <a:t>AAP 2023 :</a:t>
            </a:r>
          </a:p>
          <a:p>
            <a:pPr marL="228600" algn="just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* DFCI : programmé en Comité Régional de Programmation (CRP) du 21 / 06/ 2024</a:t>
            </a:r>
          </a:p>
          <a:p>
            <a:pPr marL="228600" algn="just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	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Tous dossiers éligibles financés</a:t>
            </a:r>
          </a:p>
          <a:p>
            <a:pPr marL="228600" algn="just"/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* Desserte forestière : 			CRP d’automne</a:t>
            </a:r>
          </a:p>
          <a:p>
            <a:pPr marL="228600" algn="just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* Cable : 				CRP d’automne</a:t>
            </a:r>
          </a:p>
          <a:p>
            <a:pPr marL="228600" algn="just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* Stratégies Locales de Développement Forestier : 	CRP d’automne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/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/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285750" algn="just">
              <a:buFontTx/>
              <a:buChar char="-"/>
            </a:pPr>
            <a:r>
              <a:rPr lang="fr-FR" sz="1600" b="1" u="sng" dirty="0">
                <a:latin typeface="Calibri" panose="020F0502020204030204" pitchFamily="34" charset="0"/>
              </a:rPr>
              <a:t>AAP 2024 :</a:t>
            </a:r>
          </a:p>
          <a:p>
            <a:pPr marL="228600" algn="just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* DFCI : dépôt des dossiers terminé depuis 4 août 2024 ; Enveloppe FEADER 2 M€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	Prévision programmation : 1</a:t>
            </a:r>
            <a:r>
              <a:rPr lang="fr-FR" sz="16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 trimestre 2025</a:t>
            </a:r>
          </a:p>
          <a:p>
            <a:pPr marL="228600" algn="just"/>
            <a:endParaRPr lang="fr-F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* Desserte forestière : dépôt jusqu’au 30/09/2024 ; 686 k€ FEADER</a:t>
            </a:r>
          </a:p>
          <a:p>
            <a:pPr marL="228600" algn="just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	Prévision programmation : Fin 1</a:t>
            </a:r>
            <a:r>
              <a:rPr lang="fr-FR" sz="16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 trimestre 2025</a:t>
            </a:r>
          </a:p>
          <a:p>
            <a:pPr marL="228600" algn="just"/>
            <a:endParaRPr lang="fr-FR" sz="16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marL="228600" algn="just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* Stratégies Locales de Développement Forestier : dépôt jusqu’au 31/10/2024 ; 1,06 M€ FEADER</a:t>
            </a:r>
            <a:endParaRPr lang="fr-FR" sz="16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marL="228600" algn="just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	Prévision programmation : 2ème trimestre 2025</a:t>
            </a:r>
          </a:p>
          <a:p>
            <a:pPr marL="228600" algn="just"/>
            <a:endParaRPr lang="fr-FR" sz="16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algn="just"/>
            <a:r>
              <a:rPr lang="fr-FR" sz="1600" dirty="0">
                <a:latin typeface="Calibri" panose="020F0502020204030204" pitchFamily="34" charset="0"/>
                <a:sym typeface="Wingdings" panose="05000000000000000000" pitchFamily="2" charset="2"/>
              </a:rPr>
              <a:t>     * Cable : proposition AAP  avec barème + période/enveloppe,  vote le 18/10 ; dépôts à priori sur fin 2024 </a:t>
            </a:r>
          </a:p>
          <a:p>
            <a:pPr algn="just"/>
            <a:r>
              <a:rPr lang="fr-FR" sz="1600" dirty="0">
                <a:latin typeface="Calibri" panose="020F0502020204030204" pitchFamily="34" charset="0"/>
                <a:sym typeface="Wingdings" panose="05000000000000000000" pitchFamily="2" charset="2"/>
              </a:rPr>
              <a:t>	Prévision programmation Fin 2</a:t>
            </a:r>
            <a:r>
              <a:rPr lang="fr-FR" sz="1600" baseline="30000" dirty="0">
                <a:latin typeface="Calibri" panose="020F0502020204030204" pitchFamily="34" charset="0"/>
                <a:sym typeface="Wingdings" panose="05000000000000000000" pitchFamily="2" charset="2"/>
              </a:rPr>
              <a:t>ème</a:t>
            </a:r>
            <a:r>
              <a:rPr lang="fr-FR" sz="1600" dirty="0">
                <a:latin typeface="Calibri" panose="020F0502020204030204" pitchFamily="34" charset="0"/>
                <a:sym typeface="Wingdings" panose="05000000000000000000" pitchFamily="2" charset="2"/>
              </a:rPr>
              <a:t> trimestre 2025</a:t>
            </a:r>
            <a:endParaRPr lang="fr-FR" sz="1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7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78451" y="434934"/>
            <a:ext cx="5469730" cy="1754326"/>
          </a:xfrm>
        </p:spPr>
        <p:txBody>
          <a:bodyPr/>
          <a:lstStyle/>
          <a:p>
            <a:r>
              <a:rPr lang="fr-FR" dirty="0"/>
              <a:t>Commission régionale de la forêt et du bois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23 septembre 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5290528-DD78-4E99-9D82-4C8EFC4F714A}"/>
              </a:ext>
            </a:extLst>
          </p:cNvPr>
          <p:cNvSpPr txBox="1"/>
          <p:nvPr/>
        </p:nvSpPr>
        <p:spPr>
          <a:xfrm>
            <a:off x="1403648" y="368102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4. Actualités et projets DFCI</a:t>
            </a:r>
          </a:p>
        </p:txBody>
      </p:sp>
    </p:spTree>
    <p:extLst>
      <p:ext uri="{BB962C8B-B14F-4D97-AF65-F5344CB8AC3E}">
        <p14:creationId xmlns:p14="http://schemas.microsoft.com/office/powerpoint/2010/main" val="131027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802606-7C3D-4464-9217-32767A05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dirty="0"/>
              <a:t>23/09/24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B22F5E-1C3F-421B-8E5C-92AE7D5C170D}"/>
              </a:ext>
            </a:extLst>
          </p:cNvPr>
          <p:cNvSpPr txBox="1"/>
          <p:nvPr/>
        </p:nvSpPr>
        <p:spPr>
          <a:xfrm>
            <a:off x="303244" y="1304764"/>
            <a:ext cx="86769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just"/>
            <a:r>
              <a:rPr lang="fr-FR" sz="16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Appel à projets DFCI 2023 du FEADER:</a:t>
            </a:r>
          </a:p>
          <a:p>
            <a:pPr marL="228600" algn="just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</a:rPr>
              <a:t>24 dossiers programmés pour :</a:t>
            </a:r>
          </a:p>
          <a:p>
            <a:pPr marL="228600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2,9 M€ de dépenses éligibles </a:t>
            </a:r>
          </a:p>
          <a:p>
            <a:pPr marL="228600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2,3 M€ d’aides : 1,4 M€ FEADER / 720 K€ Région Occitanie / 213 k€ Conseil Départemental du Gard</a:t>
            </a:r>
          </a:p>
          <a:p>
            <a:pPr marL="361950" algn="just"/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2563" algn="just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</a:rPr>
              <a:t>Des opérations localisées : </a:t>
            </a:r>
          </a:p>
          <a:p>
            <a:pPr marL="182563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Dans le Gard (11 projets), les PO (5), l’Hérault (4), l’Ariège (3) et l’Aude (1 projet)</a:t>
            </a:r>
          </a:p>
          <a:p>
            <a:pPr marL="182563" algn="just"/>
            <a:endParaRPr lang="fr-F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2563" algn="just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</a:rPr>
              <a:t>Et portant sur :</a:t>
            </a:r>
          </a:p>
          <a:p>
            <a:pPr marL="182563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Des pistes (22 projets), des points d’eau (6) et des coupures de combustibles (1 projet)</a:t>
            </a:r>
          </a:p>
          <a:p>
            <a:pPr marL="361950" algn="just"/>
            <a:endParaRPr lang="fr-F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1950" algn="just"/>
            <a:endParaRPr lang="fr-F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5725" algn="just"/>
            <a:r>
              <a:rPr lang="fr-FR" sz="16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Appel à projets DFCI 2024 du FEADER :</a:t>
            </a:r>
          </a:p>
          <a:p>
            <a:pPr marL="228600" algn="just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</a:rPr>
              <a:t> 27 dossiers déposés sollicitant AVANT INSTRUCTION : </a:t>
            </a:r>
          </a:p>
          <a:p>
            <a:pPr marL="228600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1,9 M€ de FEADER + 1,3 M€ de cofinancements (Région et autres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cofinanceurs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 : CD)</a:t>
            </a:r>
          </a:p>
          <a:p>
            <a:pPr marL="228600" algn="just"/>
            <a:endParaRPr lang="fr-F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RAPPEL : Enveloppe de 2 M€ FEADER</a:t>
            </a:r>
          </a:p>
          <a:p>
            <a:pPr marL="228600" algn="just"/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</a:rPr>
              <a:t>Des opérations localisées : </a:t>
            </a:r>
          </a:p>
          <a:p>
            <a:pPr marL="228600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Dans le Gard (14 projets), les PO (6), l’Aude (4), l’Hérault (2) et le Tarn (1 projet)</a:t>
            </a:r>
          </a:p>
          <a:p>
            <a:pPr marL="361950" algn="just"/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9388" algn="just"/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Instruction en cours :  contrôle croisés avec l’AAP DFCI des DDTM</a:t>
            </a:r>
          </a:p>
        </p:txBody>
      </p:sp>
      <p:sp>
        <p:nvSpPr>
          <p:cNvPr id="4" name="Titre 8">
            <a:extLst>
              <a:ext uri="{FF2B5EF4-FFF2-40B4-BE49-F238E27FC236}">
                <a16:creationId xmlns:a16="http://schemas.microsoft.com/office/drawing/2014/main" id="{03192448-B694-4B26-84C3-8B712AEB6F85}"/>
              </a:ext>
            </a:extLst>
          </p:cNvPr>
          <p:cNvSpPr txBox="1">
            <a:spLocks/>
          </p:cNvSpPr>
          <p:nvPr/>
        </p:nvSpPr>
        <p:spPr>
          <a:xfrm>
            <a:off x="1763688" y="331259"/>
            <a:ext cx="6732748" cy="40005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4. Actualités et projets DFCI</a:t>
            </a:r>
          </a:p>
        </p:txBody>
      </p:sp>
    </p:spTree>
    <p:extLst>
      <p:ext uri="{BB962C8B-B14F-4D97-AF65-F5344CB8AC3E}">
        <p14:creationId xmlns:p14="http://schemas.microsoft.com/office/powerpoint/2010/main" val="357335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802606-7C3D-4464-9217-32767A05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dirty="0"/>
              <a:t>23/09/24</a:t>
            </a:r>
          </a:p>
        </p:txBody>
      </p:sp>
      <p:sp>
        <p:nvSpPr>
          <p:cNvPr id="4" name="Titre 8">
            <a:extLst>
              <a:ext uri="{FF2B5EF4-FFF2-40B4-BE49-F238E27FC236}">
                <a16:creationId xmlns:a16="http://schemas.microsoft.com/office/drawing/2014/main" id="{03192448-B694-4B26-84C3-8B712AEB6F85}"/>
              </a:ext>
            </a:extLst>
          </p:cNvPr>
          <p:cNvSpPr txBox="1">
            <a:spLocks/>
          </p:cNvSpPr>
          <p:nvPr/>
        </p:nvSpPr>
        <p:spPr>
          <a:xfrm>
            <a:off x="1763688" y="331259"/>
            <a:ext cx="6732748" cy="40005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4. Actualités et projets DFCI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F0C5AD-3695-4043-B4EA-6290F4E70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861048"/>
            <a:ext cx="2928326" cy="219624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7B22F5E-1C3F-421B-8E5C-92AE7D5C170D}"/>
              </a:ext>
            </a:extLst>
          </p:cNvPr>
          <p:cNvSpPr txBox="1"/>
          <p:nvPr/>
        </p:nvSpPr>
        <p:spPr>
          <a:xfrm>
            <a:off x="0" y="1557369"/>
            <a:ext cx="6624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49213" algn="just"/>
            <a:r>
              <a:rPr lang="fr-FR" sz="16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Bilan de l’action expérimentale « Médiation Incendies » dans les Pyrénées-Orientales:</a:t>
            </a:r>
          </a:p>
          <a:p>
            <a:pPr marL="228600" algn="just"/>
            <a:endParaRPr lang="fr-F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9388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3 territoires expérimentaux : Pays Pyrénées Méditerranée, PNR Corbières Fenouillèdes, PNR Corbières Fenouillèdes</a:t>
            </a:r>
          </a:p>
          <a:p>
            <a:pPr marL="179388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8 gardes recrutés sur juillet / août</a:t>
            </a:r>
          </a:p>
          <a:p>
            <a:pPr marL="179388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Projet cofinancé par le fond vert DFCI</a:t>
            </a:r>
          </a:p>
          <a:p>
            <a:pPr marL="179388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Budget régional : 25 k€ + mise à disposition des EPI</a:t>
            </a:r>
          </a:p>
          <a:p>
            <a:pPr marL="179388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Formation organisée par le Conseil départemental 66, ayant mobilisée de nombreux partenaires</a:t>
            </a:r>
          </a:p>
          <a:p>
            <a:pPr marL="179388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Opération complémentaires aux patrouilles existantes (ONF, RISC)</a:t>
            </a:r>
          </a:p>
          <a:p>
            <a:pPr marL="179388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Des patrouilles mobiles et des stands de sensibilisation fixes</a:t>
            </a:r>
          </a:p>
          <a:p>
            <a:pPr marL="179388" algn="just"/>
            <a:endParaRPr lang="fr-F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9388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Des retours positifs des 3 territoires, un souhait de pérenniser l’action. </a:t>
            </a:r>
          </a:p>
          <a:p>
            <a:pPr marL="179388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Des contacts appréciés par les touristes et les habitants</a:t>
            </a:r>
          </a:p>
          <a:p>
            <a:pPr marL="179388" algn="just"/>
            <a:endParaRPr lang="fr-F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9388" algn="just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Territoire d’application pour 2025 en cours de réflexion</a:t>
            </a:r>
            <a:endParaRPr lang="fr-FR" sz="1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1950" algn="just"/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1950" algn="just"/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2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8C4E93-9C76-4179-B206-E39A1BA6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 dirty="0"/>
              <a:t>23/09/24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80758C-66E0-4D21-8A6C-081A36BE9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342"/>
            <a:ext cx="9144000" cy="51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573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WICONA">
      <a:dk1>
        <a:sysClr val="windowText" lastClr="000000"/>
      </a:dk1>
      <a:lt1>
        <a:srgbClr val="FFFFFF"/>
      </a:lt1>
      <a:dk2>
        <a:srgbClr val="B2B2B2"/>
      </a:dk2>
      <a:lt2>
        <a:srgbClr val="EEECE1"/>
      </a:lt2>
      <a:accent1>
        <a:srgbClr val="4F81BD"/>
      </a:accent1>
      <a:accent2>
        <a:srgbClr val="CC0000"/>
      </a:accent2>
      <a:accent3>
        <a:srgbClr val="339933"/>
      </a:accent3>
      <a:accent4>
        <a:srgbClr val="FF7082"/>
      </a:accent4>
      <a:accent5>
        <a:srgbClr val="9A0013"/>
      </a:accent5>
      <a:accent6>
        <a:srgbClr val="70FFED"/>
      </a:accent6>
      <a:hlink>
        <a:srgbClr val="646363"/>
      </a:hlink>
      <a:folHlink>
        <a:srgbClr val="878787"/>
      </a:folHlink>
    </a:clrScheme>
    <a:fontScheme name="Région Occitan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775</Words>
  <Application>Microsoft Office PowerPoint</Application>
  <PresentationFormat>Affichage à l'écran (4:3)</PresentationFormat>
  <Paragraphs>90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Work Sans</vt:lpstr>
      <vt:lpstr>Thème Office</vt:lpstr>
      <vt:lpstr>Commission régionale de la forêt et du bois</vt:lpstr>
      <vt:lpstr>Présentation PowerPoint</vt:lpstr>
      <vt:lpstr>Présentation PowerPoint</vt:lpstr>
      <vt:lpstr>Commission régionale de la forêt et du bois</vt:lpstr>
      <vt:lpstr>Présentation PowerPoint</vt:lpstr>
      <vt:lpstr>Présentation PowerPoint</vt:lpstr>
      <vt:lpstr>Présentation PowerPoint</vt:lpstr>
    </vt:vector>
  </TitlesOfParts>
  <Company>LCI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ilescloupe</dc:creator>
  <cp:lastModifiedBy>FAROUX Claire</cp:lastModifiedBy>
  <cp:revision>321</cp:revision>
  <dcterms:created xsi:type="dcterms:W3CDTF">2017-12-01T08:05:22Z</dcterms:created>
  <dcterms:modified xsi:type="dcterms:W3CDTF">2024-09-20T08:02:37Z</dcterms:modified>
</cp:coreProperties>
</file>