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1"/>
  </p:notesMasterIdLst>
  <p:sldIdLst>
    <p:sldId id="372" r:id="rId2"/>
    <p:sldId id="373" r:id="rId3"/>
    <p:sldId id="374" r:id="rId4"/>
    <p:sldId id="375" r:id="rId5"/>
    <p:sldId id="376" r:id="rId6"/>
    <p:sldId id="366" r:id="rId7"/>
    <p:sldId id="379" r:id="rId8"/>
    <p:sldId id="377" r:id="rId9"/>
    <p:sldId id="380" r:id="rId1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72"/>
            <p14:sldId id="373"/>
            <p14:sldId id="374"/>
            <p14:sldId id="375"/>
            <p14:sldId id="376"/>
            <p14:sldId id="366"/>
            <p14:sldId id="379"/>
            <p14:sldId id="377"/>
            <p14:sldId id="380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Bizet" initials="GB" lastIdx="2" clrIdx="0">
    <p:extLst>
      <p:ext uri="{19B8F6BF-5375-455C-9EA6-DF929625EA0E}">
        <p15:presenceInfo xmlns:p15="http://schemas.microsoft.com/office/powerpoint/2012/main" userId="G Biz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howGuides="1">
      <p:cViewPr varScale="1">
        <p:scale>
          <a:sx n="97" d="100"/>
          <a:sy n="97" d="100"/>
        </p:scale>
        <p:origin x="58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41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22/09/2025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2A71D61-6A6B-054F-AAE8-A8A85C82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000"/>
            <a:ext cx="3472032" cy="31991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69C9BD7-4BB6-0D40-8901-9D53555CB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000"/>
            <a:ext cx="1723861" cy="1588382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6582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C1F98D-0435-644D-9218-E99B098C08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000"/>
            <a:ext cx="606745" cy="55906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3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ches-publics.gouv.fr/?page=Entreprise.EntrepriseAdvancedSearch&amp;searchAnnCons&amp;keyWord=SSP-DGPE-2025-065&amp;categorie=0&amp;localisations=#detail_cons-0" TargetMode="External"/><Relationship Id="rId2" Type="http://schemas.openxmlformats.org/officeDocument/2006/relationships/hyperlink" Target="https://agriculture.gouv.fr/remise-des-propositions-dactions-mobiliser-les-proprietaires-forestier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2346046"/>
            <a:ext cx="8424000" cy="513736"/>
          </a:xfrm>
        </p:spPr>
        <p:txBody>
          <a:bodyPr/>
          <a:lstStyle/>
          <a:p>
            <a:pPr algn="ctr"/>
            <a:r>
              <a:rPr lang="fr-FR" sz="2400" dirty="0" smtClean="0">
                <a:latin typeface="+mj-lt"/>
              </a:rPr>
              <a:t>COMMISSION REGIONALE DE LA FORET ET DU BOIS</a:t>
            </a:r>
          </a:p>
          <a:p>
            <a:pPr algn="ctr"/>
            <a:endParaRPr lang="fr-FR" sz="2400" dirty="0">
              <a:latin typeface="+mj-lt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339502"/>
            <a:ext cx="1080302" cy="10803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19872" y="30758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22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7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60191" y="51470"/>
            <a:ext cx="2483809" cy="72000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68108" y="1923678"/>
            <a:ext cx="2520000" cy="2530800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 smtClean="0"/>
              <a:t>M. Olivier ROUSSET</a:t>
            </a:r>
          </a:p>
          <a:p>
            <a:pPr marL="0" indent="0" algn="ctr">
              <a:buNone/>
            </a:pPr>
            <a:r>
              <a:rPr lang="fr-FR" b="0" i="1" dirty="0" smtClean="0"/>
              <a:t>Directeur régional de l’alimentation, de l’agriculture et de la forêt</a:t>
            </a:r>
            <a:endParaRPr lang="fr-FR" b="0" i="1" dirty="0"/>
          </a:p>
          <a:p>
            <a:pPr marL="180000" lvl="1" indent="0">
              <a:buNone/>
            </a:pP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5292080" y="1958649"/>
            <a:ext cx="2520000" cy="2530800"/>
          </a:xfrm>
        </p:spPr>
        <p:txBody>
          <a:bodyPr/>
          <a:lstStyle/>
          <a:p>
            <a:pPr marL="0" indent="0" algn="ctr">
              <a:buNone/>
            </a:pPr>
            <a:r>
              <a:rPr lang="fr-FR" sz="1800" dirty="0" smtClean="0"/>
              <a:t>M. Vincent LABARTHE</a:t>
            </a:r>
          </a:p>
          <a:p>
            <a:pPr marL="0" indent="0" algn="ctr">
              <a:buNone/>
            </a:pPr>
            <a:r>
              <a:rPr lang="fr-FR" b="0" i="1" dirty="0" smtClean="0"/>
              <a:t>Vice-président du Conseil </a:t>
            </a:r>
            <a:r>
              <a:rPr lang="fr-FR" b="0" i="1" dirty="0"/>
              <a:t>R</a:t>
            </a:r>
            <a:r>
              <a:rPr lang="fr-FR" b="0" i="1" dirty="0" smtClean="0"/>
              <a:t>égional</a:t>
            </a:r>
            <a:endParaRPr lang="fr-FR" b="0" i="1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929" y="2991087"/>
            <a:ext cx="1080302" cy="10803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926964"/>
            <a:ext cx="1224136" cy="1144425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660191" y="555526"/>
            <a:ext cx="2160281" cy="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2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891968"/>
            <a:ext cx="2627826" cy="2530800"/>
          </a:xfrm>
        </p:spPr>
        <p:txBody>
          <a:bodyPr/>
          <a:lstStyle/>
          <a:p>
            <a:r>
              <a:rPr lang="fr-FR" sz="1400" dirty="0" smtClean="0"/>
              <a:t>Actualités nationales et régionales</a:t>
            </a:r>
            <a:endParaRPr lang="fr-FR" sz="1400" dirty="0"/>
          </a:p>
          <a:p>
            <a:pPr lvl="1"/>
            <a:endParaRPr lang="fr-FR" sz="11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sz="1600" dirty="0" smtClean="0"/>
              <a:t>Bilan des aides</a:t>
            </a:r>
            <a:endParaRPr lang="fr-FR" sz="1600" dirty="0"/>
          </a:p>
          <a:p>
            <a:pPr lvl="1"/>
            <a:r>
              <a:rPr lang="fr-FR" sz="1200" dirty="0" smtClean="0"/>
              <a:t>Focus Bilan sanitaire </a:t>
            </a:r>
          </a:p>
          <a:p>
            <a:pPr lvl="1"/>
            <a:r>
              <a:rPr lang="fr-FR" sz="1200" dirty="0" smtClean="0"/>
              <a:t>Bilan des aides mises en œuvre par la Région</a:t>
            </a:r>
          </a:p>
          <a:p>
            <a:pPr lvl="1"/>
            <a:r>
              <a:rPr lang="fr-FR" sz="1200" dirty="0" smtClean="0"/>
              <a:t>Bilan des aides Etat</a:t>
            </a:r>
            <a:endParaRPr lang="fr-FR" sz="1200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dirty="0" smtClean="0"/>
              <a:t>3. Suivi </a:t>
            </a:r>
            <a:r>
              <a:rPr lang="fr-FR" sz="1600" dirty="0"/>
              <a:t>du PRFB</a:t>
            </a:r>
          </a:p>
          <a:p>
            <a:pPr lvl="1"/>
            <a:r>
              <a:rPr lang="fr-FR" sz="1200" dirty="0" smtClean="0"/>
              <a:t>Indicateurs</a:t>
            </a:r>
            <a:endParaRPr lang="fr-FR" sz="1200" dirty="0"/>
          </a:p>
          <a:p>
            <a:pPr lvl="1"/>
            <a:r>
              <a:rPr lang="fr-FR" sz="1200" dirty="0" smtClean="0"/>
              <a:t>Mise en œuvre des actions</a:t>
            </a:r>
            <a:endParaRPr lang="fr-FR" sz="1200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70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893600"/>
            <a:ext cx="2627826" cy="2530800"/>
          </a:xfrm>
        </p:spPr>
        <p:txBody>
          <a:bodyPr/>
          <a:lstStyle/>
          <a:p>
            <a:r>
              <a:rPr lang="fr-FR" sz="1400" dirty="0" smtClean="0"/>
              <a:t>Actualités nationales et régionales</a:t>
            </a:r>
            <a:endParaRPr lang="fr-FR" sz="1400" dirty="0"/>
          </a:p>
          <a:p>
            <a:pPr lvl="1"/>
            <a:endParaRPr lang="fr-FR" sz="11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Bilan des aides</a:t>
            </a:r>
            <a:endParaRPr lang="fr-FR" sz="16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Sous-titre de partie</a:t>
            </a:r>
          </a:p>
          <a:p>
            <a:pPr lvl="1"/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Sous-titre de </a:t>
            </a:r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partie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3. Suivi 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du PRFB</a:t>
            </a:r>
          </a:p>
          <a:p>
            <a:pPr lvl="1"/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Indicateurs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Mise en œuvre des actions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9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39502"/>
            <a:ext cx="3672408" cy="360040"/>
          </a:xfrm>
        </p:spPr>
        <p:txBody>
          <a:bodyPr/>
          <a:lstStyle/>
          <a:p>
            <a:r>
              <a:rPr lang="fr-FR" sz="2000" dirty="0" smtClean="0"/>
              <a:t>Actualités nationales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84443" y="987574"/>
            <a:ext cx="8424000" cy="2574000"/>
          </a:xfrm>
        </p:spPr>
        <p:txBody>
          <a:bodyPr/>
          <a:lstStyle/>
          <a:p>
            <a:pPr algn="just"/>
            <a:r>
              <a:rPr lang="fr-FR" sz="1400" b="1" u="sng" dirty="0" smtClean="0"/>
              <a:t>Appels à projets Planification écologique 2025</a:t>
            </a:r>
          </a:p>
          <a:p>
            <a:pPr algn="just"/>
            <a:endParaRPr lang="fr-FR" sz="1400" b="1" u="sng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/>
              <a:t>Renouvellement forestier : </a:t>
            </a:r>
            <a:r>
              <a:rPr lang="fr-FR" sz="1400" dirty="0"/>
              <a:t>ouvert</a:t>
            </a:r>
            <a:r>
              <a:rPr lang="fr-FR" sz="1400" dirty="0" smtClean="0"/>
              <a:t>. Révision du cahier des charges en cours.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/>
              <a:t>AAP graines et plants  : </a:t>
            </a:r>
            <a:r>
              <a:rPr lang="fr-FR" sz="1400" dirty="0"/>
              <a:t>Clos. En cours d’instruction</a:t>
            </a:r>
            <a:r>
              <a:rPr lang="fr-FR" sz="1400" dirty="0" smtClean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AAP IPPB (Industrialisation Performante des Produits Bois) + AAP BCIB </a:t>
            </a:r>
            <a:r>
              <a:rPr lang="fr-FR" sz="1400" b="1" dirty="0"/>
              <a:t>(</a:t>
            </a:r>
            <a:r>
              <a:rPr lang="fr-FR" sz="1400" b="1" dirty="0" smtClean="0"/>
              <a:t>biomasse </a:t>
            </a:r>
            <a:r>
              <a:rPr lang="fr-FR" sz="1400" b="1" dirty="0" smtClean="0"/>
              <a:t>chaleur pour </a:t>
            </a:r>
            <a:r>
              <a:rPr lang="fr-FR" sz="1400" b="1" dirty="0" smtClean="0"/>
              <a:t>l’industrie du bois) </a:t>
            </a:r>
            <a:r>
              <a:rPr lang="fr-FR" sz="1400" dirty="0" smtClean="0"/>
              <a:t>: </a:t>
            </a:r>
            <a:r>
              <a:rPr lang="fr-FR" sz="1400" dirty="0"/>
              <a:t>2</a:t>
            </a:r>
            <a:r>
              <a:rPr lang="fr-FR" sz="1400" baseline="30000" dirty="0"/>
              <a:t>nde</a:t>
            </a:r>
            <a:r>
              <a:rPr lang="fr-FR" sz="1400" dirty="0"/>
              <a:t> relève</a:t>
            </a:r>
            <a:r>
              <a:rPr lang="fr-FR" sz="1400" b="1" dirty="0" smtClean="0"/>
              <a:t> </a:t>
            </a:r>
            <a:r>
              <a:rPr lang="fr-FR" sz="1400" dirty="0" smtClean="0"/>
              <a:t>en cours d’instruction.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AAP ESPR 2024 : </a:t>
            </a:r>
            <a:r>
              <a:rPr lang="fr-FR" sz="1400" dirty="0" smtClean="0"/>
              <a:t>attente mise à disposition des crédits pour financement des dossiers 2024 non financés.</a:t>
            </a:r>
          </a:p>
          <a:p>
            <a:endParaRPr lang="fr-FR" b="1" dirty="0"/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56" y="-3810"/>
            <a:ext cx="175988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176" y="195526"/>
            <a:ext cx="7597312" cy="432048"/>
          </a:xfrm>
        </p:spPr>
        <p:txBody>
          <a:bodyPr/>
          <a:lstStyle/>
          <a:p>
            <a:r>
              <a:rPr lang="fr-FR" sz="2000" dirty="0" smtClean="0"/>
              <a:t>Actualités nationales </a:t>
            </a:r>
            <a:r>
              <a:rPr lang="fr-FR" sz="1400" dirty="0" smtClean="0"/>
              <a:t>– Massification de la gestion durable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07504" y="771550"/>
            <a:ext cx="8856984" cy="401195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u="sng" dirty="0" smtClean="0"/>
              <a:t>Etude sur les propriétaires forestiers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 smtClean="0"/>
          </a:p>
          <a:p>
            <a:pPr algn="just"/>
            <a:r>
              <a:rPr lang="fr-FR" sz="1200" dirty="0" smtClean="0"/>
              <a:t>Parmi </a:t>
            </a:r>
            <a:r>
              <a:rPr lang="fr-FR" sz="1200" dirty="0"/>
              <a:t>les propositions d'actions figurant dans le rapport "Mobiliser les propriétaires forestiers", remis au ministre chargé des forêts en novembre 2023, figurait celle qui consistait à "</a:t>
            </a:r>
            <a:r>
              <a:rPr lang="fr-FR" sz="1200" b="1" dirty="0"/>
              <a:t>conduire une étude sociologique sur les propriétaires forestiers et la propriété </a:t>
            </a:r>
            <a:r>
              <a:rPr lang="fr-FR" sz="1200" b="1" dirty="0" smtClean="0"/>
              <a:t>forestière »  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agriculture.gouv.fr/remise-des-propositions-dactions-mobiliser-les-proprietaires-forestiers</a:t>
            </a:r>
            <a:endParaRPr lang="fr-FR" dirty="0" smtClean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La DGPE </a:t>
            </a:r>
            <a:r>
              <a:rPr lang="fr-FR" sz="1200" dirty="0"/>
              <a:t>a lancé une étude sur la connaissance des propriétaires privés et leurs motivations à la </a:t>
            </a:r>
            <a:r>
              <a:rPr lang="fr-FR" sz="1200" dirty="0" smtClean="0"/>
              <a:t>gestion (programme </a:t>
            </a:r>
            <a:r>
              <a:rPr lang="fr-FR" sz="1200" dirty="0"/>
              <a:t>ministériel </a:t>
            </a:r>
            <a:r>
              <a:rPr lang="fr-FR" sz="1200" dirty="0" smtClean="0"/>
              <a:t>d'études du MASA). </a:t>
            </a:r>
          </a:p>
          <a:p>
            <a:pPr algn="just"/>
            <a:r>
              <a:rPr lang="fr-FR" sz="1200" dirty="0" smtClean="0"/>
              <a:t>Cette </a:t>
            </a:r>
            <a:r>
              <a:rPr lang="fr-FR" sz="1200" dirty="0"/>
              <a:t>étude vise à la fois à disposer, à date, d'une "photographie" de la sociologie des propriétaires forestiers privés (la dernière étude statistique, établie par le SSP, remonte à 2012) mais aussi de tester, auprès d'un échantillon d'entre eux, des pistes pour inciter à la mise en gestion.</a:t>
            </a:r>
          </a:p>
          <a:p>
            <a:r>
              <a:rPr lang="fr-FR" sz="1200" dirty="0" smtClean="0"/>
              <a:t>Ouverture d’un marché </a:t>
            </a:r>
            <a:r>
              <a:rPr lang="fr-FR" sz="1200" dirty="0"/>
              <a:t>pour sélectionner le prestataire chargé de cette </a:t>
            </a:r>
            <a:r>
              <a:rPr lang="fr-FR" sz="1200" dirty="0" smtClean="0"/>
              <a:t>étude (date limite remise des offres au 3 octobre) </a:t>
            </a:r>
            <a:r>
              <a:rPr lang="fr-FR" sz="1200" dirty="0"/>
              <a:t>: </a:t>
            </a:r>
            <a:br>
              <a:rPr lang="fr-FR" sz="1200" dirty="0"/>
            </a:br>
            <a:r>
              <a:rPr lang="fr-FR" sz="1200" dirty="0">
                <a:hlinkClick r:id="rId3"/>
              </a:rPr>
              <a:t>https://www.marches-publics.gouv.fr/?page=Entreprise.EntrepriseAdvancedSearch&amp;searchAnnCons&amp;keyWord=SSP-DGPE-2025-065&amp;categorie=0&amp;localisations=#detail_cons-0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endParaRPr lang="fr-FR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algn="ctr">
              <a:buFont typeface="Symbol" panose="05050102010706020507" pitchFamily="18" charset="2"/>
              <a:buChar char="Þ"/>
            </a:pP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</a:rPr>
              <a:t>La DRAAF Occitanie a demandé à être une région ciblée.</a:t>
            </a:r>
          </a:p>
          <a:p>
            <a:pPr algn="just"/>
            <a:endParaRPr lang="fr-FR" sz="1200" b="1" u="sng" dirty="0"/>
          </a:p>
          <a:p>
            <a:pPr algn="just"/>
            <a:endParaRPr lang="fr-FR" sz="1200" b="1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endParaRPr lang="fr-FR" b="1" dirty="0"/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176" y="195526"/>
            <a:ext cx="2952328" cy="432048"/>
          </a:xfrm>
        </p:spPr>
        <p:txBody>
          <a:bodyPr/>
          <a:lstStyle/>
          <a:p>
            <a:r>
              <a:rPr lang="fr-FR" sz="2000" dirty="0" smtClean="0"/>
              <a:t>Actualités nationales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79512" y="716052"/>
            <a:ext cx="8424936" cy="25740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u="sng" dirty="0" smtClean="0"/>
              <a:t>Mise à jour du cadastre</a:t>
            </a:r>
          </a:p>
          <a:p>
            <a:pPr algn="just"/>
            <a:r>
              <a:rPr lang="fr-FR" sz="1400" dirty="0"/>
              <a:t>E</a:t>
            </a:r>
            <a:r>
              <a:rPr lang="fr-FR" sz="1400" dirty="0" smtClean="0"/>
              <a:t>changes DGPE - Direction Générale </a:t>
            </a:r>
            <a:r>
              <a:rPr lang="fr-FR" sz="1400" dirty="0"/>
              <a:t>des </a:t>
            </a:r>
            <a:r>
              <a:rPr lang="fr-FR" sz="1400" dirty="0" smtClean="0"/>
              <a:t>Finances Publiques – IGN sur </a:t>
            </a:r>
            <a:r>
              <a:rPr lang="fr-FR" sz="1400" dirty="0"/>
              <a:t>la problématique de la mise à jour du cadastre, identifiée comme une mesure structurante par les différents </a:t>
            </a:r>
            <a:r>
              <a:rPr lang="fr-FR" sz="1400" dirty="0" smtClean="0"/>
              <a:t>rapports.</a:t>
            </a:r>
          </a:p>
          <a:p>
            <a:pPr algn="just"/>
            <a:r>
              <a:rPr lang="fr-FR" sz="1400" dirty="0" smtClean="0"/>
              <a:t>=&gt; Expérimentation </a:t>
            </a:r>
            <a:r>
              <a:rPr lang="fr-FR" sz="1400" smtClean="0"/>
              <a:t>sur </a:t>
            </a:r>
            <a:r>
              <a:rPr lang="fr-FR" sz="1400" smtClean="0"/>
              <a:t>les </a:t>
            </a:r>
            <a:r>
              <a:rPr lang="fr-FR" sz="1400" dirty="0" smtClean="0"/>
              <a:t>bases de données.</a:t>
            </a:r>
            <a:endParaRPr lang="fr-F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u="sng" dirty="0" smtClean="0"/>
              <a:t>Révision du Programme National Forêt Bois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u="sng" dirty="0" smtClean="0"/>
              <a:t>Règlement déforestation de l’Union Européenne (RDUE)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/>
              <a:t>Entrée en </a:t>
            </a:r>
            <a:r>
              <a:rPr lang="fr-FR" sz="1400" dirty="0" smtClean="0"/>
              <a:t>application 31/12/2025, 30/06/2026 pour TPE filière forêt bois.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Travaux nationaux en cours sur le volet légalité et accessibilité de l’ensemble des informations sur le volet dégradation (= définir un cadre national de mise en œuvre opérationnelle) et du volet défrichement</a:t>
            </a:r>
          </a:p>
          <a:p>
            <a:pPr algn="just"/>
            <a:endParaRPr lang="fr-F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u="sng" dirty="0" smtClean="0"/>
              <a:t>Fermeture de la plateforme 1 jeune, 1 arbre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b="1" u="sng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endParaRPr lang="fr-FR" b="1" dirty="0"/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83" y="3811372"/>
            <a:ext cx="28592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3672408" cy="720000"/>
          </a:xfrm>
        </p:spPr>
        <p:txBody>
          <a:bodyPr/>
          <a:lstStyle/>
          <a:p>
            <a:r>
              <a:rPr lang="fr-FR" sz="2000" dirty="0" smtClean="0"/>
              <a:t>Actualités régionales</a:t>
            </a:r>
            <a:endParaRPr lang="fr-FR" sz="20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24464" y="1203598"/>
            <a:ext cx="8424000" cy="2880320"/>
          </a:xfrm>
        </p:spPr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200" b="1" u="sng" dirty="0" smtClean="0"/>
          </a:p>
          <a:p>
            <a:pPr algn="just"/>
            <a:r>
              <a:rPr lang="fr-FR" sz="1600" b="1" u="sng" dirty="0" smtClean="0"/>
              <a:t>Agenda des travaux régionaux à venir : </a:t>
            </a:r>
          </a:p>
          <a:p>
            <a:pPr algn="just"/>
            <a:endParaRPr lang="fr-FR" sz="1400" b="1" u="sng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Comité paritaire </a:t>
            </a:r>
            <a:r>
              <a:rPr lang="fr-FR" sz="1400" b="1" dirty="0" err="1" smtClean="0"/>
              <a:t>sylvo</a:t>
            </a:r>
            <a:r>
              <a:rPr lang="fr-FR" sz="1400" b="1" dirty="0" smtClean="0"/>
              <a:t>-cynégétique </a:t>
            </a:r>
            <a:r>
              <a:rPr lang="fr-FR" sz="1400" dirty="0" smtClean="0"/>
              <a:t>: réunion bilan de la préparation de la saison 2025-2026 le 17/10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b="1" u="sng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b="1" dirty="0" smtClean="0"/>
              <a:t>Comité spécialisé DFCI de la CRFB : </a:t>
            </a:r>
            <a:r>
              <a:rPr lang="fr-FR" sz="1400" dirty="0" smtClean="0"/>
              <a:t>réunion d’installation le 06/11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400" dirty="0" smtClean="0"/>
              <a:t>Lancement des travaux d’élaboration du </a:t>
            </a:r>
            <a:r>
              <a:rPr lang="fr-FR" sz="1400" b="1" dirty="0" smtClean="0"/>
              <a:t>plan tempête </a:t>
            </a:r>
            <a:r>
              <a:rPr lang="fr-FR" sz="1400" dirty="0" smtClean="0"/>
              <a:t>: 17/09</a:t>
            </a:r>
            <a:endParaRPr lang="fr-FR" sz="1400" dirty="0"/>
          </a:p>
          <a:p>
            <a:pPr algn="just"/>
            <a:endParaRPr lang="fr-FR" sz="1400" dirty="0" smtClean="0"/>
          </a:p>
          <a:p>
            <a:endParaRPr lang="fr-FR" b="1" dirty="0"/>
          </a:p>
          <a:p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416" y="63608"/>
            <a:ext cx="760127" cy="7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1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9" y="1893600"/>
            <a:ext cx="2627826" cy="2530800"/>
          </a:xfrm>
        </p:spPr>
        <p:txBody>
          <a:bodyPr/>
          <a:lstStyle/>
          <a:p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Actualités nationales et régionales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endParaRPr lang="fr-FR" sz="11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sz="1600" dirty="0" smtClean="0"/>
              <a:t> Bilan des aides</a:t>
            </a:r>
            <a:endParaRPr lang="fr-FR" sz="1600" dirty="0"/>
          </a:p>
          <a:p>
            <a:pPr lvl="1"/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Sous-titre de partie</a:t>
            </a:r>
          </a:p>
          <a:p>
            <a:pPr lvl="1"/>
            <a:r>
              <a:rPr lang="fr-FR" sz="1200" dirty="0">
                <a:solidFill>
                  <a:schemeClr val="bg1">
                    <a:lumMod val="85000"/>
                  </a:schemeClr>
                </a:solidFill>
              </a:rPr>
              <a:t>Sous-titre de </a:t>
            </a:r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partie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3. Suivi 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du PRFB</a:t>
            </a:r>
          </a:p>
          <a:p>
            <a:pPr lvl="1"/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Indicateurs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1200" dirty="0" smtClean="0">
                <a:solidFill>
                  <a:schemeClr val="bg1">
                    <a:lumMod val="85000"/>
                  </a:schemeClr>
                </a:solidFill>
              </a:rPr>
              <a:t>Mise en œuvre des actions</a:t>
            </a:r>
            <a:endParaRPr lang="fr-FR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22/09/2025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Direction régionale de l'alimentation, de l'agriculture et de la forêt Occitanie</a:t>
            </a:r>
            <a:endParaRPr lang="fr-FR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67D1798-833D-7B41-B4CB-56CFC345FF87}" vid="{F2B9C07E-6062-9747-AE09-1B5BD4FF4F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ppt_MAA_arial_cle8cc229-1</Template>
  <TotalTime>1226</TotalTime>
  <Words>537</Words>
  <Application>Microsoft Office PowerPoint</Application>
  <PresentationFormat>Affichage à l'écran (16:9)</PresentationFormat>
  <Paragraphs>106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Symbol</vt:lpstr>
      <vt:lpstr>MINISTÈRIEL</vt:lpstr>
      <vt:lpstr>Présentation PowerPoint</vt:lpstr>
      <vt:lpstr>Introduction</vt:lpstr>
      <vt:lpstr>Sommaire</vt:lpstr>
      <vt:lpstr>Sommaire</vt:lpstr>
      <vt:lpstr>Actualités nationales</vt:lpstr>
      <vt:lpstr>Actualités nationales – Massification de la gestion durable</vt:lpstr>
      <vt:lpstr>Actualités nationales</vt:lpstr>
      <vt:lpstr>Actualités régionales</vt:lpstr>
      <vt:lpstr>Sommaire</vt:lpstr>
    </vt:vector>
  </TitlesOfParts>
  <Manager>Client</Manager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Utilisateur Windows</dc:creator>
  <cp:lastModifiedBy>Gwenaelle BIZET</cp:lastModifiedBy>
  <cp:revision>69</cp:revision>
  <dcterms:created xsi:type="dcterms:W3CDTF">2020-09-16T10:20:16Z</dcterms:created>
  <dcterms:modified xsi:type="dcterms:W3CDTF">2025-09-22T05:58:13Z</dcterms:modified>
</cp:coreProperties>
</file>